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6" r:id="rId2"/>
    <p:sldMasterId id="2147483710" r:id="rId3"/>
  </p:sldMasterIdLst>
  <p:notesMasterIdLst>
    <p:notesMasterId r:id="rId85"/>
  </p:notesMasterIdLst>
  <p:sldIdLst>
    <p:sldId id="297" r:id="rId4"/>
    <p:sldId id="318" r:id="rId5"/>
    <p:sldId id="351" r:id="rId6"/>
    <p:sldId id="317" r:id="rId7"/>
    <p:sldId id="286" r:id="rId8"/>
    <p:sldId id="323" r:id="rId9"/>
    <p:sldId id="349" r:id="rId10"/>
    <p:sldId id="324" r:id="rId11"/>
    <p:sldId id="341" r:id="rId12"/>
    <p:sldId id="342" r:id="rId13"/>
    <p:sldId id="343" r:id="rId14"/>
    <p:sldId id="346" r:id="rId15"/>
    <p:sldId id="347" r:id="rId16"/>
    <p:sldId id="344" r:id="rId17"/>
    <p:sldId id="331" r:id="rId18"/>
    <p:sldId id="352" r:id="rId19"/>
    <p:sldId id="332" r:id="rId20"/>
    <p:sldId id="345" r:id="rId21"/>
    <p:sldId id="335" r:id="rId22"/>
    <p:sldId id="333" r:id="rId23"/>
    <p:sldId id="348" r:id="rId24"/>
    <p:sldId id="325" r:id="rId25"/>
    <p:sldId id="338" r:id="rId26"/>
    <p:sldId id="326" r:id="rId27"/>
    <p:sldId id="327" r:id="rId28"/>
    <p:sldId id="337" r:id="rId29"/>
    <p:sldId id="256" r:id="rId30"/>
    <p:sldId id="336" r:id="rId31"/>
    <p:sldId id="328" r:id="rId32"/>
    <p:sldId id="329" r:id="rId33"/>
    <p:sldId id="257" r:id="rId34"/>
    <p:sldId id="300" r:id="rId35"/>
    <p:sldId id="316" r:id="rId36"/>
    <p:sldId id="267" r:id="rId37"/>
    <p:sldId id="288" r:id="rId38"/>
    <p:sldId id="296" r:id="rId39"/>
    <p:sldId id="303" r:id="rId40"/>
    <p:sldId id="304" r:id="rId41"/>
    <p:sldId id="305" r:id="rId42"/>
    <p:sldId id="308" r:id="rId43"/>
    <p:sldId id="306" r:id="rId44"/>
    <p:sldId id="307" r:id="rId45"/>
    <p:sldId id="259" r:id="rId46"/>
    <p:sldId id="258" r:id="rId47"/>
    <p:sldId id="261" r:id="rId48"/>
    <p:sldId id="309" r:id="rId49"/>
    <p:sldId id="260" r:id="rId50"/>
    <p:sldId id="262" r:id="rId51"/>
    <p:sldId id="263" r:id="rId52"/>
    <p:sldId id="266" r:id="rId53"/>
    <p:sldId id="289" r:id="rId54"/>
    <p:sldId id="299" r:id="rId55"/>
    <p:sldId id="310" r:id="rId56"/>
    <p:sldId id="273" r:id="rId57"/>
    <p:sldId id="339" r:id="rId58"/>
    <p:sldId id="340" r:id="rId59"/>
    <p:sldId id="313" r:id="rId60"/>
    <p:sldId id="314" r:id="rId61"/>
    <p:sldId id="312" r:id="rId62"/>
    <p:sldId id="311" r:id="rId63"/>
    <p:sldId id="315" r:id="rId64"/>
    <p:sldId id="268" r:id="rId65"/>
    <p:sldId id="274" r:id="rId66"/>
    <p:sldId id="293" r:id="rId67"/>
    <p:sldId id="322" r:id="rId68"/>
    <p:sldId id="301" r:id="rId69"/>
    <p:sldId id="302" r:id="rId70"/>
    <p:sldId id="265" r:id="rId71"/>
    <p:sldId id="284" r:id="rId72"/>
    <p:sldId id="285" r:id="rId73"/>
    <p:sldId id="264" r:id="rId74"/>
    <p:sldId id="290" r:id="rId75"/>
    <p:sldId id="275" r:id="rId76"/>
    <p:sldId id="276" r:id="rId77"/>
    <p:sldId id="334" r:id="rId78"/>
    <p:sldId id="277" r:id="rId79"/>
    <p:sldId id="278" r:id="rId80"/>
    <p:sldId id="320" r:id="rId81"/>
    <p:sldId id="350" r:id="rId82"/>
    <p:sldId id="279" r:id="rId83"/>
    <p:sldId id="319" r:id="rId8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502" autoAdjust="0"/>
    <p:restoredTop sz="24697" autoAdjust="0"/>
  </p:normalViewPr>
  <p:slideViewPr>
    <p:cSldViewPr snapToGrid="0">
      <p:cViewPr varScale="1">
        <p:scale>
          <a:sx n="74" d="100"/>
          <a:sy n="74" d="100"/>
        </p:scale>
        <p:origin x="42" y="112"/>
      </p:cViewPr>
      <p:guideLst/>
    </p:cSldViewPr>
  </p:slideViewPr>
  <p:outlineViewPr>
    <p:cViewPr>
      <p:scale>
        <a:sx n="33" d="100"/>
        <a:sy n="33" d="100"/>
      </p:scale>
      <p:origin x="0" y="-3036"/>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diagrams/_rels/data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7.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sv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sv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7C04BDE5-4345-496A-A540-21642C963B9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2A96A09-B1BE-467C-AB02-4EE7D9ED72BB}">
      <dgm:prSet/>
      <dgm:spPr/>
      <dgm:t>
        <a:bodyPr/>
        <a:lstStyle/>
        <a:p>
          <a:pPr>
            <a:lnSpc>
              <a:spcPct val="100000"/>
            </a:lnSpc>
          </a:pPr>
          <a:r>
            <a:rPr lang="en-US" b="0" i="0" dirty="0">
              <a:solidFill>
                <a:schemeClr val="bg1"/>
              </a:solidFill>
            </a:rPr>
            <a:t>The Earth’s axis is changing.  Earth’s axis started shifting drastically in 1995, moving the </a:t>
          </a:r>
          <a:r>
            <a:rPr lang="en-US" b="0" i="0" dirty="0" err="1">
              <a:solidFill>
                <a:schemeClr val="bg1"/>
              </a:solidFill>
            </a:rPr>
            <a:t>the</a:t>
          </a:r>
          <a:r>
            <a:rPr lang="en-US" b="0" i="0" dirty="0">
              <a:solidFill>
                <a:schemeClr val="bg1"/>
              </a:solidFill>
            </a:rPr>
            <a:t> poles and changing its direction. </a:t>
          </a:r>
          <a:endParaRPr lang="en-US" dirty="0">
            <a:solidFill>
              <a:schemeClr val="bg1"/>
            </a:solidFill>
          </a:endParaRPr>
        </a:p>
      </dgm:t>
    </dgm:pt>
    <dgm:pt modelId="{7CC361FB-E31E-46B2-9B10-52726FF5C522}" type="parTrans" cxnId="{14371917-EDDA-4EEA-AB95-C4FB7A37DD62}">
      <dgm:prSet/>
      <dgm:spPr/>
      <dgm:t>
        <a:bodyPr/>
        <a:lstStyle/>
        <a:p>
          <a:endParaRPr lang="en-US"/>
        </a:p>
      </dgm:t>
    </dgm:pt>
    <dgm:pt modelId="{E33ECE70-FDDD-405D-8039-308BA6063A2F}" type="sibTrans" cxnId="{14371917-EDDA-4EEA-AB95-C4FB7A37DD62}">
      <dgm:prSet/>
      <dgm:spPr/>
      <dgm:t>
        <a:bodyPr/>
        <a:lstStyle/>
        <a:p>
          <a:endParaRPr lang="en-US"/>
        </a:p>
      </dgm:t>
    </dgm:pt>
    <dgm:pt modelId="{73355973-FDB9-48DB-92D6-FCC2034A30DD}">
      <dgm:prSet/>
      <dgm:spPr/>
      <dgm:t>
        <a:bodyPr/>
        <a:lstStyle/>
        <a:p>
          <a:pPr>
            <a:lnSpc>
              <a:spcPct val="100000"/>
            </a:lnSpc>
          </a:pPr>
          <a:r>
            <a:rPr lang="en-US" b="0" i="0" dirty="0">
              <a:solidFill>
                <a:schemeClr val="bg1"/>
              </a:solidFill>
            </a:rPr>
            <a:t>The operative agent are the melting glaciers and ground water pumping.</a:t>
          </a:r>
          <a:endParaRPr lang="en-US" dirty="0">
            <a:solidFill>
              <a:schemeClr val="bg1"/>
            </a:solidFill>
          </a:endParaRPr>
        </a:p>
      </dgm:t>
    </dgm:pt>
    <dgm:pt modelId="{DEC6454A-6A8C-4248-9683-2E9F2EE66660}" type="parTrans" cxnId="{894CA14A-A063-4655-8535-B23D0CE45685}">
      <dgm:prSet/>
      <dgm:spPr/>
      <dgm:t>
        <a:bodyPr/>
        <a:lstStyle/>
        <a:p>
          <a:endParaRPr lang="en-US"/>
        </a:p>
      </dgm:t>
    </dgm:pt>
    <dgm:pt modelId="{F2BD6725-1A23-4D43-81BC-8598708580D7}" type="sibTrans" cxnId="{894CA14A-A063-4655-8535-B23D0CE45685}">
      <dgm:prSet/>
      <dgm:spPr/>
      <dgm:t>
        <a:bodyPr/>
        <a:lstStyle/>
        <a:p>
          <a:endParaRPr lang="en-US"/>
        </a:p>
      </dgm:t>
    </dgm:pt>
    <dgm:pt modelId="{D45AD621-DE72-43A3-92D9-E0C13E65B41B}">
      <dgm:prSet/>
      <dgm:spPr/>
      <dgm:t>
        <a:bodyPr/>
        <a:lstStyle/>
        <a:p>
          <a:pPr>
            <a:lnSpc>
              <a:spcPct val="100000"/>
            </a:lnSpc>
          </a:pPr>
          <a:r>
            <a:rPr lang="en-US" dirty="0">
              <a:solidFill>
                <a:schemeClr val="bg1"/>
              </a:solidFill>
            </a:rPr>
            <a:t>Melting glaciers do more than raise sea levels. They alter salinity, currents, and water temperatures. This can then vary the seasons.</a:t>
          </a:r>
        </a:p>
      </dgm:t>
    </dgm:pt>
    <dgm:pt modelId="{4260A243-C0E9-4A6B-94C6-B42F63650978}" type="parTrans" cxnId="{A432770A-C475-45C9-B4DB-F62274479D51}">
      <dgm:prSet/>
      <dgm:spPr/>
      <dgm:t>
        <a:bodyPr/>
        <a:lstStyle/>
        <a:p>
          <a:endParaRPr lang="en-US"/>
        </a:p>
      </dgm:t>
    </dgm:pt>
    <dgm:pt modelId="{31CEAEB6-284C-4A5E-A484-F6C00E03EDDD}" type="sibTrans" cxnId="{A432770A-C475-45C9-B4DB-F62274479D51}">
      <dgm:prSet/>
      <dgm:spPr/>
      <dgm:t>
        <a:bodyPr/>
        <a:lstStyle/>
        <a:p>
          <a:endParaRPr lang="en-US"/>
        </a:p>
      </dgm:t>
    </dgm:pt>
    <dgm:pt modelId="{E66FA327-878B-440B-93C9-45C029CD2A29}">
      <dgm:prSet/>
      <dgm:spPr/>
      <dgm:t>
        <a:bodyPr/>
        <a:lstStyle/>
        <a:p>
          <a:pPr>
            <a:lnSpc>
              <a:spcPct val="100000"/>
            </a:lnSpc>
          </a:pPr>
          <a:r>
            <a:rPr lang="en-US" b="0" i="0" dirty="0">
              <a:solidFill>
                <a:schemeClr val="bg1"/>
              </a:solidFill>
            </a:rPr>
            <a:t>This shift is related to the re-distribution of  spinning earth’s weight and mass.</a:t>
          </a:r>
          <a:endParaRPr lang="en-US" dirty="0">
            <a:solidFill>
              <a:schemeClr val="bg1"/>
            </a:solidFill>
          </a:endParaRPr>
        </a:p>
      </dgm:t>
    </dgm:pt>
    <dgm:pt modelId="{B60DC75B-58A4-4610-95A6-5325DAFA491C}" type="parTrans" cxnId="{772113DA-D9A7-4E79-ADCC-DFAA36A209C9}">
      <dgm:prSet/>
      <dgm:spPr/>
      <dgm:t>
        <a:bodyPr/>
        <a:lstStyle/>
        <a:p>
          <a:endParaRPr lang="en-US"/>
        </a:p>
      </dgm:t>
    </dgm:pt>
    <dgm:pt modelId="{7938B187-E21A-4D60-A914-64D91ACFA54B}" type="sibTrans" cxnId="{772113DA-D9A7-4E79-ADCC-DFAA36A209C9}">
      <dgm:prSet/>
      <dgm:spPr/>
      <dgm:t>
        <a:bodyPr/>
        <a:lstStyle/>
        <a:p>
          <a:endParaRPr lang="en-US"/>
        </a:p>
      </dgm:t>
    </dgm:pt>
    <dgm:pt modelId="{BF2ED45D-5F41-4CA0-9693-53A26699235B}" type="pres">
      <dgm:prSet presAssocID="{7C04BDE5-4345-496A-A540-21642C963B99}" presName="root" presStyleCnt="0">
        <dgm:presLayoutVars>
          <dgm:dir/>
          <dgm:resizeHandles val="exact"/>
        </dgm:presLayoutVars>
      </dgm:prSet>
      <dgm:spPr/>
    </dgm:pt>
    <dgm:pt modelId="{3BDA5DE4-B256-4D73-8C4E-8941DB683120}" type="pres">
      <dgm:prSet presAssocID="{02A96A09-B1BE-467C-AB02-4EE7D9ED72BB}" presName="compNode" presStyleCnt="0"/>
      <dgm:spPr/>
    </dgm:pt>
    <dgm:pt modelId="{FA91EE43-F8CC-4C16-8FAD-B7B92062B7EA}" type="pres">
      <dgm:prSet presAssocID="{02A96A09-B1BE-467C-AB02-4EE7D9ED72BB}" presName="bgRect" presStyleLbl="bgShp" presStyleIdx="0" presStyleCnt="4"/>
      <dgm:spPr/>
    </dgm:pt>
    <dgm:pt modelId="{43BE4FE5-F6EE-40B6-AB89-2A9F3429A2C2}" type="pres">
      <dgm:prSet presAssocID="{02A96A09-B1BE-467C-AB02-4EE7D9ED72B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elescope"/>
        </a:ext>
      </dgm:extLst>
    </dgm:pt>
    <dgm:pt modelId="{952E535D-DEB6-4417-824F-56FC75E66747}" type="pres">
      <dgm:prSet presAssocID="{02A96A09-B1BE-467C-AB02-4EE7D9ED72BB}" presName="spaceRect" presStyleCnt="0"/>
      <dgm:spPr/>
    </dgm:pt>
    <dgm:pt modelId="{18970A65-A4FD-4DE2-9336-FBFEA63D47BE}" type="pres">
      <dgm:prSet presAssocID="{02A96A09-B1BE-467C-AB02-4EE7D9ED72BB}" presName="parTx" presStyleLbl="revTx" presStyleIdx="0" presStyleCnt="4">
        <dgm:presLayoutVars>
          <dgm:chMax val="0"/>
          <dgm:chPref val="0"/>
        </dgm:presLayoutVars>
      </dgm:prSet>
      <dgm:spPr/>
    </dgm:pt>
    <dgm:pt modelId="{FC886015-0F16-4D0C-B6BB-A28FB0AD84F8}" type="pres">
      <dgm:prSet presAssocID="{E33ECE70-FDDD-405D-8039-308BA6063A2F}" presName="sibTrans" presStyleCnt="0"/>
      <dgm:spPr/>
    </dgm:pt>
    <dgm:pt modelId="{C85382B6-C2C8-4413-B36F-52F1DCC33767}" type="pres">
      <dgm:prSet presAssocID="{73355973-FDB9-48DB-92D6-FCC2034A30DD}" presName="compNode" presStyleCnt="0"/>
      <dgm:spPr/>
    </dgm:pt>
    <dgm:pt modelId="{59420651-04B0-4024-B2D8-DE3FFBBE5723}" type="pres">
      <dgm:prSet presAssocID="{73355973-FDB9-48DB-92D6-FCC2034A30DD}" presName="bgRect" presStyleLbl="bgShp" presStyleIdx="1" presStyleCnt="4" custLinFactNeighborX="118" custLinFactNeighborY="-1610"/>
      <dgm:spPr/>
    </dgm:pt>
    <dgm:pt modelId="{729C7052-F714-4C38-AEF5-443CC8A3FDE7}" type="pres">
      <dgm:prSet presAssocID="{73355973-FDB9-48DB-92D6-FCC2034A30D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ainy scene"/>
        </a:ext>
      </dgm:extLst>
    </dgm:pt>
    <dgm:pt modelId="{215D71EA-23CC-4FAD-ABEE-2858EA82E9F9}" type="pres">
      <dgm:prSet presAssocID="{73355973-FDB9-48DB-92D6-FCC2034A30DD}" presName="spaceRect" presStyleCnt="0"/>
      <dgm:spPr/>
    </dgm:pt>
    <dgm:pt modelId="{FBA51573-C3A8-4F18-A59D-690007EFF766}" type="pres">
      <dgm:prSet presAssocID="{73355973-FDB9-48DB-92D6-FCC2034A30DD}" presName="parTx" presStyleLbl="revTx" presStyleIdx="1" presStyleCnt="4">
        <dgm:presLayoutVars>
          <dgm:chMax val="0"/>
          <dgm:chPref val="0"/>
        </dgm:presLayoutVars>
      </dgm:prSet>
      <dgm:spPr/>
    </dgm:pt>
    <dgm:pt modelId="{2E780CA5-2F6B-431E-8DED-275424F0676D}" type="pres">
      <dgm:prSet presAssocID="{F2BD6725-1A23-4D43-81BC-8598708580D7}" presName="sibTrans" presStyleCnt="0"/>
      <dgm:spPr/>
    </dgm:pt>
    <dgm:pt modelId="{1DE56A4C-ED19-4024-AD3C-A89AEE2C9CF6}" type="pres">
      <dgm:prSet presAssocID="{D45AD621-DE72-43A3-92D9-E0C13E65B41B}" presName="compNode" presStyleCnt="0"/>
      <dgm:spPr/>
    </dgm:pt>
    <dgm:pt modelId="{C8913B11-59F2-4284-AD1F-B539865F77C6}" type="pres">
      <dgm:prSet presAssocID="{D45AD621-DE72-43A3-92D9-E0C13E65B41B}" presName="bgRect" presStyleLbl="bgShp" presStyleIdx="2" presStyleCnt="4"/>
      <dgm:spPr/>
    </dgm:pt>
    <dgm:pt modelId="{8C1FBF5A-6CAF-4D7D-B06F-276229DC0700}" type="pres">
      <dgm:prSet presAssocID="{D45AD621-DE72-43A3-92D9-E0C13E65B41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idge scene"/>
        </a:ext>
      </dgm:extLst>
    </dgm:pt>
    <dgm:pt modelId="{5BF96746-ED74-4147-8E16-18388CE5ED07}" type="pres">
      <dgm:prSet presAssocID="{D45AD621-DE72-43A3-92D9-E0C13E65B41B}" presName="spaceRect" presStyleCnt="0"/>
      <dgm:spPr/>
    </dgm:pt>
    <dgm:pt modelId="{32D3BF3F-F018-45C8-BA57-9476A647FA19}" type="pres">
      <dgm:prSet presAssocID="{D45AD621-DE72-43A3-92D9-E0C13E65B41B}" presName="parTx" presStyleLbl="revTx" presStyleIdx="2" presStyleCnt="4">
        <dgm:presLayoutVars>
          <dgm:chMax val="0"/>
          <dgm:chPref val="0"/>
        </dgm:presLayoutVars>
      </dgm:prSet>
      <dgm:spPr/>
    </dgm:pt>
    <dgm:pt modelId="{6C35D782-5089-496D-8A14-DEAF59B73FB2}" type="pres">
      <dgm:prSet presAssocID="{31CEAEB6-284C-4A5E-A484-F6C00E03EDDD}" presName="sibTrans" presStyleCnt="0"/>
      <dgm:spPr/>
    </dgm:pt>
    <dgm:pt modelId="{D79D5C8E-8FB1-4AAC-A2B6-ADE6547FED9F}" type="pres">
      <dgm:prSet presAssocID="{E66FA327-878B-440B-93C9-45C029CD2A29}" presName="compNode" presStyleCnt="0"/>
      <dgm:spPr/>
    </dgm:pt>
    <dgm:pt modelId="{283E6FE8-B8E4-4BA0-BFF0-E5C6E9F4E038}" type="pres">
      <dgm:prSet presAssocID="{E66FA327-878B-440B-93C9-45C029CD2A29}" presName="bgRect" presStyleLbl="bgShp" presStyleIdx="3" presStyleCnt="4" custLinFactNeighborX="-589" custLinFactNeighborY="-3978"/>
      <dgm:spPr/>
    </dgm:pt>
    <dgm:pt modelId="{FD811B90-6070-4877-B0EE-277711F70917}" type="pres">
      <dgm:prSet presAssocID="{E66FA327-878B-440B-93C9-45C029CD2A2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olar system"/>
        </a:ext>
      </dgm:extLst>
    </dgm:pt>
    <dgm:pt modelId="{61CEB529-1249-4FE1-AB61-5240B79BD7A8}" type="pres">
      <dgm:prSet presAssocID="{E66FA327-878B-440B-93C9-45C029CD2A29}" presName="spaceRect" presStyleCnt="0"/>
      <dgm:spPr/>
    </dgm:pt>
    <dgm:pt modelId="{9BC0BC0F-4D55-464A-9E4E-195889CDBC4B}" type="pres">
      <dgm:prSet presAssocID="{E66FA327-878B-440B-93C9-45C029CD2A29}" presName="parTx" presStyleLbl="revTx" presStyleIdx="3" presStyleCnt="4">
        <dgm:presLayoutVars>
          <dgm:chMax val="0"/>
          <dgm:chPref val="0"/>
        </dgm:presLayoutVars>
      </dgm:prSet>
      <dgm:spPr/>
    </dgm:pt>
  </dgm:ptLst>
  <dgm:cxnLst>
    <dgm:cxn modelId="{A432770A-C475-45C9-B4DB-F62274479D51}" srcId="{7C04BDE5-4345-496A-A540-21642C963B99}" destId="{D45AD621-DE72-43A3-92D9-E0C13E65B41B}" srcOrd="2" destOrd="0" parTransId="{4260A243-C0E9-4A6B-94C6-B42F63650978}" sibTransId="{31CEAEB6-284C-4A5E-A484-F6C00E03EDDD}"/>
    <dgm:cxn modelId="{14371917-EDDA-4EEA-AB95-C4FB7A37DD62}" srcId="{7C04BDE5-4345-496A-A540-21642C963B99}" destId="{02A96A09-B1BE-467C-AB02-4EE7D9ED72BB}" srcOrd="0" destOrd="0" parTransId="{7CC361FB-E31E-46B2-9B10-52726FF5C522}" sibTransId="{E33ECE70-FDDD-405D-8039-308BA6063A2F}"/>
    <dgm:cxn modelId="{894CA14A-A063-4655-8535-B23D0CE45685}" srcId="{7C04BDE5-4345-496A-A540-21642C963B99}" destId="{73355973-FDB9-48DB-92D6-FCC2034A30DD}" srcOrd="1" destOrd="0" parTransId="{DEC6454A-6A8C-4248-9683-2E9F2EE66660}" sibTransId="{F2BD6725-1A23-4D43-81BC-8598708580D7}"/>
    <dgm:cxn modelId="{DB2EED71-7FBD-4768-97B6-D8E6BAC430E3}" type="presOf" srcId="{02A96A09-B1BE-467C-AB02-4EE7D9ED72BB}" destId="{18970A65-A4FD-4DE2-9336-FBFEA63D47BE}" srcOrd="0" destOrd="0" presId="urn:microsoft.com/office/officeart/2018/2/layout/IconVerticalSolidList"/>
    <dgm:cxn modelId="{CC723C59-E761-4E34-B342-64AA0B2D6127}" type="presOf" srcId="{D45AD621-DE72-43A3-92D9-E0C13E65B41B}" destId="{32D3BF3F-F018-45C8-BA57-9476A647FA19}" srcOrd="0" destOrd="0" presId="urn:microsoft.com/office/officeart/2018/2/layout/IconVerticalSolidList"/>
    <dgm:cxn modelId="{B4CA4D91-9D92-4F28-AE37-D1DDA4286875}" type="presOf" srcId="{73355973-FDB9-48DB-92D6-FCC2034A30DD}" destId="{FBA51573-C3A8-4F18-A59D-690007EFF766}" srcOrd="0" destOrd="0" presId="urn:microsoft.com/office/officeart/2018/2/layout/IconVerticalSolidList"/>
    <dgm:cxn modelId="{D0A8ABA7-756E-45FC-B91A-33AFA9A1E332}" type="presOf" srcId="{E66FA327-878B-440B-93C9-45C029CD2A29}" destId="{9BC0BC0F-4D55-464A-9E4E-195889CDBC4B}" srcOrd="0" destOrd="0" presId="urn:microsoft.com/office/officeart/2018/2/layout/IconVerticalSolidList"/>
    <dgm:cxn modelId="{772113DA-D9A7-4E79-ADCC-DFAA36A209C9}" srcId="{7C04BDE5-4345-496A-A540-21642C963B99}" destId="{E66FA327-878B-440B-93C9-45C029CD2A29}" srcOrd="3" destOrd="0" parTransId="{B60DC75B-58A4-4610-95A6-5325DAFA491C}" sibTransId="{7938B187-E21A-4D60-A914-64D91ACFA54B}"/>
    <dgm:cxn modelId="{B8DBC2EC-BC62-4282-8A35-585879A121AF}" type="presOf" srcId="{7C04BDE5-4345-496A-A540-21642C963B99}" destId="{BF2ED45D-5F41-4CA0-9693-53A26699235B}" srcOrd="0" destOrd="0" presId="urn:microsoft.com/office/officeart/2018/2/layout/IconVerticalSolidList"/>
    <dgm:cxn modelId="{8ED6C81F-7032-4D75-8F62-98106947C645}" type="presParOf" srcId="{BF2ED45D-5F41-4CA0-9693-53A26699235B}" destId="{3BDA5DE4-B256-4D73-8C4E-8941DB683120}" srcOrd="0" destOrd="0" presId="urn:microsoft.com/office/officeart/2018/2/layout/IconVerticalSolidList"/>
    <dgm:cxn modelId="{1351B1BA-1054-4DF7-A378-D1F10227A669}" type="presParOf" srcId="{3BDA5DE4-B256-4D73-8C4E-8941DB683120}" destId="{FA91EE43-F8CC-4C16-8FAD-B7B92062B7EA}" srcOrd="0" destOrd="0" presId="urn:microsoft.com/office/officeart/2018/2/layout/IconVerticalSolidList"/>
    <dgm:cxn modelId="{42CCF78D-0D7B-4FAE-A062-F4EBA90114C7}" type="presParOf" srcId="{3BDA5DE4-B256-4D73-8C4E-8941DB683120}" destId="{43BE4FE5-F6EE-40B6-AB89-2A9F3429A2C2}" srcOrd="1" destOrd="0" presId="urn:microsoft.com/office/officeart/2018/2/layout/IconVerticalSolidList"/>
    <dgm:cxn modelId="{E4827D32-A3B4-4A1E-84EF-4165AE15EEBE}" type="presParOf" srcId="{3BDA5DE4-B256-4D73-8C4E-8941DB683120}" destId="{952E535D-DEB6-4417-824F-56FC75E66747}" srcOrd="2" destOrd="0" presId="urn:microsoft.com/office/officeart/2018/2/layout/IconVerticalSolidList"/>
    <dgm:cxn modelId="{6010B5FE-71FB-411F-A121-90F56C5F58CF}" type="presParOf" srcId="{3BDA5DE4-B256-4D73-8C4E-8941DB683120}" destId="{18970A65-A4FD-4DE2-9336-FBFEA63D47BE}" srcOrd="3" destOrd="0" presId="urn:microsoft.com/office/officeart/2018/2/layout/IconVerticalSolidList"/>
    <dgm:cxn modelId="{9165D8BB-F8FF-4469-9516-C5E4ECA1A3CE}" type="presParOf" srcId="{BF2ED45D-5F41-4CA0-9693-53A26699235B}" destId="{FC886015-0F16-4D0C-B6BB-A28FB0AD84F8}" srcOrd="1" destOrd="0" presId="urn:microsoft.com/office/officeart/2018/2/layout/IconVerticalSolidList"/>
    <dgm:cxn modelId="{02A12CE5-3819-41D4-98AD-C1DB69C6D257}" type="presParOf" srcId="{BF2ED45D-5F41-4CA0-9693-53A26699235B}" destId="{C85382B6-C2C8-4413-B36F-52F1DCC33767}" srcOrd="2" destOrd="0" presId="urn:microsoft.com/office/officeart/2018/2/layout/IconVerticalSolidList"/>
    <dgm:cxn modelId="{5297AE96-7DBE-4E8A-A714-6EF8F2312AA1}" type="presParOf" srcId="{C85382B6-C2C8-4413-B36F-52F1DCC33767}" destId="{59420651-04B0-4024-B2D8-DE3FFBBE5723}" srcOrd="0" destOrd="0" presId="urn:microsoft.com/office/officeart/2018/2/layout/IconVerticalSolidList"/>
    <dgm:cxn modelId="{F23622A1-F6FD-4448-B634-366B7F17C31F}" type="presParOf" srcId="{C85382B6-C2C8-4413-B36F-52F1DCC33767}" destId="{729C7052-F714-4C38-AEF5-443CC8A3FDE7}" srcOrd="1" destOrd="0" presId="urn:microsoft.com/office/officeart/2018/2/layout/IconVerticalSolidList"/>
    <dgm:cxn modelId="{BB48F099-C941-4EC8-A0A3-9AB352C348A5}" type="presParOf" srcId="{C85382B6-C2C8-4413-B36F-52F1DCC33767}" destId="{215D71EA-23CC-4FAD-ABEE-2858EA82E9F9}" srcOrd="2" destOrd="0" presId="urn:microsoft.com/office/officeart/2018/2/layout/IconVerticalSolidList"/>
    <dgm:cxn modelId="{A8C846B6-0B3D-4604-AA3E-A80ADBE462C8}" type="presParOf" srcId="{C85382B6-C2C8-4413-B36F-52F1DCC33767}" destId="{FBA51573-C3A8-4F18-A59D-690007EFF766}" srcOrd="3" destOrd="0" presId="urn:microsoft.com/office/officeart/2018/2/layout/IconVerticalSolidList"/>
    <dgm:cxn modelId="{9DC8FC0C-36B0-4DA0-9AEA-D13FA3A683FA}" type="presParOf" srcId="{BF2ED45D-5F41-4CA0-9693-53A26699235B}" destId="{2E780CA5-2F6B-431E-8DED-275424F0676D}" srcOrd="3" destOrd="0" presId="urn:microsoft.com/office/officeart/2018/2/layout/IconVerticalSolidList"/>
    <dgm:cxn modelId="{5425A019-3CE8-452D-A7D8-BA07D83F20C8}" type="presParOf" srcId="{BF2ED45D-5F41-4CA0-9693-53A26699235B}" destId="{1DE56A4C-ED19-4024-AD3C-A89AEE2C9CF6}" srcOrd="4" destOrd="0" presId="urn:microsoft.com/office/officeart/2018/2/layout/IconVerticalSolidList"/>
    <dgm:cxn modelId="{A59D88B9-997A-449C-A0E8-91ED7E7D0F03}" type="presParOf" srcId="{1DE56A4C-ED19-4024-AD3C-A89AEE2C9CF6}" destId="{C8913B11-59F2-4284-AD1F-B539865F77C6}" srcOrd="0" destOrd="0" presId="urn:microsoft.com/office/officeart/2018/2/layout/IconVerticalSolidList"/>
    <dgm:cxn modelId="{F474D149-BF9F-4C9D-8AF3-03B68B7A5EC2}" type="presParOf" srcId="{1DE56A4C-ED19-4024-AD3C-A89AEE2C9CF6}" destId="{8C1FBF5A-6CAF-4D7D-B06F-276229DC0700}" srcOrd="1" destOrd="0" presId="urn:microsoft.com/office/officeart/2018/2/layout/IconVerticalSolidList"/>
    <dgm:cxn modelId="{9CCCE6B6-3946-48FA-A5B0-C5D6D979E84D}" type="presParOf" srcId="{1DE56A4C-ED19-4024-AD3C-A89AEE2C9CF6}" destId="{5BF96746-ED74-4147-8E16-18388CE5ED07}" srcOrd="2" destOrd="0" presId="urn:microsoft.com/office/officeart/2018/2/layout/IconVerticalSolidList"/>
    <dgm:cxn modelId="{1884FB85-6BAE-4D83-B738-DDB629000D3D}" type="presParOf" srcId="{1DE56A4C-ED19-4024-AD3C-A89AEE2C9CF6}" destId="{32D3BF3F-F018-45C8-BA57-9476A647FA19}" srcOrd="3" destOrd="0" presId="urn:microsoft.com/office/officeart/2018/2/layout/IconVerticalSolidList"/>
    <dgm:cxn modelId="{0E4F573B-E3AD-4C15-8EE8-0CFD29C5EC79}" type="presParOf" srcId="{BF2ED45D-5F41-4CA0-9693-53A26699235B}" destId="{6C35D782-5089-496D-8A14-DEAF59B73FB2}" srcOrd="5" destOrd="0" presId="urn:microsoft.com/office/officeart/2018/2/layout/IconVerticalSolidList"/>
    <dgm:cxn modelId="{813D1537-EE8A-4DB9-8136-5747D0CBA661}" type="presParOf" srcId="{BF2ED45D-5F41-4CA0-9693-53A26699235B}" destId="{D79D5C8E-8FB1-4AAC-A2B6-ADE6547FED9F}" srcOrd="6" destOrd="0" presId="urn:microsoft.com/office/officeart/2018/2/layout/IconVerticalSolidList"/>
    <dgm:cxn modelId="{79BAA37A-A1F7-424E-BC35-C3B8725DB3D7}" type="presParOf" srcId="{D79D5C8E-8FB1-4AAC-A2B6-ADE6547FED9F}" destId="{283E6FE8-B8E4-4BA0-BFF0-E5C6E9F4E038}" srcOrd="0" destOrd="0" presId="urn:microsoft.com/office/officeart/2018/2/layout/IconVerticalSolidList"/>
    <dgm:cxn modelId="{D4EBE557-C474-40D4-85CF-A21DBC0FA7F4}" type="presParOf" srcId="{D79D5C8E-8FB1-4AAC-A2B6-ADE6547FED9F}" destId="{FD811B90-6070-4877-B0EE-277711F70917}" srcOrd="1" destOrd="0" presId="urn:microsoft.com/office/officeart/2018/2/layout/IconVerticalSolidList"/>
    <dgm:cxn modelId="{BD255B12-31F2-4C4D-A332-09BC11A1527D}" type="presParOf" srcId="{D79D5C8E-8FB1-4AAC-A2B6-ADE6547FED9F}" destId="{61CEB529-1249-4FE1-AB61-5240B79BD7A8}" srcOrd="2" destOrd="0" presId="urn:microsoft.com/office/officeart/2018/2/layout/IconVerticalSolidList"/>
    <dgm:cxn modelId="{1859150D-BAA4-4810-9F53-758529DDCCB2}" type="presParOf" srcId="{D79D5C8E-8FB1-4AAC-A2B6-ADE6547FED9F}" destId="{9BC0BC0F-4D55-464A-9E4E-195889CDBC4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AC8AC1-2002-4282-AAFC-F1BB60A4FAB5}"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A5827D9E-7F3B-4C5A-AEE0-A547DB09776B}">
      <dgm:prSet/>
      <dgm:spPr/>
      <dgm:t>
        <a:bodyPr/>
        <a:lstStyle/>
        <a:p>
          <a:r>
            <a:rPr lang="en-US" dirty="0" err="1">
              <a:solidFill>
                <a:schemeClr val="bg1"/>
              </a:solidFill>
            </a:rPr>
            <a:t>Solastalgia</a:t>
          </a:r>
          <a:r>
            <a:rPr lang="en-US" dirty="0">
              <a:solidFill>
                <a:schemeClr val="bg1"/>
              </a:solidFill>
            </a:rPr>
            <a:t> – emotional pain from environmental changes</a:t>
          </a:r>
        </a:p>
      </dgm:t>
    </dgm:pt>
    <dgm:pt modelId="{99AE9EC3-5835-4754-9D56-BEA329CBF330}" type="parTrans" cxnId="{5EB2F7CB-55D0-4A35-B65F-5A68128203AD}">
      <dgm:prSet/>
      <dgm:spPr/>
      <dgm:t>
        <a:bodyPr/>
        <a:lstStyle/>
        <a:p>
          <a:endParaRPr lang="en-US"/>
        </a:p>
      </dgm:t>
    </dgm:pt>
    <dgm:pt modelId="{EC2C924C-DBE5-4108-955A-D10EC3E0DF2F}" type="sibTrans" cxnId="{5EB2F7CB-55D0-4A35-B65F-5A68128203AD}">
      <dgm:prSet/>
      <dgm:spPr/>
      <dgm:t>
        <a:bodyPr/>
        <a:lstStyle/>
        <a:p>
          <a:endParaRPr lang="en-US"/>
        </a:p>
      </dgm:t>
    </dgm:pt>
    <dgm:pt modelId="{4644AF0F-9011-4841-85A9-8C84D8BDF743}">
      <dgm:prSet/>
      <dgm:spPr/>
      <dgm:t>
        <a:bodyPr/>
        <a:lstStyle/>
        <a:p>
          <a:r>
            <a:rPr lang="en-US" dirty="0" err="1">
              <a:solidFill>
                <a:schemeClr val="bg1"/>
              </a:solidFill>
            </a:rPr>
            <a:t>Climatoxins</a:t>
          </a:r>
          <a:r>
            <a:rPr lang="en-US" dirty="0">
              <a:solidFill>
                <a:schemeClr val="bg1"/>
              </a:solidFill>
            </a:rPr>
            <a:t>* -- the major one is our current lifestyles </a:t>
          </a:r>
        </a:p>
      </dgm:t>
    </dgm:pt>
    <dgm:pt modelId="{C5F5D415-E245-449D-BBE1-EF193D4FE21D}" type="parTrans" cxnId="{462C24E3-FAEF-423E-81D4-83C937DDF8CF}">
      <dgm:prSet/>
      <dgm:spPr/>
      <dgm:t>
        <a:bodyPr/>
        <a:lstStyle/>
        <a:p>
          <a:endParaRPr lang="en-US"/>
        </a:p>
      </dgm:t>
    </dgm:pt>
    <dgm:pt modelId="{308F38A3-A96B-4A4A-A59C-407BBAD72179}" type="sibTrans" cxnId="{462C24E3-FAEF-423E-81D4-83C937DDF8CF}">
      <dgm:prSet/>
      <dgm:spPr/>
      <dgm:t>
        <a:bodyPr/>
        <a:lstStyle/>
        <a:p>
          <a:endParaRPr lang="en-US"/>
        </a:p>
      </dgm:t>
    </dgm:pt>
    <dgm:pt modelId="{572A4B18-C390-4AF7-8A0E-88C7030B3198}">
      <dgm:prSet/>
      <dgm:spPr/>
      <dgm:t>
        <a:bodyPr/>
        <a:lstStyle/>
        <a:p>
          <a:r>
            <a:rPr lang="en-US" dirty="0">
              <a:solidFill>
                <a:schemeClr val="bg1"/>
              </a:solidFill>
            </a:rPr>
            <a:t>Eco-resiliency -- the needed endpoint</a:t>
          </a:r>
        </a:p>
      </dgm:t>
    </dgm:pt>
    <dgm:pt modelId="{E0988C56-3919-41F2-9531-DAEC44198DAA}" type="parTrans" cxnId="{D485E862-4597-4A65-BAE3-F9FA3DE6B7D8}">
      <dgm:prSet/>
      <dgm:spPr/>
      <dgm:t>
        <a:bodyPr/>
        <a:lstStyle/>
        <a:p>
          <a:endParaRPr lang="en-US"/>
        </a:p>
      </dgm:t>
    </dgm:pt>
    <dgm:pt modelId="{1C8440E2-3F04-47C0-A258-917C36F4A32A}" type="sibTrans" cxnId="{D485E862-4597-4A65-BAE3-F9FA3DE6B7D8}">
      <dgm:prSet/>
      <dgm:spPr/>
      <dgm:t>
        <a:bodyPr/>
        <a:lstStyle/>
        <a:p>
          <a:endParaRPr lang="en-US"/>
        </a:p>
      </dgm:t>
    </dgm:pt>
    <dgm:pt modelId="{40616450-6C87-40C7-91BE-9C40733F5063}">
      <dgm:prSet/>
      <dgm:spPr/>
      <dgm:t>
        <a:bodyPr/>
        <a:lstStyle/>
        <a:p>
          <a:r>
            <a:rPr lang="en-US" dirty="0">
              <a:solidFill>
                <a:schemeClr val="bg1"/>
              </a:solidFill>
            </a:rPr>
            <a:t>Eco-security -- not possible</a:t>
          </a:r>
        </a:p>
      </dgm:t>
    </dgm:pt>
    <dgm:pt modelId="{F4650199-B67B-4EB2-8CB9-4FC81E9CDFCB}" type="parTrans" cxnId="{CC9F18C4-A5C1-4079-9AE7-B9B75056DE03}">
      <dgm:prSet/>
      <dgm:spPr/>
      <dgm:t>
        <a:bodyPr/>
        <a:lstStyle/>
        <a:p>
          <a:endParaRPr lang="en-US"/>
        </a:p>
      </dgm:t>
    </dgm:pt>
    <dgm:pt modelId="{E38FFF77-16D5-4778-BB5F-D582E92FB1B1}" type="sibTrans" cxnId="{CC9F18C4-A5C1-4079-9AE7-B9B75056DE03}">
      <dgm:prSet/>
      <dgm:spPr/>
      <dgm:t>
        <a:bodyPr/>
        <a:lstStyle/>
        <a:p>
          <a:endParaRPr lang="en-US"/>
        </a:p>
      </dgm:t>
    </dgm:pt>
    <dgm:pt modelId="{625D4F4E-8CB5-46CD-B445-129D9D19B1A5}">
      <dgm:prSet/>
      <dgm:spPr/>
      <dgm:t>
        <a:bodyPr/>
        <a:lstStyle/>
        <a:p>
          <a:r>
            <a:rPr lang="en-US" dirty="0">
              <a:solidFill>
                <a:schemeClr val="bg1"/>
              </a:solidFill>
            </a:rPr>
            <a:t>Eco-depression, grief, anxiety, etc.  -- reactive and anticipatory</a:t>
          </a:r>
        </a:p>
      </dgm:t>
    </dgm:pt>
    <dgm:pt modelId="{BD283EC3-3A29-4C08-A45C-EC4C528FB6AC}" type="parTrans" cxnId="{077565D8-2EA3-418A-889B-C3744FB4AC6B}">
      <dgm:prSet/>
      <dgm:spPr/>
      <dgm:t>
        <a:bodyPr/>
        <a:lstStyle/>
        <a:p>
          <a:endParaRPr lang="en-US"/>
        </a:p>
      </dgm:t>
    </dgm:pt>
    <dgm:pt modelId="{6FAAC560-CDE8-4E80-9402-13AB84476E31}" type="sibTrans" cxnId="{077565D8-2EA3-418A-889B-C3744FB4AC6B}">
      <dgm:prSet/>
      <dgm:spPr/>
      <dgm:t>
        <a:bodyPr/>
        <a:lstStyle/>
        <a:p>
          <a:endParaRPr lang="en-US"/>
        </a:p>
      </dgm:t>
    </dgm:pt>
    <dgm:pt modelId="{EDFB9E4F-6F30-4E45-82DF-F4F5AE9B1B25}">
      <dgm:prSet/>
      <dgm:spPr/>
      <dgm:t>
        <a:bodyPr/>
        <a:lstStyle/>
        <a:p>
          <a:r>
            <a:rPr lang="en-US" dirty="0">
              <a:solidFill>
                <a:schemeClr val="bg1"/>
              </a:solidFill>
            </a:rPr>
            <a:t>Inescapable and Inevitable Events – they cannot be dismissed or sidestepped, temperature, sea levels, </a:t>
          </a:r>
          <a:r>
            <a:rPr lang="en-US" dirty="0" err="1">
              <a:solidFill>
                <a:schemeClr val="bg1"/>
              </a:solidFill>
            </a:rPr>
            <a:t>etc</a:t>
          </a:r>
          <a:endParaRPr lang="en-US" dirty="0">
            <a:solidFill>
              <a:schemeClr val="bg1"/>
            </a:solidFill>
          </a:endParaRPr>
        </a:p>
      </dgm:t>
    </dgm:pt>
    <dgm:pt modelId="{9B5AAE2B-A3BC-4338-A362-6CE58B3FE9D6}" type="parTrans" cxnId="{72C27814-3698-47E4-8AE2-F4023C149141}">
      <dgm:prSet/>
      <dgm:spPr/>
      <dgm:t>
        <a:bodyPr/>
        <a:lstStyle/>
        <a:p>
          <a:endParaRPr lang="en-US"/>
        </a:p>
      </dgm:t>
    </dgm:pt>
    <dgm:pt modelId="{16C413F1-7F80-4BA9-A261-87CCA6A90EC2}" type="sibTrans" cxnId="{72C27814-3698-47E4-8AE2-F4023C149141}">
      <dgm:prSet/>
      <dgm:spPr/>
      <dgm:t>
        <a:bodyPr/>
        <a:lstStyle/>
        <a:p>
          <a:endParaRPr lang="en-US"/>
        </a:p>
      </dgm:t>
    </dgm:pt>
    <dgm:pt modelId="{FEB67AB6-12E0-4746-9B23-561779A0A7E1}">
      <dgm:prSet/>
      <dgm:spPr/>
      <dgm:t>
        <a:bodyPr/>
        <a:lstStyle/>
        <a:p>
          <a:r>
            <a:rPr lang="en-US" dirty="0">
              <a:solidFill>
                <a:schemeClr val="bg1"/>
              </a:solidFill>
            </a:rPr>
            <a:t>Ennui – Weariness, quiet sluggishness, hopelessness, more personal than community wide.</a:t>
          </a:r>
        </a:p>
      </dgm:t>
    </dgm:pt>
    <dgm:pt modelId="{8BEB19A1-753F-43E9-95F8-3730EC345E7C}" type="parTrans" cxnId="{974D77CC-BAE8-47A2-A36A-411FFDC1DE3B}">
      <dgm:prSet/>
      <dgm:spPr/>
      <dgm:t>
        <a:bodyPr/>
        <a:lstStyle/>
        <a:p>
          <a:endParaRPr lang="en-US"/>
        </a:p>
      </dgm:t>
    </dgm:pt>
    <dgm:pt modelId="{503C90C6-277E-4766-B13E-D95980837C9D}" type="sibTrans" cxnId="{974D77CC-BAE8-47A2-A36A-411FFDC1DE3B}">
      <dgm:prSet/>
      <dgm:spPr/>
      <dgm:t>
        <a:bodyPr/>
        <a:lstStyle/>
        <a:p>
          <a:endParaRPr lang="en-US"/>
        </a:p>
      </dgm:t>
    </dgm:pt>
    <dgm:pt modelId="{D544512D-3F84-4603-B5BF-A356E86FADB8}">
      <dgm:prSet/>
      <dgm:spPr/>
      <dgm:t>
        <a:bodyPr/>
        <a:lstStyle/>
        <a:p>
          <a:r>
            <a:rPr lang="en-US" dirty="0">
              <a:solidFill>
                <a:schemeClr val="bg1"/>
              </a:solidFill>
            </a:rPr>
            <a:t>Nihilism – Pessimism and destruction, turmoil</a:t>
          </a:r>
          <a:r>
            <a:rPr lang="en-US" dirty="0"/>
            <a:t>. </a:t>
          </a:r>
        </a:p>
      </dgm:t>
    </dgm:pt>
    <dgm:pt modelId="{3F17F486-A557-47E3-92EF-34FC35F97738}" type="parTrans" cxnId="{1DD0124E-FD65-42A8-BF41-CB24A380DD41}">
      <dgm:prSet/>
      <dgm:spPr/>
      <dgm:t>
        <a:bodyPr/>
        <a:lstStyle/>
        <a:p>
          <a:endParaRPr lang="en-US"/>
        </a:p>
      </dgm:t>
    </dgm:pt>
    <dgm:pt modelId="{D92B8FC2-E339-4E90-B6A9-7B8FC64A0ABF}" type="sibTrans" cxnId="{1DD0124E-FD65-42A8-BF41-CB24A380DD41}">
      <dgm:prSet/>
      <dgm:spPr/>
      <dgm:t>
        <a:bodyPr/>
        <a:lstStyle/>
        <a:p>
          <a:endParaRPr lang="en-US"/>
        </a:p>
      </dgm:t>
    </dgm:pt>
    <dgm:pt modelId="{4A5D41B2-8600-4E70-AB7F-528B338283A5}">
      <dgm:prSet/>
      <dgm:spPr/>
      <dgm:t>
        <a:bodyPr/>
        <a:lstStyle/>
        <a:p>
          <a:r>
            <a:rPr lang="en-US" dirty="0">
              <a:solidFill>
                <a:schemeClr val="bg1"/>
              </a:solidFill>
            </a:rPr>
            <a:t>Anomie – expecting something that will not occur</a:t>
          </a:r>
        </a:p>
      </dgm:t>
    </dgm:pt>
    <dgm:pt modelId="{8CC61F10-3B61-4D88-9E48-8E642101DDC7}" type="parTrans" cxnId="{6C1279A7-3411-42CE-9CEC-24209D08F5EA}">
      <dgm:prSet/>
      <dgm:spPr/>
      <dgm:t>
        <a:bodyPr/>
        <a:lstStyle/>
        <a:p>
          <a:endParaRPr lang="en-US"/>
        </a:p>
      </dgm:t>
    </dgm:pt>
    <dgm:pt modelId="{B8CD8BCE-05B6-46DB-9478-4EF2CD401E29}" type="sibTrans" cxnId="{6C1279A7-3411-42CE-9CEC-24209D08F5EA}">
      <dgm:prSet/>
      <dgm:spPr/>
      <dgm:t>
        <a:bodyPr/>
        <a:lstStyle/>
        <a:p>
          <a:endParaRPr lang="en-US"/>
        </a:p>
      </dgm:t>
    </dgm:pt>
    <dgm:pt modelId="{9150043C-87E0-44D9-9E1B-18BD412FE131}">
      <dgm:prSet/>
      <dgm:spPr/>
      <dgm:t>
        <a:bodyPr/>
        <a:lstStyle/>
        <a:p>
          <a:r>
            <a:rPr lang="en-US" dirty="0">
              <a:solidFill>
                <a:schemeClr val="bg1"/>
              </a:solidFill>
            </a:rPr>
            <a:t>Regional and Global Changes – Some are avoidable and some unavoidable, water wars (Kenya), food, land, farm management, other social changes, </a:t>
          </a:r>
          <a:r>
            <a:rPr lang="en-US" dirty="0" err="1">
              <a:solidFill>
                <a:schemeClr val="bg1"/>
              </a:solidFill>
            </a:rPr>
            <a:t>dystophia</a:t>
          </a:r>
          <a:endParaRPr lang="en-US" dirty="0">
            <a:solidFill>
              <a:schemeClr val="bg1"/>
            </a:solidFill>
          </a:endParaRPr>
        </a:p>
      </dgm:t>
    </dgm:pt>
    <dgm:pt modelId="{F6BC7B19-9F40-44FD-AE8A-FE60E07B2EBB}" type="sibTrans" cxnId="{F5E21847-6EFD-4433-B4F9-66FE9286C36D}">
      <dgm:prSet/>
      <dgm:spPr/>
      <dgm:t>
        <a:bodyPr/>
        <a:lstStyle/>
        <a:p>
          <a:endParaRPr lang="en-US"/>
        </a:p>
      </dgm:t>
    </dgm:pt>
    <dgm:pt modelId="{02715FAB-1901-4654-89B6-30BB88727740}" type="parTrans" cxnId="{F5E21847-6EFD-4433-B4F9-66FE9286C36D}">
      <dgm:prSet/>
      <dgm:spPr/>
      <dgm:t>
        <a:bodyPr/>
        <a:lstStyle/>
        <a:p>
          <a:endParaRPr lang="en-US"/>
        </a:p>
      </dgm:t>
    </dgm:pt>
    <dgm:pt modelId="{89995E66-C662-40D9-A051-8B3CB529F15F}" type="pres">
      <dgm:prSet presAssocID="{2EAC8AC1-2002-4282-AAFC-F1BB60A4FAB5}" presName="linear" presStyleCnt="0">
        <dgm:presLayoutVars>
          <dgm:animLvl val="lvl"/>
          <dgm:resizeHandles val="exact"/>
        </dgm:presLayoutVars>
      </dgm:prSet>
      <dgm:spPr/>
    </dgm:pt>
    <dgm:pt modelId="{FBAF863F-D61E-46F5-88E3-E4A7BFBCD904}" type="pres">
      <dgm:prSet presAssocID="{A5827D9E-7F3B-4C5A-AEE0-A547DB09776B}" presName="parentText" presStyleLbl="node1" presStyleIdx="0" presStyleCnt="10" custLinFactNeighborX="9886" custLinFactNeighborY="67906">
        <dgm:presLayoutVars>
          <dgm:chMax val="0"/>
          <dgm:bulletEnabled val="1"/>
        </dgm:presLayoutVars>
      </dgm:prSet>
      <dgm:spPr/>
    </dgm:pt>
    <dgm:pt modelId="{7F9FAB57-5669-47D3-979C-87A1A02733E8}" type="pres">
      <dgm:prSet presAssocID="{EC2C924C-DBE5-4108-955A-D10EC3E0DF2F}" presName="spacer" presStyleCnt="0"/>
      <dgm:spPr/>
    </dgm:pt>
    <dgm:pt modelId="{AF4725F3-5943-4C17-B956-5A27767575A1}" type="pres">
      <dgm:prSet presAssocID="{4644AF0F-9011-4841-85A9-8C84D8BDF743}" presName="parentText" presStyleLbl="node1" presStyleIdx="1" presStyleCnt="10">
        <dgm:presLayoutVars>
          <dgm:chMax val="0"/>
          <dgm:bulletEnabled val="1"/>
        </dgm:presLayoutVars>
      </dgm:prSet>
      <dgm:spPr/>
    </dgm:pt>
    <dgm:pt modelId="{077BFF7F-2DB6-4942-9F86-30F945ABAFC1}" type="pres">
      <dgm:prSet presAssocID="{308F38A3-A96B-4A4A-A59C-407BBAD72179}" presName="spacer" presStyleCnt="0"/>
      <dgm:spPr/>
    </dgm:pt>
    <dgm:pt modelId="{5761EEF8-13D7-48A1-A38F-F1F6CC1ACAB0}" type="pres">
      <dgm:prSet presAssocID="{572A4B18-C390-4AF7-8A0E-88C7030B3198}" presName="parentText" presStyleLbl="node1" presStyleIdx="2" presStyleCnt="10">
        <dgm:presLayoutVars>
          <dgm:chMax val="0"/>
          <dgm:bulletEnabled val="1"/>
        </dgm:presLayoutVars>
      </dgm:prSet>
      <dgm:spPr/>
    </dgm:pt>
    <dgm:pt modelId="{8899DFFD-EC31-477D-9BFA-981DD19B28A8}" type="pres">
      <dgm:prSet presAssocID="{1C8440E2-3F04-47C0-A258-917C36F4A32A}" presName="spacer" presStyleCnt="0"/>
      <dgm:spPr/>
    </dgm:pt>
    <dgm:pt modelId="{2C9B4F59-AC8E-49D5-A8E8-C6756A538BDD}" type="pres">
      <dgm:prSet presAssocID="{40616450-6C87-40C7-91BE-9C40733F5063}" presName="parentText" presStyleLbl="node1" presStyleIdx="3" presStyleCnt="10" custLinFactNeighborX="21750" custLinFactNeighborY="9449">
        <dgm:presLayoutVars>
          <dgm:chMax val="0"/>
          <dgm:bulletEnabled val="1"/>
        </dgm:presLayoutVars>
      </dgm:prSet>
      <dgm:spPr/>
    </dgm:pt>
    <dgm:pt modelId="{B5EF646A-B359-45C9-91BB-12862DE42F6B}" type="pres">
      <dgm:prSet presAssocID="{E38FFF77-16D5-4778-BB5F-D582E92FB1B1}" presName="spacer" presStyleCnt="0"/>
      <dgm:spPr/>
    </dgm:pt>
    <dgm:pt modelId="{54D32A3C-F88E-4DFF-B040-C00924EFDBC1}" type="pres">
      <dgm:prSet presAssocID="{625D4F4E-8CB5-46CD-B445-129D9D19B1A5}" presName="parentText" presStyleLbl="node1" presStyleIdx="4" presStyleCnt="10">
        <dgm:presLayoutVars>
          <dgm:chMax val="0"/>
          <dgm:bulletEnabled val="1"/>
        </dgm:presLayoutVars>
      </dgm:prSet>
      <dgm:spPr/>
    </dgm:pt>
    <dgm:pt modelId="{8540219C-D6AC-454E-8BCE-E45BB544B872}" type="pres">
      <dgm:prSet presAssocID="{6FAAC560-CDE8-4E80-9402-13AB84476E31}" presName="spacer" presStyleCnt="0"/>
      <dgm:spPr/>
    </dgm:pt>
    <dgm:pt modelId="{A16D7996-8A95-4EA4-A9BF-CD8B2FF2E3E4}" type="pres">
      <dgm:prSet presAssocID="{EDFB9E4F-6F30-4E45-82DF-F4F5AE9B1B25}" presName="parentText" presStyleLbl="node1" presStyleIdx="5" presStyleCnt="10">
        <dgm:presLayoutVars>
          <dgm:chMax val="0"/>
          <dgm:bulletEnabled val="1"/>
        </dgm:presLayoutVars>
      </dgm:prSet>
      <dgm:spPr/>
    </dgm:pt>
    <dgm:pt modelId="{1A59F232-8649-41AE-9442-EE430AB75B3F}" type="pres">
      <dgm:prSet presAssocID="{16C413F1-7F80-4BA9-A261-87CCA6A90EC2}" presName="spacer" presStyleCnt="0"/>
      <dgm:spPr/>
    </dgm:pt>
    <dgm:pt modelId="{D5ECCD60-2544-437A-B43F-500B3F72A4CF}" type="pres">
      <dgm:prSet presAssocID="{9150043C-87E0-44D9-9E1B-18BD412FE131}" presName="parentText" presStyleLbl="node1" presStyleIdx="6" presStyleCnt="10">
        <dgm:presLayoutVars>
          <dgm:chMax val="0"/>
          <dgm:bulletEnabled val="1"/>
        </dgm:presLayoutVars>
      </dgm:prSet>
      <dgm:spPr/>
    </dgm:pt>
    <dgm:pt modelId="{82148255-0E38-4B5A-9EAA-5DE6B90D47C0}" type="pres">
      <dgm:prSet presAssocID="{F6BC7B19-9F40-44FD-AE8A-FE60E07B2EBB}" presName="spacer" presStyleCnt="0"/>
      <dgm:spPr/>
    </dgm:pt>
    <dgm:pt modelId="{4A7920E8-3325-498C-9859-5161853E9E3B}" type="pres">
      <dgm:prSet presAssocID="{FEB67AB6-12E0-4746-9B23-561779A0A7E1}" presName="parentText" presStyleLbl="node1" presStyleIdx="7" presStyleCnt="10">
        <dgm:presLayoutVars>
          <dgm:chMax val="0"/>
          <dgm:bulletEnabled val="1"/>
        </dgm:presLayoutVars>
      </dgm:prSet>
      <dgm:spPr/>
    </dgm:pt>
    <dgm:pt modelId="{A8B73B47-EDB5-46D8-8476-C2906ECAC920}" type="pres">
      <dgm:prSet presAssocID="{503C90C6-277E-4766-B13E-D95980837C9D}" presName="spacer" presStyleCnt="0"/>
      <dgm:spPr/>
    </dgm:pt>
    <dgm:pt modelId="{EADE276B-B22C-4D93-9D01-1AF99F99C66C}" type="pres">
      <dgm:prSet presAssocID="{D544512D-3F84-4603-B5BF-A356E86FADB8}" presName="parentText" presStyleLbl="node1" presStyleIdx="8" presStyleCnt="10">
        <dgm:presLayoutVars>
          <dgm:chMax val="0"/>
          <dgm:bulletEnabled val="1"/>
        </dgm:presLayoutVars>
      </dgm:prSet>
      <dgm:spPr/>
    </dgm:pt>
    <dgm:pt modelId="{D8A3F9C1-69CC-4DC8-9955-2A43200FC609}" type="pres">
      <dgm:prSet presAssocID="{D92B8FC2-E339-4E90-B6A9-7B8FC64A0ABF}" presName="spacer" presStyleCnt="0"/>
      <dgm:spPr/>
    </dgm:pt>
    <dgm:pt modelId="{C3385CA5-995F-4307-AE02-8103001DBDEE}" type="pres">
      <dgm:prSet presAssocID="{4A5D41B2-8600-4E70-AB7F-528B338283A5}" presName="parentText" presStyleLbl="node1" presStyleIdx="9" presStyleCnt="10">
        <dgm:presLayoutVars>
          <dgm:chMax val="0"/>
          <dgm:bulletEnabled val="1"/>
        </dgm:presLayoutVars>
      </dgm:prSet>
      <dgm:spPr/>
    </dgm:pt>
  </dgm:ptLst>
  <dgm:cxnLst>
    <dgm:cxn modelId="{21B4090D-474C-433E-A6D9-B87A0DC740EE}" type="presOf" srcId="{9150043C-87E0-44D9-9E1B-18BD412FE131}" destId="{D5ECCD60-2544-437A-B43F-500B3F72A4CF}" srcOrd="0" destOrd="0" presId="urn:microsoft.com/office/officeart/2005/8/layout/vList2"/>
    <dgm:cxn modelId="{AAF0D912-3A52-43BA-AC78-05055EAB6135}" type="presOf" srcId="{4644AF0F-9011-4841-85A9-8C84D8BDF743}" destId="{AF4725F3-5943-4C17-B956-5A27767575A1}" srcOrd="0" destOrd="0" presId="urn:microsoft.com/office/officeart/2005/8/layout/vList2"/>
    <dgm:cxn modelId="{72C27814-3698-47E4-8AE2-F4023C149141}" srcId="{2EAC8AC1-2002-4282-AAFC-F1BB60A4FAB5}" destId="{EDFB9E4F-6F30-4E45-82DF-F4F5AE9B1B25}" srcOrd="5" destOrd="0" parTransId="{9B5AAE2B-A3BC-4338-A362-6CE58B3FE9D6}" sibTransId="{16C413F1-7F80-4BA9-A261-87CCA6A90EC2}"/>
    <dgm:cxn modelId="{1143361C-921A-433A-9613-7C594C737D35}" type="presOf" srcId="{2EAC8AC1-2002-4282-AAFC-F1BB60A4FAB5}" destId="{89995E66-C662-40D9-A051-8B3CB529F15F}" srcOrd="0" destOrd="0" presId="urn:microsoft.com/office/officeart/2005/8/layout/vList2"/>
    <dgm:cxn modelId="{FA448723-1069-4EDF-A938-60CD6D33E397}" type="presOf" srcId="{572A4B18-C390-4AF7-8A0E-88C7030B3198}" destId="{5761EEF8-13D7-48A1-A38F-F1F6CC1ACAB0}" srcOrd="0" destOrd="0" presId="urn:microsoft.com/office/officeart/2005/8/layout/vList2"/>
    <dgm:cxn modelId="{ADAAB630-A5F6-48D3-93FB-96048E73D5A6}" type="presOf" srcId="{D544512D-3F84-4603-B5BF-A356E86FADB8}" destId="{EADE276B-B22C-4D93-9D01-1AF99F99C66C}" srcOrd="0" destOrd="0" presId="urn:microsoft.com/office/officeart/2005/8/layout/vList2"/>
    <dgm:cxn modelId="{3F50473A-D8D9-4114-8610-2260139D7A46}" type="presOf" srcId="{FEB67AB6-12E0-4746-9B23-561779A0A7E1}" destId="{4A7920E8-3325-498C-9859-5161853E9E3B}" srcOrd="0" destOrd="0" presId="urn:microsoft.com/office/officeart/2005/8/layout/vList2"/>
    <dgm:cxn modelId="{966BD65B-0582-4CEE-991C-6F9209F1FD47}" type="presOf" srcId="{40616450-6C87-40C7-91BE-9C40733F5063}" destId="{2C9B4F59-AC8E-49D5-A8E8-C6756A538BDD}" srcOrd="0" destOrd="0" presId="urn:microsoft.com/office/officeart/2005/8/layout/vList2"/>
    <dgm:cxn modelId="{D485E862-4597-4A65-BAE3-F9FA3DE6B7D8}" srcId="{2EAC8AC1-2002-4282-AAFC-F1BB60A4FAB5}" destId="{572A4B18-C390-4AF7-8A0E-88C7030B3198}" srcOrd="2" destOrd="0" parTransId="{E0988C56-3919-41F2-9531-DAEC44198DAA}" sibTransId="{1C8440E2-3F04-47C0-A258-917C36F4A32A}"/>
    <dgm:cxn modelId="{ACED0144-FE26-4AA3-A951-F372936F45E0}" type="presOf" srcId="{A5827D9E-7F3B-4C5A-AEE0-A547DB09776B}" destId="{FBAF863F-D61E-46F5-88E3-E4A7BFBCD904}" srcOrd="0" destOrd="0" presId="urn:microsoft.com/office/officeart/2005/8/layout/vList2"/>
    <dgm:cxn modelId="{F5E21847-6EFD-4433-B4F9-66FE9286C36D}" srcId="{2EAC8AC1-2002-4282-AAFC-F1BB60A4FAB5}" destId="{9150043C-87E0-44D9-9E1B-18BD412FE131}" srcOrd="6" destOrd="0" parTransId="{02715FAB-1901-4654-89B6-30BB88727740}" sibTransId="{F6BC7B19-9F40-44FD-AE8A-FE60E07B2EBB}"/>
    <dgm:cxn modelId="{1DD0124E-FD65-42A8-BF41-CB24A380DD41}" srcId="{2EAC8AC1-2002-4282-AAFC-F1BB60A4FAB5}" destId="{D544512D-3F84-4603-B5BF-A356E86FADB8}" srcOrd="8" destOrd="0" parTransId="{3F17F486-A557-47E3-92EF-34FC35F97738}" sibTransId="{D92B8FC2-E339-4E90-B6A9-7B8FC64A0ABF}"/>
    <dgm:cxn modelId="{A053A078-5B5D-4B83-8C2F-DC8A01D0142D}" type="presOf" srcId="{EDFB9E4F-6F30-4E45-82DF-F4F5AE9B1B25}" destId="{A16D7996-8A95-4EA4-A9BF-CD8B2FF2E3E4}" srcOrd="0" destOrd="0" presId="urn:microsoft.com/office/officeart/2005/8/layout/vList2"/>
    <dgm:cxn modelId="{E5E22E91-3F92-4D26-95A6-6D43FE53A0F5}" type="presOf" srcId="{4A5D41B2-8600-4E70-AB7F-528B338283A5}" destId="{C3385CA5-995F-4307-AE02-8103001DBDEE}" srcOrd="0" destOrd="0" presId="urn:microsoft.com/office/officeart/2005/8/layout/vList2"/>
    <dgm:cxn modelId="{6C1279A7-3411-42CE-9CEC-24209D08F5EA}" srcId="{2EAC8AC1-2002-4282-AAFC-F1BB60A4FAB5}" destId="{4A5D41B2-8600-4E70-AB7F-528B338283A5}" srcOrd="9" destOrd="0" parTransId="{8CC61F10-3B61-4D88-9E48-8E642101DDC7}" sibTransId="{B8CD8BCE-05B6-46DB-9478-4EF2CD401E29}"/>
    <dgm:cxn modelId="{CC9F18C4-A5C1-4079-9AE7-B9B75056DE03}" srcId="{2EAC8AC1-2002-4282-AAFC-F1BB60A4FAB5}" destId="{40616450-6C87-40C7-91BE-9C40733F5063}" srcOrd="3" destOrd="0" parTransId="{F4650199-B67B-4EB2-8CB9-4FC81E9CDFCB}" sibTransId="{E38FFF77-16D5-4778-BB5F-D582E92FB1B1}"/>
    <dgm:cxn modelId="{5EB2F7CB-55D0-4A35-B65F-5A68128203AD}" srcId="{2EAC8AC1-2002-4282-AAFC-F1BB60A4FAB5}" destId="{A5827D9E-7F3B-4C5A-AEE0-A547DB09776B}" srcOrd="0" destOrd="0" parTransId="{99AE9EC3-5835-4754-9D56-BEA329CBF330}" sibTransId="{EC2C924C-DBE5-4108-955A-D10EC3E0DF2F}"/>
    <dgm:cxn modelId="{974D77CC-BAE8-47A2-A36A-411FFDC1DE3B}" srcId="{2EAC8AC1-2002-4282-AAFC-F1BB60A4FAB5}" destId="{FEB67AB6-12E0-4746-9B23-561779A0A7E1}" srcOrd="7" destOrd="0" parTransId="{8BEB19A1-753F-43E9-95F8-3730EC345E7C}" sibTransId="{503C90C6-277E-4766-B13E-D95980837C9D}"/>
    <dgm:cxn modelId="{077565D8-2EA3-418A-889B-C3744FB4AC6B}" srcId="{2EAC8AC1-2002-4282-AAFC-F1BB60A4FAB5}" destId="{625D4F4E-8CB5-46CD-B445-129D9D19B1A5}" srcOrd="4" destOrd="0" parTransId="{BD283EC3-3A29-4C08-A45C-EC4C528FB6AC}" sibTransId="{6FAAC560-CDE8-4E80-9402-13AB84476E31}"/>
    <dgm:cxn modelId="{040F74DB-AF06-4108-BADB-2D3FF724793B}" type="presOf" srcId="{625D4F4E-8CB5-46CD-B445-129D9D19B1A5}" destId="{54D32A3C-F88E-4DFF-B040-C00924EFDBC1}" srcOrd="0" destOrd="0" presId="urn:microsoft.com/office/officeart/2005/8/layout/vList2"/>
    <dgm:cxn modelId="{462C24E3-FAEF-423E-81D4-83C937DDF8CF}" srcId="{2EAC8AC1-2002-4282-AAFC-F1BB60A4FAB5}" destId="{4644AF0F-9011-4841-85A9-8C84D8BDF743}" srcOrd="1" destOrd="0" parTransId="{C5F5D415-E245-449D-BBE1-EF193D4FE21D}" sibTransId="{308F38A3-A96B-4A4A-A59C-407BBAD72179}"/>
    <dgm:cxn modelId="{0FC5B2C1-716F-4186-8354-DFCBD642E00C}" type="presParOf" srcId="{89995E66-C662-40D9-A051-8B3CB529F15F}" destId="{FBAF863F-D61E-46F5-88E3-E4A7BFBCD904}" srcOrd="0" destOrd="0" presId="urn:microsoft.com/office/officeart/2005/8/layout/vList2"/>
    <dgm:cxn modelId="{54D72848-AA8B-4197-B222-C3892D3CC673}" type="presParOf" srcId="{89995E66-C662-40D9-A051-8B3CB529F15F}" destId="{7F9FAB57-5669-47D3-979C-87A1A02733E8}" srcOrd="1" destOrd="0" presId="urn:microsoft.com/office/officeart/2005/8/layout/vList2"/>
    <dgm:cxn modelId="{675D8BA8-8369-41F4-AC70-0B237F1DEDF6}" type="presParOf" srcId="{89995E66-C662-40D9-A051-8B3CB529F15F}" destId="{AF4725F3-5943-4C17-B956-5A27767575A1}" srcOrd="2" destOrd="0" presId="urn:microsoft.com/office/officeart/2005/8/layout/vList2"/>
    <dgm:cxn modelId="{FBE00BF2-7CF4-475D-8834-3FE248BD1A11}" type="presParOf" srcId="{89995E66-C662-40D9-A051-8B3CB529F15F}" destId="{077BFF7F-2DB6-4942-9F86-30F945ABAFC1}" srcOrd="3" destOrd="0" presId="urn:microsoft.com/office/officeart/2005/8/layout/vList2"/>
    <dgm:cxn modelId="{6C47599E-576F-411F-ABD6-58C82937FDDD}" type="presParOf" srcId="{89995E66-C662-40D9-A051-8B3CB529F15F}" destId="{5761EEF8-13D7-48A1-A38F-F1F6CC1ACAB0}" srcOrd="4" destOrd="0" presId="urn:microsoft.com/office/officeart/2005/8/layout/vList2"/>
    <dgm:cxn modelId="{AFC396C3-7FF5-4854-832D-CEB0E3EDC198}" type="presParOf" srcId="{89995E66-C662-40D9-A051-8B3CB529F15F}" destId="{8899DFFD-EC31-477D-9BFA-981DD19B28A8}" srcOrd="5" destOrd="0" presId="urn:microsoft.com/office/officeart/2005/8/layout/vList2"/>
    <dgm:cxn modelId="{C29048C3-0A6F-4EAA-8A2F-2860CE1C4691}" type="presParOf" srcId="{89995E66-C662-40D9-A051-8B3CB529F15F}" destId="{2C9B4F59-AC8E-49D5-A8E8-C6756A538BDD}" srcOrd="6" destOrd="0" presId="urn:microsoft.com/office/officeart/2005/8/layout/vList2"/>
    <dgm:cxn modelId="{270A85E4-A833-4651-B432-97AE98564105}" type="presParOf" srcId="{89995E66-C662-40D9-A051-8B3CB529F15F}" destId="{B5EF646A-B359-45C9-91BB-12862DE42F6B}" srcOrd="7" destOrd="0" presId="urn:microsoft.com/office/officeart/2005/8/layout/vList2"/>
    <dgm:cxn modelId="{1A53C7A2-24E3-45DA-AE94-857E19BF1E31}" type="presParOf" srcId="{89995E66-C662-40D9-A051-8B3CB529F15F}" destId="{54D32A3C-F88E-4DFF-B040-C00924EFDBC1}" srcOrd="8" destOrd="0" presId="urn:microsoft.com/office/officeart/2005/8/layout/vList2"/>
    <dgm:cxn modelId="{D3CAFB20-9280-4BD4-89AC-2FB00B5858C2}" type="presParOf" srcId="{89995E66-C662-40D9-A051-8B3CB529F15F}" destId="{8540219C-D6AC-454E-8BCE-E45BB544B872}" srcOrd="9" destOrd="0" presId="urn:microsoft.com/office/officeart/2005/8/layout/vList2"/>
    <dgm:cxn modelId="{0EA38CBA-FA14-4C09-A241-2FC2F0682C83}" type="presParOf" srcId="{89995E66-C662-40D9-A051-8B3CB529F15F}" destId="{A16D7996-8A95-4EA4-A9BF-CD8B2FF2E3E4}" srcOrd="10" destOrd="0" presId="urn:microsoft.com/office/officeart/2005/8/layout/vList2"/>
    <dgm:cxn modelId="{02095740-1BCE-4836-B50F-7548DC3669D9}" type="presParOf" srcId="{89995E66-C662-40D9-A051-8B3CB529F15F}" destId="{1A59F232-8649-41AE-9442-EE430AB75B3F}" srcOrd="11" destOrd="0" presId="urn:microsoft.com/office/officeart/2005/8/layout/vList2"/>
    <dgm:cxn modelId="{92B9AFCF-B0C2-44F7-9EDD-5EFC7B2EC3E4}" type="presParOf" srcId="{89995E66-C662-40D9-A051-8B3CB529F15F}" destId="{D5ECCD60-2544-437A-B43F-500B3F72A4CF}" srcOrd="12" destOrd="0" presId="urn:microsoft.com/office/officeart/2005/8/layout/vList2"/>
    <dgm:cxn modelId="{8655AF35-CF47-4506-B6C8-1A41FA040698}" type="presParOf" srcId="{89995E66-C662-40D9-A051-8B3CB529F15F}" destId="{82148255-0E38-4B5A-9EAA-5DE6B90D47C0}" srcOrd="13" destOrd="0" presId="urn:microsoft.com/office/officeart/2005/8/layout/vList2"/>
    <dgm:cxn modelId="{B8A349E5-43C4-450F-8987-6AD788BE9B5C}" type="presParOf" srcId="{89995E66-C662-40D9-A051-8B3CB529F15F}" destId="{4A7920E8-3325-498C-9859-5161853E9E3B}" srcOrd="14" destOrd="0" presId="urn:microsoft.com/office/officeart/2005/8/layout/vList2"/>
    <dgm:cxn modelId="{218A430C-F4CD-4F9F-A9D4-C4F882C21A20}" type="presParOf" srcId="{89995E66-C662-40D9-A051-8B3CB529F15F}" destId="{A8B73B47-EDB5-46D8-8476-C2906ECAC920}" srcOrd="15" destOrd="0" presId="urn:microsoft.com/office/officeart/2005/8/layout/vList2"/>
    <dgm:cxn modelId="{91FD38C2-2E8B-4F66-9D85-C44260D80225}" type="presParOf" srcId="{89995E66-C662-40D9-A051-8B3CB529F15F}" destId="{EADE276B-B22C-4D93-9D01-1AF99F99C66C}" srcOrd="16" destOrd="0" presId="urn:microsoft.com/office/officeart/2005/8/layout/vList2"/>
    <dgm:cxn modelId="{EF84EEDD-7E03-4697-8630-28322C6761A2}" type="presParOf" srcId="{89995E66-C662-40D9-A051-8B3CB529F15F}" destId="{D8A3F9C1-69CC-4DC8-9955-2A43200FC609}" srcOrd="17" destOrd="0" presId="urn:microsoft.com/office/officeart/2005/8/layout/vList2"/>
    <dgm:cxn modelId="{82D9D50E-75A5-4C27-AB00-1AEE33D9F737}" type="presParOf" srcId="{89995E66-C662-40D9-A051-8B3CB529F15F}" destId="{C3385CA5-995F-4307-AE02-8103001DBDEE}"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54401A-1E61-4F49-B3CF-FD685D5DB436}"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F1307DBE-B212-48FF-AEEB-6329996EDB85}">
      <dgm:prSet/>
      <dgm:spPr/>
      <dgm:t>
        <a:bodyPr/>
        <a:lstStyle/>
        <a:p>
          <a:r>
            <a:rPr lang="en-US" b="1" i="0" dirty="0">
              <a:solidFill>
                <a:schemeClr val="bg1"/>
              </a:solidFill>
            </a:rPr>
            <a:t>Emile Durkheim, in 1897, in his book </a:t>
          </a:r>
          <a:r>
            <a:rPr lang="en-US" b="1" i="1" dirty="0">
              <a:solidFill>
                <a:schemeClr val="bg1"/>
              </a:solidFill>
            </a:rPr>
            <a:t>Suicide</a:t>
          </a:r>
          <a:r>
            <a:rPr lang="en-US" b="1" i="0" dirty="0">
              <a:solidFill>
                <a:schemeClr val="bg1"/>
              </a:solidFill>
            </a:rPr>
            <a:t>, used the term to reflect </a:t>
          </a:r>
          <a:r>
            <a:rPr lang="en-US" b="1" i="1" dirty="0">
              <a:solidFill>
                <a:schemeClr val="bg1"/>
              </a:solidFill>
            </a:rPr>
            <a:t>the malady of the infinite</a:t>
          </a:r>
          <a:r>
            <a:rPr lang="en-US" b="1" i="0" dirty="0">
              <a:solidFill>
                <a:schemeClr val="bg1"/>
              </a:solidFill>
            </a:rPr>
            <a:t>, because it was a desire without limit that can never be fulfilled; it only becomes more intense. He also called it an insatiable will.  </a:t>
          </a:r>
          <a:endParaRPr lang="en-US" b="1" dirty="0">
            <a:solidFill>
              <a:schemeClr val="bg1"/>
            </a:solidFill>
          </a:endParaRPr>
        </a:p>
      </dgm:t>
    </dgm:pt>
    <dgm:pt modelId="{B750123F-463A-4201-8E6D-647011DE70FF}" type="parTrans" cxnId="{86C7CC51-BBEE-4168-8CBC-1C7959C28979}">
      <dgm:prSet/>
      <dgm:spPr/>
      <dgm:t>
        <a:bodyPr/>
        <a:lstStyle/>
        <a:p>
          <a:endParaRPr lang="en-US"/>
        </a:p>
      </dgm:t>
    </dgm:pt>
    <dgm:pt modelId="{8149BBBA-3D10-41DE-8A1E-D074B96C5BD7}" type="sibTrans" cxnId="{86C7CC51-BBEE-4168-8CBC-1C7959C28979}">
      <dgm:prSet/>
      <dgm:spPr/>
      <dgm:t>
        <a:bodyPr/>
        <a:lstStyle/>
        <a:p>
          <a:endParaRPr lang="en-US"/>
        </a:p>
      </dgm:t>
    </dgm:pt>
    <dgm:pt modelId="{3887FECC-3B26-445B-A039-0B83E7162CE8}">
      <dgm:prSet/>
      <dgm:spPr/>
      <dgm:t>
        <a:bodyPr/>
        <a:lstStyle/>
        <a:p>
          <a:r>
            <a:rPr lang="en-US" b="1" dirty="0">
              <a:solidFill>
                <a:schemeClr val="tx1"/>
              </a:solidFill>
            </a:rPr>
            <a:t>Will climate change result in a social uprooting and dissolution of moral and other societal systems if the climate changes become too pressing?</a:t>
          </a:r>
        </a:p>
      </dgm:t>
    </dgm:pt>
    <dgm:pt modelId="{34AB8825-AFAA-4AD0-AFB1-6AE8217B2A4E}" type="parTrans" cxnId="{81972A76-F564-4ABC-98A0-C0A27CA929DD}">
      <dgm:prSet/>
      <dgm:spPr/>
      <dgm:t>
        <a:bodyPr/>
        <a:lstStyle/>
        <a:p>
          <a:endParaRPr lang="en-US"/>
        </a:p>
      </dgm:t>
    </dgm:pt>
    <dgm:pt modelId="{14A56D40-3A88-4378-A3BB-2FF613E1360C}" type="sibTrans" cxnId="{81972A76-F564-4ABC-98A0-C0A27CA929DD}">
      <dgm:prSet/>
      <dgm:spPr/>
      <dgm:t>
        <a:bodyPr/>
        <a:lstStyle/>
        <a:p>
          <a:endParaRPr lang="en-US"/>
        </a:p>
      </dgm:t>
    </dgm:pt>
    <dgm:pt modelId="{B12FC599-87B8-4482-83BE-1EB2663C7B5D}">
      <dgm:prSet/>
      <dgm:spPr/>
      <dgm:t>
        <a:bodyPr/>
        <a:lstStyle/>
        <a:p>
          <a:r>
            <a:rPr lang="en-US" b="1" i="0"/>
            <a:t>Do we have a desire and expectation, without limit, of what the earth can and will do for us?</a:t>
          </a:r>
          <a:endParaRPr lang="en-US" b="1"/>
        </a:p>
      </dgm:t>
    </dgm:pt>
    <dgm:pt modelId="{2996E3FA-626E-490A-BE39-3554E755865B}" type="parTrans" cxnId="{2DE5A32D-81FB-4F12-8742-299F20ADF405}">
      <dgm:prSet/>
      <dgm:spPr/>
      <dgm:t>
        <a:bodyPr/>
        <a:lstStyle/>
        <a:p>
          <a:endParaRPr lang="en-US"/>
        </a:p>
      </dgm:t>
    </dgm:pt>
    <dgm:pt modelId="{C9707985-2BBB-4608-9030-686BAF2ED261}" type="sibTrans" cxnId="{2DE5A32D-81FB-4F12-8742-299F20ADF405}">
      <dgm:prSet/>
      <dgm:spPr/>
      <dgm:t>
        <a:bodyPr/>
        <a:lstStyle/>
        <a:p>
          <a:endParaRPr lang="en-US"/>
        </a:p>
      </dgm:t>
    </dgm:pt>
    <dgm:pt modelId="{277E01CF-9EFD-4D07-BFF8-FFB810F50D3A}" type="pres">
      <dgm:prSet presAssocID="{3654401A-1E61-4F49-B3CF-FD685D5DB436}" presName="outerComposite" presStyleCnt="0">
        <dgm:presLayoutVars>
          <dgm:chMax val="5"/>
          <dgm:dir/>
          <dgm:resizeHandles val="exact"/>
        </dgm:presLayoutVars>
      </dgm:prSet>
      <dgm:spPr/>
    </dgm:pt>
    <dgm:pt modelId="{27FDC18A-C99C-4836-8A13-08B4CE41F7FC}" type="pres">
      <dgm:prSet presAssocID="{3654401A-1E61-4F49-B3CF-FD685D5DB436}" presName="dummyMaxCanvas" presStyleCnt="0">
        <dgm:presLayoutVars/>
      </dgm:prSet>
      <dgm:spPr/>
    </dgm:pt>
    <dgm:pt modelId="{6C2CA762-3B0D-4255-A0DF-E6166DA4C7C3}" type="pres">
      <dgm:prSet presAssocID="{3654401A-1E61-4F49-B3CF-FD685D5DB436}" presName="ThreeNodes_1" presStyleLbl="node1" presStyleIdx="0" presStyleCnt="3">
        <dgm:presLayoutVars>
          <dgm:bulletEnabled val="1"/>
        </dgm:presLayoutVars>
      </dgm:prSet>
      <dgm:spPr/>
    </dgm:pt>
    <dgm:pt modelId="{1D960957-8FBB-4A87-AA24-0ADA6B77E615}" type="pres">
      <dgm:prSet presAssocID="{3654401A-1E61-4F49-B3CF-FD685D5DB436}" presName="ThreeNodes_2" presStyleLbl="node1" presStyleIdx="1" presStyleCnt="3" custLinFactNeighborY="-1662">
        <dgm:presLayoutVars>
          <dgm:bulletEnabled val="1"/>
        </dgm:presLayoutVars>
      </dgm:prSet>
      <dgm:spPr/>
    </dgm:pt>
    <dgm:pt modelId="{216F1E3F-5F24-4FF8-ADFE-D6397FD75F1D}" type="pres">
      <dgm:prSet presAssocID="{3654401A-1E61-4F49-B3CF-FD685D5DB436}" presName="ThreeNodes_3" presStyleLbl="node1" presStyleIdx="2" presStyleCnt="3">
        <dgm:presLayoutVars>
          <dgm:bulletEnabled val="1"/>
        </dgm:presLayoutVars>
      </dgm:prSet>
      <dgm:spPr/>
    </dgm:pt>
    <dgm:pt modelId="{2E5B4324-9C59-4B07-ADBC-A2574F55C8C6}" type="pres">
      <dgm:prSet presAssocID="{3654401A-1E61-4F49-B3CF-FD685D5DB436}" presName="ThreeConn_1-2" presStyleLbl="fgAccFollowNode1" presStyleIdx="0" presStyleCnt="2">
        <dgm:presLayoutVars>
          <dgm:bulletEnabled val="1"/>
        </dgm:presLayoutVars>
      </dgm:prSet>
      <dgm:spPr/>
    </dgm:pt>
    <dgm:pt modelId="{DB44681B-C7F5-4446-A809-806AD763D234}" type="pres">
      <dgm:prSet presAssocID="{3654401A-1E61-4F49-B3CF-FD685D5DB436}" presName="ThreeConn_2-3" presStyleLbl="fgAccFollowNode1" presStyleIdx="1" presStyleCnt="2">
        <dgm:presLayoutVars>
          <dgm:bulletEnabled val="1"/>
        </dgm:presLayoutVars>
      </dgm:prSet>
      <dgm:spPr/>
    </dgm:pt>
    <dgm:pt modelId="{C3E375B8-8AF6-412A-9618-3EE186FC17E2}" type="pres">
      <dgm:prSet presAssocID="{3654401A-1E61-4F49-B3CF-FD685D5DB436}" presName="ThreeNodes_1_text" presStyleLbl="node1" presStyleIdx="2" presStyleCnt="3">
        <dgm:presLayoutVars>
          <dgm:bulletEnabled val="1"/>
        </dgm:presLayoutVars>
      </dgm:prSet>
      <dgm:spPr/>
    </dgm:pt>
    <dgm:pt modelId="{4ABECA6B-5DF2-4B4A-A052-BFB93140EEE3}" type="pres">
      <dgm:prSet presAssocID="{3654401A-1E61-4F49-B3CF-FD685D5DB436}" presName="ThreeNodes_2_text" presStyleLbl="node1" presStyleIdx="2" presStyleCnt="3">
        <dgm:presLayoutVars>
          <dgm:bulletEnabled val="1"/>
        </dgm:presLayoutVars>
      </dgm:prSet>
      <dgm:spPr/>
    </dgm:pt>
    <dgm:pt modelId="{584F89A1-7447-451F-8F51-AD6543CB2D4C}" type="pres">
      <dgm:prSet presAssocID="{3654401A-1E61-4F49-B3CF-FD685D5DB436}" presName="ThreeNodes_3_text" presStyleLbl="node1" presStyleIdx="2" presStyleCnt="3">
        <dgm:presLayoutVars>
          <dgm:bulletEnabled val="1"/>
        </dgm:presLayoutVars>
      </dgm:prSet>
      <dgm:spPr/>
    </dgm:pt>
  </dgm:ptLst>
  <dgm:cxnLst>
    <dgm:cxn modelId="{3D3C4105-89FC-44C1-9077-5FB562D85D52}" type="presOf" srcId="{B12FC599-87B8-4482-83BE-1EB2663C7B5D}" destId="{584F89A1-7447-451F-8F51-AD6543CB2D4C}" srcOrd="1" destOrd="0" presId="urn:microsoft.com/office/officeart/2005/8/layout/vProcess5"/>
    <dgm:cxn modelId="{6D241122-E161-4E99-B888-658D8D664B2C}" type="presOf" srcId="{3654401A-1E61-4F49-B3CF-FD685D5DB436}" destId="{277E01CF-9EFD-4D07-BFF8-FFB810F50D3A}" srcOrd="0" destOrd="0" presId="urn:microsoft.com/office/officeart/2005/8/layout/vProcess5"/>
    <dgm:cxn modelId="{2DE5A32D-81FB-4F12-8742-299F20ADF405}" srcId="{3654401A-1E61-4F49-B3CF-FD685D5DB436}" destId="{B12FC599-87B8-4482-83BE-1EB2663C7B5D}" srcOrd="2" destOrd="0" parTransId="{2996E3FA-626E-490A-BE39-3554E755865B}" sibTransId="{C9707985-2BBB-4608-9030-686BAF2ED261}"/>
    <dgm:cxn modelId="{4385ED4B-658E-49BD-851E-6E9B6C20E44A}" type="presOf" srcId="{B12FC599-87B8-4482-83BE-1EB2663C7B5D}" destId="{216F1E3F-5F24-4FF8-ADFE-D6397FD75F1D}" srcOrd="0" destOrd="0" presId="urn:microsoft.com/office/officeart/2005/8/layout/vProcess5"/>
    <dgm:cxn modelId="{86C7CC51-BBEE-4168-8CBC-1C7959C28979}" srcId="{3654401A-1E61-4F49-B3CF-FD685D5DB436}" destId="{F1307DBE-B212-48FF-AEEB-6329996EDB85}" srcOrd="0" destOrd="0" parTransId="{B750123F-463A-4201-8E6D-647011DE70FF}" sibTransId="{8149BBBA-3D10-41DE-8A1E-D074B96C5BD7}"/>
    <dgm:cxn modelId="{6753D753-05B2-4413-A3CC-C1C1120A07EF}" type="presOf" srcId="{8149BBBA-3D10-41DE-8A1E-D074B96C5BD7}" destId="{2E5B4324-9C59-4B07-ADBC-A2574F55C8C6}" srcOrd="0" destOrd="0" presId="urn:microsoft.com/office/officeart/2005/8/layout/vProcess5"/>
    <dgm:cxn modelId="{81972A76-F564-4ABC-98A0-C0A27CA929DD}" srcId="{3654401A-1E61-4F49-B3CF-FD685D5DB436}" destId="{3887FECC-3B26-445B-A039-0B83E7162CE8}" srcOrd="1" destOrd="0" parTransId="{34AB8825-AFAA-4AD0-AFB1-6AE8217B2A4E}" sibTransId="{14A56D40-3A88-4378-A3BB-2FF613E1360C}"/>
    <dgm:cxn modelId="{EA2C3CA1-7F60-4890-9839-6141165BAB63}" type="presOf" srcId="{F1307DBE-B212-48FF-AEEB-6329996EDB85}" destId="{6C2CA762-3B0D-4255-A0DF-E6166DA4C7C3}" srcOrd="0" destOrd="0" presId="urn:microsoft.com/office/officeart/2005/8/layout/vProcess5"/>
    <dgm:cxn modelId="{5F73ADB4-1B99-48EE-AD9A-782EE7A383D6}" type="presOf" srcId="{3887FECC-3B26-445B-A039-0B83E7162CE8}" destId="{4ABECA6B-5DF2-4B4A-A052-BFB93140EEE3}" srcOrd="1" destOrd="0" presId="urn:microsoft.com/office/officeart/2005/8/layout/vProcess5"/>
    <dgm:cxn modelId="{31039BE3-EB70-4ACB-9553-487EFFC50DB6}" type="presOf" srcId="{F1307DBE-B212-48FF-AEEB-6329996EDB85}" destId="{C3E375B8-8AF6-412A-9618-3EE186FC17E2}" srcOrd="1" destOrd="0" presId="urn:microsoft.com/office/officeart/2005/8/layout/vProcess5"/>
    <dgm:cxn modelId="{DEB70FE5-0598-4F91-802B-28F2FF30FB77}" type="presOf" srcId="{3887FECC-3B26-445B-A039-0B83E7162CE8}" destId="{1D960957-8FBB-4A87-AA24-0ADA6B77E615}" srcOrd="0" destOrd="0" presId="urn:microsoft.com/office/officeart/2005/8/layout/vProcess5"/>
    <dgm:cxn modelId="{51C429FE-845F-4399-8CBC-76AFD9E9286C}" type="presOf" srcId="{14A56D40-3A88-4378-A3BB-2FF613E1360C}" destId="{DB44681B-C7F5-4446-A809-806AD763D234}" srcOrd="0" destOrd="0" presId="urn:microsoft.com/office/officeart/2005/8/layout/vProcess5"/>
    <dgm:cxn modelId="{DE73CEDD-E9F6-402E-BC8D-4081F5CD6212}" type="presParOf" srcId="{277E01CF-9EFD-4D07-BFF8-FFB810F50D3A}" destId="{27FDC18A-C99C-4836-8A13-08B4CE41F7FC}" srcOrd="0" destOrd="0" presId="urn:microsoft.com/office/officeart/2005/8/layout/vProcess5"/>
    <dgm:cxn modelId="{E64DC50D-2ABA-4FFD-AC08-BA9EE8D63482}" type="presParOf" srcId="{277E01CF-9EFD-4D07-BFF8-FFB810F50D3A}" destId="{6C2CA762-3B0D-4255-A0DF-E6166DA4C7C3}" srcOrd="1" destOrd="0" presId="urn:microsoft.com/office/officeart/2005/8/layout/vProcess5"/>
    <dgm:cxn modelId="{BC79ECCD-4672-419A-94EC-E2D65061474F}" type="presParOf" srcId="{277E01CF-9EFD-4D07-BFF8-FFB810F50D3A}" destId="{1D960957-8FBB-4A87-AA24-0ADA6B77E615}" srcOrd="2" destOrd="0" presId="urn:microsoft.com/office/officeart/2005/8/layout/vProcess5"/>
    <dgm:cxn modelId="{303C4DDB-C0E5-4D53-B078-CD2096A37AB8}" type="presParOf" srcId="{277E01CF-9EFD-4D07-BFF8-FFB810F50D3A}" destId="{216F1E3F-5F24-4FF8-ADFE-D6397FD75F1D}" srcOrd="3" destOrd="0" presId="urn:microsoft.com/office/officeart/2005/8/layout/vProcess5"/>
    <dgm:cxn modelId="{9A4114EA-1D52-43EE-BF14-A8BFFB689094}" type="presParOf" srcId="{277E01CF-9EFD-4D07-BFF8-FFB810F50D3A}" destId="{2E5B4324-9C59-4B07-ADBC-A2574F55C8C6}" srcOrd="4" destOrd="0" presId="urn:microsoft.com/office/officeart/2005/8/layout/vProcess5"/>
    <dgm:cxn modelId="{4D48303F-555C-4F9D-B3C5-740B5CF383E9}" type="presParOf" srcId="{277E01CF-9EFD-4D07-BFF8-FFB810F50D3A}" destId="{DB44681B-C7F5-4446-A809-806AD763D234}" srcOrd="5" destOrd="0" presId="urn:microsoft.com/office/officeart/2005/8/layout/vProcess5"/>
    <dgm:cxn modelId="{7257A4FB-1276-4A24-8ABF-7F7F607575C7}" type="presParOf" srcId="{277E01CF-9EFD-4D07-BFF8-FFB810F50D3A}" destId="{C3E375B8-8AF6-412A-9618-3EE186FC17E2}" srcOrd="6" destOrd="0" presId="urn:microsoft.com/office/officeart/2005/8/layout/vProcess5"/>
    <dgm:cxn modelId="{E733E29F-2F83-4F12-A7A3-2226F0C6FDF7}" type="presParOf" srcId="{277E01CF-9EFD-4D07-BFF8-FFB810F50D3A}" destId="{4ABECA6B-5DF2-4B4A-A052-BFB93140EEE3}" srcOrd="7" destOrd="0" presId="urn:microsoft.com/office/officeart/2005/8/layout/vProcess5"/>
    <dgm:cxn modelId="{6AF1277B-8CD0-48C1-8172-CD74D8866474}" type="presParOf" srcId="{277E01CF-9EFD-4D07-BFF8-FFB810F50D3A}" destId="{584F89A1-7447-451F-8F51-AD6543CB2D4C}"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BA11A7-BBB0-45C0-9A10-85E0E08BCA9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0393667-9C68-4295-8B55-35895D8822E6}">
      <dgm:prSet/>
      <dgm:spPr/>
      <dgm:t>
        <a:bodyPr/>
        <a:lstStyle/>
        <a:p>
          <a:r>
            <a:rPr lang="en-US" dirty="0"/>
            <a:t>Carefully define the challenges, and then offer skills accordingly. </a:t>
          </a:r>
        </a:p>
      </dgm:t>
    </dgm:pt>
    <dgm:pt modelId="{2C3151F7-2AAD-4FE0-B080-7F847B5C5531}" type="parTrans" cxnId="{B835AC13-330B-447B-A11A-E5617584DD41}">
      <dgm:prSet/>
      <dgm:spPr/>
      <dgm:t>
        <a:bodyPr/>
        <a:lstStyle/>
        <a:p>
          <a:endParaRPr lang="en-US"/>
        </a:p>
      </dgm:t>
    </dgm:pt>
    <dgm:pt modelId="{9DB04BBD-2E0A-47A6-9038-7EBC1A385126}" type="sibTrans" cxnId="{B835AC13-330B-447B-A11A-E5617584DD41}">
      <dgm:prSet/>
      <dgm:spPr/>
      <dgm:t>
        <a:bodyPr/>
        <a:lstStyle/>
        <a:p>
          <a:endParaRPr lang="en-US"/>
        </a:p>
      </dgm:t>
    </dgm:pt>
    <dgm:pt modelId="{856B3275-5723-4AE5-A2B4-893380202BB6}">
      <dgm:prSet/>
      <dgm:spPr/>
      <dgm:t>
        <a:bodyPr/>
        <a:lstStyle/>
        <a:p>
          <a:r>
            <a:rPr lang="en-US"/>
            <a:t>Some skills will be to modify the amendable provincial challenges, and some will be on how to live with unmodifiable challenges.</a:t>
          </a:r>
        </a:p>
      </dgm:t>
    </dgm:pt>
    <dgm:pt modelId="{7A2AA19B-3817-4711-AA80-E862B795D24C}" type="parTrans" cxnId="{93775AD8-6B8A-43D8-B434-249226C4BE08}">
      <dgm:prSet/>
      <dgm:spPr/>
      <dgm:t>
        <a:bodyPr/>
        <a:lstStyle/>
        <a:p>
          <a:endParaRPr lang="en-US"/>
        </a:p>
      </dgm:t>
    </dgm:pt>
    <dgm:pt modelId="{811B6ABE-7091-40A0-9F58-A0DAE0AE16B9}" type="sibTrans" cxnId="{93775AD8-6B8A-43D8-B434-249226C4BE08}">
      <dgm:prSet/>
      <dgm:spPr/>
      <dgm:t>
        <a:bodyPr/>
        <a:lstStyle/>
        <a:p>
          <a:endParaRPr lang="en-US"/>
        </a:p>
      </dgm:t>
    </dgm:pt>
    <dgm:pt modelId="{AEA6E438-ECD7-489E-B8C1-52600255B173}" type="pres">
      <dgm:prSet presAssocID="{C8BA11A7-BBB0-45C0-9A10-85E0E08BCA9D}" presName="diagram" presStyleCnt="0">
        <dgm:presLayoutVars>
          <dgm:dir/>
          <dgm:resizeHandles val="exact"/>
        </dgm:presLayoutVars>
      </dgm:prSet>
      <dgm:spPr/>
    </dgm:pt>
    <dgm:pt modelId="{9BCE032D-9EFF-4CA3-BE6C-CE8BA0C22B2C}" type="pres">
      <dgm:prSet presAssocID="{40393667-9C68-4295-8B55-35895D8822E6}" presName="node" presStyleLbl="node1" presStyleIdx="0" presStyleCnt="2">
        <dgm:presLayoutVars>
          <dgm:bulletEnabled val="1"/>
        </dgm:presLayoutVars>
      </dgm:prSet>
      <dgm:spPr/>
    </dgm:pt>
    <dgm:pt modelId="{890EFFE0-15F1-4CA5-BFB9-0A58CADC0546}" type="pres">
      <dgm:prSet presAssocID="{9DB04BBD-2E0A-47A6-9038-7EBC1A385126}" presName="sibTrans" presStyleCnt="0"/>
      <dgm:spPr/>
    </dgm:pt>
    <dgm:pt modelId="{A69460D4-0207-4DB7-AEFB-0D267F0E3C96}" type="pres">
      <dgm:prSet presAssocID="{856B3275-5723-4AE5-A2B4-893380202BB6}" presName="node" presStyleLbl="node1" presStyleIdx="1" presStyleCnt="2">
        <dgm:presLayoutVars>
          <dgm:bulletEnabled val="1"/>
        </dgm:presLayoutVars>
      </dgm:prSet>
      <dgm:spPr/>
    </dgm:pt>
  </dgm:ptLst>
  <dgm:cxnLst>
    <dgm:cxn modelId="{B835AC13-330B-447B-A11A-E5617584DD41}" srcId="{C8BA11A7-BBB0-45C0-9A10-85E0E08BCA9D}" destId="{40393667-9C68-4295-8B55-35895D8822E6}" srcOrd="0" destOrd="0" parTransId="{2C3151F7-2AAD-4FE0-B080-7F847B5C5531}" sibTransId="{9DB04BBD-2E0A-47A6-9038-7EBC1A385126}"/>
    <dgm:cxn modelId="{D417B914-48AB-4D4E-B223-6FA8F7319CA8}" type="presOf" srcId="{C8BA11A7-BBB0-45C0-9A10-85E0E08BCA9D}" destId="{AEA6E438-ECD7-489E-B8C1-52600255B173}" srcOrd="0" destOrd="0" presId="urn:microsoft.com/office/officeart/2005/8/layout/default"/>
    <dgm:cxn modelId="{93775AD8-6B8A-43D8-B434-249226C4BE08}" srcId="{C8BA11A7-BBB0-45C0-9A10-85E0E08BCA9D}" destId="{856B3275-5723-4AE5-A2B4-893380202BB6}" srcOrd="1" destOrd="0" parTransId="{7A2AA19B-3817-4711-AA80-E862B795D24C}" sibTransId="{811B6ABE-7091-40A0-9F58-A0DAE0AE16B9}"/>
    <dgm:cxn modelId="{2EA76BDA-0882-4A02-AC26-19D79703FB08}" type="presOf" srcId="{856B3275-5723-4AE5-A2B4-893380202BB6}" destId="{A69460D4-0207-4DB7-AEFB-0D267F0E3C96}" srcOrd="0" destOrd="0" presId="urn:microsoft.com/office/officeart/2005/8/layout/default"/>
    <dgm:cxn modelId="{B08EFCEA-231B-4042-BBCE-8D99121D3113}" type="presOf" srcId="{40393667-9C68-4295-8B55-35895D8822E6}" destId="{9BCE032D-9EFF-4CA3-BE6C-CE8BA0C22B2C}" srcOrd="0" destOrd="0" presId="urn:microsoft.com/office/officeart/2005/8/layout/default"/>
    <dgm:cxn modelId="{5D5E0A89-AD16-43A1-9D1E-F545F18B34BE}" type="presParOf" srcId="{AEA6E438-ECD7-489E-B8C1-52600255B173}" destId="{9BCE032D-9EFF-4CA3-BE6C-CE8BA0C22B2C}" srcOrd="0" destOrd="0" presId="urn:microsoft.com/office/officeart/2005/8/layout/default"/>
    <dgm:cxn modelId="{8CEAFA41-9F20-4C33-95A2-83DDD6D89BBB}" type="presParOf" srcId="{AEA6E438-ECD7-489E-B8C1-52600255B173}" destId="{890EFFE0-15F1-4CA5-BFB9-0A58CADC0546}" srcOrd="1" destOrd="0" presId="urn:microsoft.com/office/officeart/2005/8/layout/default"/>
    <dgm:cxn modelId="{9731CA7A-D3DA-46B9-AA59-55F45AFDC612}" type="presParOf" srcId="{AEA6E438-ECD7-489E-B8C1-52600255B173}" destId="{A69460D4-0207-4DB7-AEFB-0D267F0E3C96}"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89682C-201D-4F95-8719-BDB7D1A448D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78B29D6-A3A4-42F6-A6D4-8389BB0D1296}">
      <dgm:prSet/>
      <dgm:spPr/>
      <dgm:t>
        <a:bodyPr/>
        <a:lstStyle/>
        <a:p>
          <a:r>
            <a:rPr lang="en-US" b="1" dirty="0"/>
            <a:t>We are fundamentally taught to treat more than to prevent diseases. To best treat we must know what and how to prepare.</a:t>
          </a:r>
        </a:p>
      </dgm:t>
    </dgm:pt>
    <dgm:pt modelId="{85AFF109-8BC2-4BA5-AAFF-7A072518A7DD}" type="parTrans" cxnId="{1B1CECD6-4BC6-4AF6-9E3B-FF665692BFAB}">
      <dgm:prSet/>
      <dgm:spPr/>
      <dgm:t>
        <a:bodyPr/>
        <a:lstStyle/>
        <a:p>
          <a:endParaRPr lang="en-US"/>
        </a:p>
      </dgm:t>
    </dgm:pt>
    <dgm:pt modelId="{E41F1647-5254-4DFF-89FD-247334E190A5}" type="sibTrans" cxnId="{1B1CECD6-4BC6-4AF6-9E3B-FF665692BFAB}">
      <dgm:prSet/>
      <dgm:spPr/>
      <dgm:t>
        <a:bodyPr/>
        <a:lstStyle/>
        <a:p>
          <a:endParaRPr lang="en-US"/>
        </a:p>
      </dgm:t>
    </dgm:pt>
    <dgm:pt modelId="{5C9AABE0-9D19-429A-9A77-C2C7E3FB50DD}">
      <dgm:prSet/>
      <dgm:spPr/>
      <dgm:t>
        <a:bodyPr/>
        <a:lstStyle/>
        <a:p>
          <a:r>
            <a:rPr lang="en-US" b="1" dirty="0"/>
            <a:t>But this time the preparation is not for diseases of the individual;  it is of the diseases of the biosphere. It must be a global public health effort.</a:t>
          </a:r>
        </a:p>
      </dgm:t>
    </dgm:pt>
    <dgm:pt modelId="{F6A2CCB8-124D-4041-A612-C6B872EAB78E}" type="parTrans" cxnId="{0D253995-1862-416A-BAA0-68BB058F3D51}">
      <dgm:prSet/>
      <dgm:spPr/>
      <dgm:t>
        <a:bodyPr/>
        <a:lstStyle/>
        <a:p>
          <a:endParaRPr lang="en-US"/>
        </a:p>
      </dgm:t>
    </dgm:pt>
    <dgm:pt modelId="{3700866C-A854-4FC5-AC44-559950A5EF9F}" type="sibTrans" cxnId="{0D253995-1862-416A-BAA0-68BB058F3D51}">
      <dgm:prSet/>
      <dgm:spPr/>
      <dgm:t>
        <a:bodyPr/>
        <a:lstStyle/>
        <a:p>
          <a:endParaRPr lang="en-US"/>
        </a:p>
      </dgm:t>
    </dgm:pt>
    <dgm:pt modelId="{53A83BD0-E781-4525-80CD-81F1E2474FDB}">
      <dgm:prSet/>
      <dgm:spPr/>
      <dgm:t>
        <a:bodyPr/>
        <a:lstStyle/>
        <a:p>
          <a:r>
            <a:rPr lang="en-US" b="1" dirty="0"/>
            <a:t>Life-style is a key concern. As with treating body weight, it takes time and discipline to embrace healthier life-styles. We sell pills or injections so to, without too much work, to restore a prior baseline life-style. Is that wrong?</a:t>
          </a:r>
        </a:p>
      </dgm:t>
    </dgm:pt>
    <dgm:pt modelId="{478A09FF-52F1-414A-BB17-9F04D5ED1ED9}" type="parTrans" cxnId="{7D2AA622-FC6B-464E-91BC-664884C67C8C}">
      <dgm:prSet/>
      <dgm:spPr/>
      <dgm:t>
        <a:bodyPr/>
        <a:lstStyle/>
        <a:p>
          <a:endParaRPr lang="en-US"/>
        </a:p>
      </dgm:t>
    </dgm:pt>
    <dgm:pt modelId="{57BD5109-17F7-45BE-8D3E-BC3046BED45C}" type="sibTrans" cxnId="{7D2AA622-FC6B-464E-91BC-664884C67C8C}">
      <dgm:prSet/>
      <dgm:spPr/>
      <dgm:t>
        <a:bodyPr/>
        <a:lstStyle/>
        <a:p>
          <a:endParaRPr lang="en-US"/>
        </a:p>
      </dgm:t>
    </dgm:pt>
    <dgm:pt modelId="{EA70CAD3-F2C0-48CC-8F23-756985BCC724}">
      <dgm:prSet/>
      <dgm:spPr/>
      <dgm:t>
        <a:bodyPr/>
        <a:lstStyle/>
        <a:p>
          <a:r>
            <a:rPr lang="en-US" b="1" dirty="0"/>
            <a:t>It is mandatory for all of us facing the same climate change issues:  What behaviors have you changed? Can we ethically teach what we don’t do?</a:t>
          </a:r>
        </a:p>
      </dgm:t>
    </dgm:pt>
    <dgm:pt modelId="{BC778C45-3CE7-492C-8C22-5C763816F5CA}" type="parTrans" cxnId="{DB2E4D01-F168-49E0-8271-1BC9D6C1AD7D}">
      <dgm:prSet/>
      <dgm:spPr/>
      <dgm:t>
        <a:bodyPr/>
        <a:lstStyle/>
        <a:p>
          <a:endParaRPr lang="en-US"/>
        </a:p>
      </dgm:t>
    </dgm:pt>
    <dgm:pt modelId="{D2EC8E09-B8DA-4DF8-916E-A40318E2021B}" type="sibTrans" cxnId="{DB2E4D01-F168-49E0-8271-1BC9D6C1AD7D}">
      <dgm:prSet/>
      <dgm:spPr/>
      <dgm:t>
        <a:bodyPr/>
        <a:lstStyle/>
        <a:p>
          <a:endParaRPr lang="en-US"/>
        </a:p>
      </dgm:t>
    </dgm:pt>
    <dgm:pt modelId="{5A1EFD09-5A49-4FFC-8210-4149DE215147}" type="pres">
      <dgm:prSet presAssocID="{C189682C-201D-4F95-8719-BDB7D1A448D5}" presName="vert0" presStyleCnt="0">
        <dgm:presLayoutVars>
          <dgm:dir/>
          <dgm:animOne val="branch"/>
          <dgm:animLvl val="lvl"/>
        </dgm:presLayoutVars>
      </dgm:prSet>
      <dgm:spPr/>
    </dgm:pt>
    <dgm:pt modelId="{CFE8F545-9944-4030-9D77-267B52DAD6BB}" type="pres">
      <dgm:prSet presAssocID="{B78B29D6-A3A4-42F6-A6D4-8389BB0D1296}" presName="thickLine" presStyleLbl="alignNode1" presStyleIdx="0" presStyleCnt="4"/>
      <dgm:spPr/>
    </dgm:pt>
    <dgm:pt modelId="{009801DB-0526-40C5-9439-D0E1E124F646}" type="pres">
      <dgm:prSet presAssocID="{B78B29D6-A3A4-42F6-A6D4-8389BB0D1296}" presName="horz1" presStyleCnt="0"/>
      <dgm:spPr/>
    </dgm:pt>
    <dgm:pt modelId="{9432DE31-716F-49C5-837E-FBD417A0A429}" type="pres">
      <dgm:prSet presAssocID="{B78B29D6-A3A4-42F6-A6D4-8389BB0D1296}" presName="tx1" presStyleLbl="revTx" presStyleIdx="0" presStyleCnt="4"/>
      <dgm:spPr/>
    </dgm:pt>
    <dgm:pt modelId="{96DF92CE-50EE-4A12-BF3B-59E192ACDD56}" type="pres">
      <dgm:prSet presAssocID="{B78B29D6-A3A4-42F6-A6D4-8389BB0D1296}" presName="vert1" presStyleCnt="0"/>
      <dgm:spPr/>
    </dgm:pt>
    <dgm:pt modelId="{9D06881B-C428-4DB6-8C93-09B7C77B6386}" type="pres">
      <dgm:prSet presAssocID="{5C9AABE0-9D19-429A-9A77-C2C7E3FB50DD}" presName="thickLine" presStyleLbl="alignNode1" presStyleIdx="1" presStyleCnt="4"/>
      <dgm:spPr/>
    </dgm:pt>
    <dgm:pt modelId="{8C8D03F4-8288-4937-8EEC-57A9BCCEBE7F}" type="pres">
      <dgm:prSet presAssocID="{5C9AABE0-9D19-429A-9A77-C2C7E3FB50DD}" presName="horz1" presStyleCnt="0"/>
      <dgm:spPr/>
    </dgm:pt>
    <dgm:pt modelId="{785B6256-D857-4C5E-BEDD-48B180F88935}" type="pres">
      <dgm:prSet presAssocID="{5C9AABE0-9D19-429A-9A77-C2C7E3FB50DD}" presName="tx1" presStyleLbl="revTx" presStyleIdx="1" presStyleCnt="4"/>
      <dgm:spPr/>
    </dgm:pt>
    <dgm:pt modelId="{332841F7-E8A7-435B-BB87-75A4ABEF87D3}" type="pres">
      <dgm:prSet presAssocID="{5C9AABE0-9D19-429A-9A77-C2C7E3FB50DD}" presName="vert1" presStyleCnt="0"/>
      <dgm:spPr/>
    </dgm:pt>
    <dgm:pt modelId="{84E133FC-C069-4D70-A9AC-F333C18E4E4B}" type="pres">
      <dgm:prSet presAssocID="{53A83BD0-E781-4525-80CD-81F1E2474FDB}" presName="thickLine" presStyleLbl="alignNode1" presStyleIdx="2" presStyleCnt="4"/>
      <dgm:spPr/>
    </dgm:pt>
    <dgm:pt modelId="{02EF2703-C62B-458D-936B-E73A1A2AB16A}" type="pres">
      <dgm:prSet presAssocID="{53A83BD0-E781-4525-80CD-81F1E2474FDB}" presName="horz1" presStyleCnt="0"/>
      <dgm:spPr/>
    </dgm:pt>
    <dgm:pt modelId="{A104CB54-1D2A-4CBA-89E2-A915A6ABB9A8}" type="pres">
      <dgm:prSet presAssocID="{53A83BD0-E781-4525-80CD-81F1E2474FDB}" presName="tx1" presStyleLbl="revTx" presStyleIdx="2" presStyleCnt="4"/>
      <dgm:spPr/>
    </dgm:pt>
    <dgm:pt modelId="{00DAC182-4208-4B8E-AA7F-9399B8B2C9C9}" type="pres">
      <dgm:prSet presAssocID="{53A83BD0-E781-4525-80CD-81F1E2474FDB}" presName="vert1" presStyleCnt="0"/>
      <dgm:spPr/>
    </dgm:pt>
    <dgm:pt modelId="{0F96E793-1359-4B78-8B2A-45462CF973D6}" type="pres">
      <dgm:prSet presAssocID="{EA70CAD3-F2C0-48CC-8F23-756985BCC724}" presName="thickLine" presStyleLbl="alignNode1" presStyleIdx="3" presStyleCnt="4"/>
      <dgm:spPr/>
    </dgm:pt>
    <dgm:pt modelId="{1E22F2AD-1331-4A24-9AC3-7020CB640094}" type="pres">
      <dgm:prSet presAssocID="{EA70CAD3-F2C0-48CC-8F23-756985BCC724}" presName="horz1" presStyleCnt="0"/>
      <dgm:spPr/>
    </dgm:pt>
    <dgm:pt modelId="{CC09615D-A9E7-4E56-898C-8B7615EE41F0}" type="pres">
      <dgm:prSet presAssocID="{EA70CAD3-F2C0-48CC-8F23-756985BCC724}" presName="tx1" presStyleLbl="revTx" presStyleIdx="3" presStyleCnt="4"/>
      <dgm:spPr/>
    </dgm:pt>
    <dgm:pt modelId="{A383C04B-3F90-4531-8710-4F6A53BB7584}" type="pres">
      <dgm:prSet presAssocID="{EA70CAD3-F2C0-48CC-8F23-756985BCC724}" presName="vert1" presStyleCnt="0"/>
      <dgm:spPr/>
    </dgm:pt>
  </dgm:ptLst>
  <dgm:cxnLst>
    <dgm:cxn modelId="{DB2E4D01-F168-49E0-8271-1BC9D6C1AD7D}" srcId="{C189682C-201D-4F95-8719-BDB7D1A448D5}" destId="{EA70CAD3-F2C0-48CC-8F23-756985BCC724}" srcOrd="3" destOrd="0" parTransId="{BC778C45-3CE7-492C-8C22-5C763816F5CA}" sibTransId="{D2EC8E09-B8DA-4DF8-916E-A40318E2021B}"/>
    <dgm:cxn modelId="{7D2AA622-FC6B-464E-91BC-664884C67C8C}" srcId="{C189682C-201D-4F95-8719-BDB7D1A448D5}" destId="{53A83BD0-E781-4525-80CD-81F1E2474FDB}" srcOrd="2" destOrd="0" parTransId="{478A09FF-52F1-414A-BB17-9F04D5ED1ED9}" sibTransId="{57BD5109-17F7-45BE-8D3E-BC3046BED45C}"/>
    <dgm:cxn modelId="{EFCA7461-84CD-47C7-B1E3-83532A94DF21}" type="presOf" srcId="{C189682C-201D-4F95-8719-BDB7D1A448D5}" destId="{5A1EFD09-5A49-4FFC-8210-4149DE215147}" srcOrd="0" destOrd="0" presId="urn:microsoft.com/office/officeart/2008/layout/LinedList"/>
    <dgm:cxn modelId="{75BFE092-10FB-41C7-9DA9-73CD892083CF}" type="presOf" srcId="{EA70CAD3-F2C0-48CC-8F23-756985BCC724}" destId="{CC09615D-A9E7-4E56-898C-8B7615EE41F0}" srcOrd="0" destOrd="0" presId="urn:microsoft.com/office/officeart/2008/layout/LinedList"/>
    <dgm:cxn modelId="{0D253995-1862-416A-BAA0-68BB058F3D51}" srcId="{C189682C-201D-4F95-8719-BDB7D1A448D5}" destId="{5C9AABE0-9D19-429A-9A77-C2C7E3FB50DD}" srcOrd="1" destOrd="0" parTransId="{F6A2CCB8-124D-4041-A612-C6B872EAB78E}" sibTransId="{3700866C-A854-4FC5-AC44-559950A5EF9F}"/>
    <dgm:cxn modelId="{0ED2A2C0-A4D1-4A2F-9DF9-57675F0DF47E}" type="presOf" srcId="{5C9AABE0-9D19-429A-9A77-C2C7E3FB50DD}" destId="{785B6256-D857-4C5E-BEDD-48B180F88935}" srcOrd="0" destOrd="0" presId="urn:microsoft.com/office/officeart/2008/layout/LinedList"/>
    <dgm:cxn modelId="{87BE80CA-4618-48CB-8736-9FA10225FCE3}" type="presOf" srcId="{B78B29D6-A3A4-42F6-A6D4-8389BB0D1296}" destId="{9432DE31-716F-49C5-837E-FBD417A0A429}" srcOrd="0" destOrd="0" presId="urn:microsoft.com/office/officeart/2008/layout/LinedList"/>
    <dgm:cxn modelId="{1B1CECD6-4BC6-4AF6-9E3B-FF665692BFAB}" srcId="{C189682C-201D-4F95-8719-BDB7D1A448D5}" destId="{B78B29D6-A3A4-42F6-A6D4-8389BB0D1296}" srcOrd="0" destOrd="0" parTransId="{85AFF109-8BC2-4BA5-AAFF-7A072518A7DD}" sibTransId="{E41F1647-5254-4DFF-89FD-247334E190A5}"/>
    <dgm:cxn modelId="{9D0E55D7-A4CC-4E27-9594-E4C9D8A89865}" type="presOf" srcId="{53A83BD0-E781-4525-80CD-81F1E2474FDB}" destId="{A104CB54-1D2A-4CBA-89E2-A915A6ABB9A8}" srcOrd="0" destOrd="0" presId="urn:microsoft.com/office/officeart/2008/layout/LinedList"/>
    <dgm:cxn modelId="{FA926ADA-86B5-428A-A4DE-95DD9B42CB0E}" type="presParOf" srcId="{5A1EFD09-5A49-4FFC-8210-4149DE215147}" destId="{CFE8F545-9944-4030-9D77-267B52DAD6BB}" srcOrd="0" destOrd="0" presId="urn:microsoft.com/office/officeart/2008/layout/LinedList"/>
    <dgm:cxn modelId="{B8D5EEE3-3DCB-4569-8715-EE23EBF38348}" type="presParOf" srcId="{5A1EFD09-5A49-4FFC-8210-4149DE215147}" destId="{009801DB-0526-40C5-9439-D0E1E124F646}" srcOrd="1" destOrd="0" presId="urn:microsoft.com/office/officeart/2008/layout/LinedList"/>
    <dgm:cxn modelId="{AA20F552-E796-401A-9E47-4865C45EBEBF}" type="presParOf" srcId="{009801DB-0526-40C5-9439-D0E1E124F646}" destId="{9432DE31-716F-49C5-837E-FBD417A0A429}" srcOrd="0" destOrd="0" presId="urn:microsoft.com/office/officeart/2008/layout/LinedList"/>
    <dgm:cxn modelId="{B04C4FF2-0ACA-464C-8D27-9CC1B8A7545B}" type="presParOf" srcId="{009801DB-0526-40C5-9439-D0E1E124F646}" destId="{96DF92CE-50EE-4A12-BF3B-59E192ACDD56}" srcOrd="1" destOrd="0" presId="urn:microsoft.com/office/officeart/2008/layout/LinedList"/>
    <dgm:cxn modelId="{8A25F84A-1CF0-44BA-AEF6-1257663F3F1E}" type="presParOf" srcId="{5A1EFD09-5A49-4FFC-8210-4149DE215147}" destId="{9D06881B-C428-4DB6-8C93-09B7C77B6386}" srcOrd="2" destOrd="0" presId="urn:microsoft.com/office/officeart/2008/layout/LinedList"/>
    <dgm:cxn modelId="{602E0C82-F27B-4B3F-9809-302287B113CA}" type="presParOf" srcId="{5A1EFD09-5A49-4FFC-8210-4149DE215147}" destId="{8C8D03F4-8288-4937-8EEC-57A9BCCEBE7F}" srcOrd="3" destOrd="0" presId="urn:microsoft.com/office/officeart/2008/layout/LinedList"/>
    <dgm:cxn modelId="{18C78260-59AD-4F8C-9200-A17068120AD8}" type="presParOf" srcId="{8C8D03F4-8288-4937-8EEC-57A9BCCEBE7F}" destId="{785B6256-D857-4C5E-BEDD-48B180F88935}" srcOrd="0" destOrd="0" presId="urn:microsoft.com/office/officeart/2008/layout/LinedList"/>
    <dgm:cxn modelId="{42B91A1A-F106-4E70-9BC2-7D0E1E1B1494}" type="presParOf" srcId="{8C8D03F4-8288-4937-8EEC-57A9BCCEBE7F}" destId="{332841F7-E8A7-435B-BB87-75A4ABEF87D3}" srcOrd="1" destOrd="0" presId="urn:microsoft.com/office/officeart/2008/layout/LinedList"/>
    <dgm:cxn modelId="{DFD60D57-C22B-4326-9B50-75835FC15346}" type="presParOf" srcId="{5A1EFD09-5A49-4FFC-8210-4149DE215147}" destId="{84E133FC-C069-4D70-A9AC-F333C18E4E4B}" srcOrd="4" destOrd="0" presId="urn:microsoft.com/office/officeart/2008/layout/LinedList"/>
    <dgm:cxn modelId="{55FA77D3-F5FF-4725-8514-1281CC885677}" type="presParOf" srcId="{5A1EFD09-5A49-4FFC-8210-4149DE215147}" destId="{02EF2703-C62B-458D-936B-E73A1A2AB16A}" srcOrd="5" destOrd="0" presId="urn:microsoft.com/office/officeart/2008/layout/LinedList"/>
    <dgm:cxn modelId="{F1B55E13-09D8-4838-BC4B-16F1995F7DF4}" type="presParOf" srcId="{02EF2703-C62B-458D-936B-E73A1A2AB16A}" destId="{A104CB54-1D2A-4CBA-89E2-A915A6ABB9A8}" srcOrd="0" destOrd="0" presId="urn:microsoft.com/office/officeart/2008/layout/LinedList"/>
    <dgm:cxn modelId="{A6398EBA-CD67-4982-9915-DF0D711713F1}" type="presParOf" srcId="{02EF2703-C62B-458D-936B-E73A1A2AB16A}" destId="{00DAC182-4208-4B8E-AA7F-9399B8B2C9C9}" srcOrd="1" destOrd="0" presId="urn:microsoft.com/office/officeart/2008/layout/LinedList"/>
    <dgm:cxn modelId="{94FE1F08-5B83-4AD4-A2EF-74040472733B}" type="presParOf" srcId="{5A1EFD09-5A49-4FFC-8210-4149DE215147}" destId="{0F96E793-1359-4B78-8B2A-45462CF973D6}" srcOrd="6" destOrd="0" presId="urn:microsoft.com/office/officeart/2008/layout/LinedList"/>
    <dgm:cxn modelId="{E798E991-2A36-45A2-897A-950F5866AE13}" type="presParOf" srcId="{5A1EFD09-5A49-4FFC-8210-4149DE215147}" destId="{1E22F2AD-1331-4A24-9AC3-7020CB640094}" srcOrd="7" destOrd="0" presId="urn:microsoft.com/office/officeart/2008/layout/LinedList"/>
    <dgm:cxn modelId="{93420659-3956-42AE-AEA4-227B9CB00647}" type="presParOf" srcId="{1E22F2AD-1331-4A24-9AC3-7020CB640094}" destId="{CC09615D-A9E7-4E56-898C-8B7615EE41F0}" srcOrd="0" destOrd="0" presId="urn:microsoft.com/office/officeart/2008/layout/LinedList"/>
    <dgm:cxn modelId="{C51B6953-732E-47BA-998F-3A896FC81A0A}" type="presParOf" srcId="{1E22F2AD-1331-4A24-9AC3-7020CB640094}" destId="{A383C04B-3F90-4531-8710-4F6A53BB7584}" srcOrd="1" destOrd="0" presId="urn:microsoft.com/office/officeart/2008/layout/LinedList"/>
  </dgm:cxnLst>
  <dgm:bg>
    <a:solidFill>
      <a:schemeClr val="bg2">
        <a:lumMod val="9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D2DBCAE-E00E-42F0-ABE4-48B45769FAF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F935D50-6E9D-4E55-BA8F-EED3C472199B}">
      <dgm:prSet/>
      <dgm:spPr/>
      <dgm:t>
        <a:bodyPr/>
        <a:lstStyle/>
        <a:p>
          <a:r>
            <a:rPr lang="en-US" dirty="0">
              <a:solidFill>
                <a:schemeClr val="bg1"/>
              </a:solidFill>
            </a:rPr>
            <a:t>Usually passive, reticent, phobic, lazy, dependent, or shy people may need initial psychological strengthening</a:t>
          </a:r>
          <a:r>
            <a:rPr lang="en-US" dirty="0"/>
            <a:t>.</a:t>
          </a:r>
        </a:p>
      </dgm:t>
    </dgm:pt>
    <dgm:pt modelId="{48993BBB-8649-4782-AA26-C1AD46CE8695}" type="parTrans" cxnId="{F14F09CF-D894-436A-A612-359B468649DA}">
      <dgm:prSet/>
      <dgm:spPr/>
      <dgm:t>
        <a:bodyPr/>
        <a:lstStyle/>
        <a:p>
          <a:endParaRPr lang="en-US"/>
        </a:p>
      </dgm:t>
    </dgm:pt>
    <dgm:pt modelId="{D33293AE-3083-4A56-AD08-05E63B200A43}" type="sibTrans" cxnId="{F14F09CF-D894-436A-A612-359B468649DA}">
      <dgm:prSet/>
      <dgm:spPr/>
      <dgm:t>
        <a:bodyPr/>
        <a:lstStyle/>
        <a:p>
          <a:endParaRPr lang="en-US"/>
        </a:p>
      </dgm:t>
    </dgm:pt>
    <dgm:pt modelId="{C24D673C-A096-4DF5-B5BB-76B4D59405F8}">
      <dgm:prSet/>
      <dgm:spPr/>
      <dgm:t>
        <a:bodyPr/>
        <a:lstStyle/>
        <a:p>
          <a:r>
            <a:rPr lang="en-US" dirty="0">
              <a:solidFill>
                <a:schemeClr val="bg1"/>
              </a:solidFill>
            </a:rPr>
            <a:t>Modify for learning disabilities, age, religious, cultural or political backgrounds</a:t>
          </a:r>
        </a:p>
      </dgm:t>
    </dgm:pt>
    <dgm:pt modelId="{60621A7A-CC3E-4C07-81CF-D60C69A002BC}" type="parTrans" cxnId="{917BC6DD-17F1-45FF-8ACC-A3CE91A1B3BF}">
      <dgm:prSet/>
      <dgm:spPr/>
      <dgm:t>
        <a:bodyPr/>
        <a:lstStyle/>
        <a:p>
          <a:endParaRPr lang="en-US"/>
        </a:p>
      </dgm:t>
    </dgm:pt>
    <dgm:pt modelId="{566E477C-C8D6-454C-9718-1D94BC8EEAE9}" type="sibTrans" cxnId="{917BC6DD-17F1-45FF-8ACC-A3CE91A1B3BF}">
      <dgm:prSet/>
      <dgm:spPr/>
      <dgm:t>
        <a:bodyPr/>
        <a:lstStyle/>
        <a:p>
          <a:endParaRPr lang="en-US"/>
        </a:p>
      </dgm:t>
    </dgm:pt>
    <dgm:pt modelId="{2345D686-36FE-42E5-87F6-C522A3F92F50}">
      <dgm:prSet/>
      <dgm:spPr/>
      <dgm:t>
        <a:bodyPr/>
        <a:lstStyle/>
        <a:p>
          <a:r>
            <a:rPr lang="en-US" dirty="0">
              <a:solidFill>
                <a:schemeClr val="bg1"/>
              </a:solidFill>
            </a:rPr>
            <a:t>Consider the  surrounding ‘political ecology’–  the political-social-economic factors being mixed with climate issues. </a:t>
          </a:r>
        </a:p>
      </dgm:t>
    </dgm:pt>
    <dgm:pt modelId="{460C86F1-E4FD-430B-85EB-6860017F472C}" type="parTrans" cxnId="{CA10A7FF-BC09-4312-BE6B-36E3919C41D4}">
      <dgm:prSet/>
      <dgm:spPr/>
      <dgm:t>
        <a:bodyPr/>
        <a:lstStyle/>
        <a:p>
          <a:endParaRPr lang="en-US"/>
        </a:p>
      </dgm:t>
    </dgm:pt>
    <dgm:pt modelId="{56E8679A-CDE3-4E75-97CC-2297D9FD9611}" type="sibTrans" cxnId="{CA10A7FF-BC09-4312-BE6B-36E3919C41D4}">
      <dgm:prSet/>
      <dgm:spPr/>
      <dgm:t>
        <a:bodyPr/>
        <a:lstStyle/>
        <a:p>
          <a:endParaRPr lang="en-US"/>
        </a:p>
      </dgm:t>
    </dgm:pt>
    <dgm:pt modelId="{BFF90A94-CAF0-486E-A2FA-E2FDE2C00FA9}">
      <dgm:prSet/>
      <dgm:spPr/>
      <dgm:t>
        <a:bodyPr/>
        <a:lstStyle/>
        <a:p>
          <a:r>
            <a:rPr lang="en-US" dirty="0">
              <a:solidFill>
                <a:schemeClr val="bg1"/>
              </a:solidFill>
            </a:rPr>
            <a:t>Test for cynical,  nihilistic, and ennui occurrences. Likewise, listen for the low informed but insistent personality.</a:t>
          </a:r>
        </a:p>
      </dgm:t>
    </dgm:pt>
    <dgm:pt modelId="{088B0CF5-EC06-4733-864A-80E444D1A5BC}" type="parTrans" cxnId="{296C6131-9D75-4654-B66B-FBDA3E0D3F5A}">
      <dgm:prSet/>
      <dgm:spPr/>
      <dgm:t>
        <a:bodyPr/>
        <a:lstStyle/>
        <a:p>
          <a:endParaRPr lang="en-US"/>
        </a:p>
      </dgm:t>
    </dgm:pt>
    <dgm:pt modelId="{37F464E2-6BFD-464C-BDD7-DFB12C5495B4}" type="sibTrans" cxnId="{296C6131-9D75-4654-B66B-FBDA3E0D3F5A}">
      <dgm:prSet/>
      <dgm:spPr/>
      <dgm:t>
        <a:bodyPr/>
        <a:lstStyle/>
        <a:p>
          <a:endParaRPr lang="en-US"/>
        </a:p>
      </dgm:t>
    </dgm:pt>
    <dgm:pt modelId="{F08DA69F-1343-4B8A-A4D8-E50A918C76E0}">
      <dgm:prSet/>
      <dgm:spPr/>
      <dgm:t>
        <a:bodyPr/>
        <a:lstStyle/>
        <a:p>
          <a:r>
            <a:rPr lang="en-US" dirty="0">
              <a:solidFill>
                <a:schemeClr val="bg1"/>
              </a:solidFill>
            </a:rPr>
            <a:t>Listen to concerns of water and food supply wars.</a:t>
          </a:r>
        </a:p>
      </dgm:t>
    </dgm:pt>
    <dgm:pt modelId="{FECD1510-CE07-48DC-A7AE-B6D5055622F8}" type="parTrans" cxnId="{D128BF33-2B81-4F9E-B7AC-7C1E49F61FEA}">
      <dgm:prSet/>
      <dgm:spPr/>
      <dgm:t>
        <a:bodyPr/>
        <a:lstStyle/>
        <a:p>
          <a:endParaRPr lang="en-US"/>
        </a:p>
      </dgm:t>
    </dgm:pt>
    <dgm:pt modelId="{3FC38202-AAA4-43DE-A617-C371C8E8A649}" type="sibTrans" cxnId="{D128BF33-2B81-4F9E-B7AC-7C1E49F61FEA}">
      <dgm:prSet/>
      <dgm:spPr/>
      <dgm:t>
        <a:bodyPr/>
        <a:lstStyle/>
        <a:p>
          <a:endParaRPr lang="en-US"/>
        </a:p>
      </dgm:t>
    </dgm:pt>
    <dgm:pt modelId="{602DD5F9-0E2D-4FFB-A31D-CB63436E3AAF}">
      <dgm:prSet/>
      <dgm:spPr/>
      <dgm:t>
        <a:bodyPr/>
        <a:lstStyle/>
        <a:p>
          <a:r>
            <a:rPr lang="en-US" dirty="0">
              <a:solidFill>
                <a:schemeClr val="bg1"/>
              </a:solidFill>
            </a:rPr>
            <a:t>Listen to concerns about being out of control, which can include anger at leaders, deniers, profit only makers, and the like.</a:t>
          </a:r>
        </a:p>
      </dgm:t>
    </dgm:pt>
    <dgm:pt modelId="{4C321FED-ED3E-4AB2-87DD-080810A69B42}" type="parTrans" cxnId="{754B74C8-D677-43A0-9AF1-228C0A1DEFA3}">
      <dgm:prSet/>
      <dgm:spPr/>
      <dgm:t>
        <a:bodyPr/>
        <a:lstStyle/>
        <a:p>
          <a:endParaRPr lang="en-US"/>
        </a:p>
      </dgm:t>
    </dgm:pt>
    <dgm:pt modelId="{3054E0BA-9E0A-41DC-84A5-0D5B9AD04744}" type="sibTrans" cxnId="{754B74C8-D677-43A0-9AF1-228C0A1DEFA3}">
      <dgm:prSet/>
      <dgm:spPr/>
      <dgm:t>
        <a:bodyPr/>
        <a:lstStyle/>
        <a:p>
          <a:endParaRPr lang="en-US"/>
        </a:p>
      </dgm:t>
    </dgm:pt>
    <dgm:pt modelId="{6CE17BE1-6A33-45C3-827C-8300D4CFEF63}" type="pres">
      <dgm:prSet presAssocID="{DD2DBCAE-E00E-42F0-ABE4-48B45769FAF1}" presName="linear" presStyleCnt="0">
        <dgm:presLayoutVars>
          <dgm:animLvl val="lvl"/>
          <dgm:resizeHandles val="exact"/>
        </dgm:presLayoutVars>
      </dgm:prSet>
      <dgm:spPr/>
    </dgm:pt>
    <dgm:pt modelId="{A9164E5F-424B-4D18-84FD-15454E223E19}" type="pres">
      <dgm:prSet presAssocID="{3F935D50-6E9D-4E55-BA8F-EED3C472199B}" presName="parentText" presStyleLbl="node1" presStyleIdx="0" presStyleCnt="6">
        <dgm:presLayoutVars>
          <dgm:chMax val="0"/>
          <dgm:bulletEnabled val="1"/>
        </dgm:presLayoutVars>
      </dgm:prSet>
      <dgm:spPr/>
    </dgm:pt>
    <dgm:pt modelId="{DDB768EF-BAD2-4FE7-8473-65486D7BD27D}" type="pres">
      <dgm:prSet presAssocID="{D33293AE-3083-4A56-AD08-05E63B200A43}" presName="spacer" presStyleCnt="0"/>
      <dgm:spPr/>
    </dgm:pt>
    <dgm:pt modelId="{6BBFF446-4B31-4653-AEFB-6DA63E839B30}" type="pres">
      <dgm:prSet presAssocID="{C24D673C-A096-4DF5-B5BB-76B4D59405F8}" presName="parentText" presStyleLbl="node1" presStyleIdx="1" presStyleCnt="6">
        <dgm:presLayoutVars>
          <dgm:chMax val="0"/>
          <dgm:bulletEnabled val="1"/>
        </dgm:presLayoutVars>
      </dgm:prSet>
      <dgm:spPr/>
    </dgm:pt>
    <dgm:pt modelId="{2CF18486-7F7B-496E-BC1F-E5804D9E87FA}" type="pres">
      <dgm:prSet presAssocID="{566E477C-C8D6-454C-9718-1D94BC8EEAE9}" presName="spacer" presStyleCnt="0"/>
      <dgm:spPr/>
    </dgm:pt>
    <dgm:pt modelId="{86AC5E66-7AE4-43EA-BFAE-4D3EDDE7CAA3}" type="pres">
      <dgm:prSet presAssocID="{2345D686-36FE-42E5-87F6-C522A3F92F50}" presName="parentText" presStyleLbl="node1" presStyleIdx="2" presStyleCnt="6">
        <dgm:presLayoutVars>
          <dgm:chMax val="0"/>
          <dgm:bulletEnabled val="1"/>
        </dgm:presLayoutVars>
      </dgm:prSet>
      <dgm:spPr/>
    </dgm:pt>
    <dgm:pt modelId="{2A54ACEF-78E5-423A-BC29-8A1E2FBCC9BE}" type="pres">
      <dgm:prSet presAssocID="{56E8679A-CDE3-4E75-97CC-2297D9FD9611}" presName="spacer" presStyleCnt="0"/>
      <dgm:spPr/>
    </dgm:pt>
    <dgm:pt modelId="{86FAFEBA-C9F0-4C91-A78E-C717080A276C}" type="pres">
      <dgm:prSet presAssocID="{BFF90A94-CAF0-486E-A2FA-E2FDE2C00FA9}" presName="parentText" presStyleLbl="node1" presStyleIdx="3" presStyleCnt="6">
        <dgm:presLayoutVars>
          <dgm:chMax val="0"/>
          <dgm:bulletEnabled val="1"/>
        </dgm:presLayoutVars>
      </dgm:prSet>
      <dgm:spPr/>
    </dgm:pt>
    <dgm:pt modelId="{4411D49A-D925-4B1B-A43F-0504EDFE3EAC}" type="pres">
      <dgm:prSet presAssocID="{37F464E2-6BFD-464C-BDD7-DFB12C5495B4}" presName="spacer" presStyleCnt="0"/>
      <dgm:spPr/>
    </dgm:pt>
    <dgm:pt modelId="{2C25817B-4890-4FA9-A530-9E9AD4994F94}" type="pres">
      <dgm:prSet presAssocID="{F08DA69F-1343-4B8A-A4D8-E50A918C76E0}" presName="parentText" presStyleLbl="node1" presStyleIdx="4" presStyleCnt="6" custLinFactNeighborX="-671" custLinFactNeighborY="-7874">
        <dgm:presLayoutVars>
          <dgm:chMax val="0"/>
          <dgm:bulletEnabled val="1"/>
        </dgm:presLayoutVars>
      </dgm:prSet>
      <dgm:spPr/>
    </dgm:pt>
    <dgm:pt modelId="{D1BB1D5E-3D88-412B-B827-30506AF658D8}" type="pres">
      <dgm:prSet presAssocID="{3FC38202-AAA4-43DE-A617-C371C8E8A649}" presName="spacer" presStyleCnt="0"/>
      <dgm:spPr/>
    </dgm:pt>
    <dgm:pt modelId="{ABF3B14A-4A7D-43FF-AF38-255FA182AC90}" type="pres">
      <dgm:prSet presAssocID="{602DD5F9-0E2D-4FFB-A31D-CB63436E3AAF}" presName="parentText" presStyleLbl="node1" presStyleIdx="5" presStyleCnt="6" custLinFactNeighborX="0" custLinFactNeighborY="-7874">
        <dgm:presLayoutVars>
          <dgm:chMax val="0"/>
          <dgm:bulletEnabled val="1"/>
        </dgm:presLayoutVars>
      </dgm:prSet>
      <dgm:spPr/>
    </dgm:pt>
  </dgm:ptLst>
  <dgm:cxnLst>
    <dgm:cxn modelId="{296C6131-9D75-4654-B66B-FBDA3E0D3F5A}" srcId="{DD2DBCAE-E00E-42F0-ABE4-48B45769FAF1}" destId="{BFF90A94-CAF0-486E-A2FA-E2FDE2C00FA9}" srcOrd="3" destOrd="0" parTransId="{088B0CF5-EC06-4733-864A-80E444D1A5BC}" sibTransId="{37F464E2-6BFD-464C-BDD7-DFB12C5495B4}"/>
    <dgm:cxn modelId="{D128BF33-2B81-4F9E-B7AC-7C1E49F61FEA}" srcId="{DD2DBCAE-E00E-42F0-ABE4-48B45769FAF1}" destId="{F08DA69F-1343-4B8A-A4D8-E50A918C76E0}" srcOrd="4" destOrd="0" parTransId="{FECD1510-CE07-48DC-A7AE-B6D5055622F8}" sibTransId="{3FC38202-AAA4-43DE-A617-C371C8E8A649}"/>
    <dgm:cxn modelId="{02FC6B62-A45D-46D9-980C-6E3D16417539}" type="presOf" srcId="{C24D673C-A096-4DF5-B5BB-76B4D59405F8}" destId="{6BBFF446-4B31-4653-AEFB-6DA63E839B30}" srcOrd="0" destOrd="0" presId="urn:microsoft.com/office/officeart/2005/8/layout/vList2"/>
    <dgm:cxn modelId="{5D004F77-D7A5-47F9-9630-38D0D57536E4}" type="presOf" srcId="{DD2DBCAE-E00E-42F0-ABE4-48B45769FAF1}" destId="{6CE17BE1-6A33-45C3-827C-8300D4CFEF63}" srcOrd="0" destOrd="0" presId="urn:microsoft.com/office/officeart/2005/8/layout/vList2"/>
    <dgm:cxn modelId="{6D67637A-B76B-413A-93B5-36D489965CCF}" type="presOf" srcId="{F08DA69F-1343-4B8A-A4D8-E50A918C76E0}" destId="{2C25817B-4890-4FA9-A530-9E9AD4994F94}" srcOrd="0" destOrd="0" presId="urn:microsoft.com/office/officeart/2005/8/layout/vList2"/>
    <dgm:cxn modelId="{F86A218D-7B78-4649-9A5B-4B7D89801EB6}" type="presOf" srcId="{BFF90A94-CAF0-486E-A2FA-E2FDE2C00FA9}" destId="{86FAFEBA-C9F0-4C91-A78E-C717080A276C}" srcOrd="0" destOrd="0" presId="urn:microsoft.com/office/officeart/2005/8/layout/vList2"/>
    <dgm:cxn modelId="{D8D1C99D-4EE9-4593-BE29-709E89AEAB56}" type="presOf" srcId="{2345D686-36FE-42E5-87F6-C522A3F92F50}" destId="{86AC5E66-7AE4-43EA-BFAE-4D3EDDE7CAA3}" srcOrd="0" destOrd="0" presId="urn:microsoft.com/office/officeart/2005/8/layout/vList2"/>
    <dgm:cxn modelId="{C41C57C6-BBCE-4F53-960F-25D41B1087C0}" type="presOf" srcId="{3F935D50-6E9D-4E55-BA8F-EED3C472199B}" destId="{A9164E5F-424B-4D18-84FD-15454E223E19}" srcOrd="0" destOrd="0" presId="urn:microsoft.com/office/officeart/2005/8/layout/vList2"/>
    <dgm:cxn modelId="{754B74C8-D677-43A0-9AF1-228C0A1DEFA3}" srcId="{DD2DBCAE-E00E-42F0-ABE4-48B45769FAF1}" destId="{602DD5F9-0E2D-4FFB-A31D-CB63436E3AAF}" srcOrd="5" destOrd="0" parTransId="{4C321FED-ED3E-4AB2-87DD-080810A69B42}" sibTransId="{3054E0BA-9E0A-41DC-84A5-0D5B9AD04744}"/>
    <dgm:cxn modelId="{F14F09CF-D894-436A-A612-359B468649DA}" srcId="{DD2DBCAE-E00E-42F0-ABE4-48B45769FAF1}" destId="{3F935D50-6E9D-4E55-BA8F-EED3C472199B}" srcOrd="0" destOrd="0" parTransId="{48993BBB-8649-4782-AA26-C1AD46CE8695}" sibTransId="{D33293AE-3083-4A56-AD08-05E63B200A43}"/>
    <dgm:cxn modelId="{917BC6DD-17F1-45FF-8ACC-A3CE91A1B3BF}" srcId="{DD2DBCAE-E00E-42F0-ABE4-48B45769FAF1}" destId="{C24D673C-A096-4DF5-B5BB-76B4D59405F8}" srcOrd="1" destOrd="0" parTransId="{60621A7A-CC3E-4C07-81CF-D60C69A002BC}" sibTransId="{566E477C-C8D6-454C-9718-1D94BC8EEAE9}"/>
    <dgm:cxn modelId="{88A194E1-7A82-44E3-82D5-15DD60611B93}" type="presOf" srcId="{602DD5F9-0E2D-4FFB-A31D-CB63436E3AAF}" destId="{ABF3B14A-4A7D-43FF-AF38-255FA182AC90}" srcOrd="0" destOrd="0" presId="urn:microsoft.com/office/officeart/2005/8/layout/vList2"/>
    <dgm:cxn modelId="{CA10A7FF-BC09-4312-BE6B-36E3919C41D4}" srcId="{DD2DBCAE-E00E-42F0-ABE4-48B45769FAF1}" destId="{2345D686-36FE-42E5-87F6-C522A3F92F50}" srcOrd="2" destOrd="0" parTransId="{460C86F1-E4FD-430B-85EB-6860017F472C}" sibTransId="{56E8679A-CDE3-4E75-97CC-2297D9FD9611}"/>
    <dgm:cxn modelId="{85DBAA01-900A-4DDE-A717-D37F5DA5629D}" type="presParOf" srcId="{6CE17BE1-6A33-45C3-827C-8300D4CFEF63}" destId="{A9164E5F-424B-4D18-84FD-15454E223E19}" srcOrd="0" destOrd="0" presId="urn:microsoft.com/office/officeart/2005/8/layout/vList2"/>
    <dgm:cxn modelId="{F2FEF408-C97A-4E3E-861B-3E6A5757F957}" type="presParOf" srcId="{6CE17BE1-6A33-45C3-827C-8300D4CFEF63}" destId="{DDB768EF-BAD2-4FE7-8473-65486D7BD27D}" srcOrd="1" destOrd="0" presId="urn:microsoft.com/office/officeart/2005/8/layout/vList2"/>
    <dgm:cxn modelId="{5F366C3C-DD4F-49EC-B8F1-C2E813979E7A}" type="presParOf" srcId="{6CE17BE1-6A33-45C3-827C-8300D4CFEF63}" destId="{6BBFF446-4B31-4653-AEFB-6DA63E839B30}" srcOrd="2" destOrd="0" presId="urn:microsoft.com/office/officeart/2005/8/layout/vList2"/>
    <dgm:cxn modelId="{58100AC1-5BA1-4E57-9973-CAB1A2223962}" type="presParOf" srcId="{6CE17BE1-6A33-45C3-827C-8300D4CFEF63}" destId="{2CF18486-7F7B-496E-BC1F-E5804D9E87FA}" srcOrd="3" destOrd="0" presId="urn:microsoft.com/office/officeart/2005/8/layout/vList2"/>
    <dgm:cxn modelId="{66B372E7-735D-437B-B2BA-F2AB706CB500}" type="presParOf" srcId="{6CE17BE1-6A33-45C3-827C-8300D4CFEF63}" destId="{86AC5E66-7AE4-43EA-BFAE-4D3EDDE7CAA3}" srcOrd="4" destOrd="0" presId="urn:microsoft.com/office/officeart/2005/8/layout/vList2"/>
    <dgm:cxn modelId="{76BA127D-9878-4486-8C8D-663D2D946E20}" type="presParOf" srcId="{6CE17BE1-6A33-45C3-827C-8300D4CFEF63}" destId="{2A54ACEF-78E5-423A-BC29-8A1E2FBCC9BE}" srcOrd="5" destOrd="0" presId="urn:microsoft.com/office/officeart/2005/8/layout/vList2"/>
    <dgm:cxn modelId="{CCDB03C9-9168-4DB1-9E93-BE46DDCDB9F9}" type="presParOf" srcId="{6CE17BE1-6A33-45C3-827C-8300D4CFEF63}" destId="{86FAFEBA-C9F0-4C91-A78E-C717080A276C}" srcOrd="6" destOrd="0" presId="urn:microsoft.com/office/officeart/2005/8/layout/vList2"/>
    <dgm:cxn modelId="{5B1DF7A5-4F64-47F1-BD56-FECD14F821C8}" type="presParOf" srcId="{6CE17BE1-6A33-45C3-827C-8300D4CFEF63}" destId="{4411D49A-D925-4B1B-A43F-0504EDFE3EAC}" srcOrd="7" destOrd="0" presId="urn:microsoft.com/office/officeart/2005/8/layout/vList2"/>
    <dgm:cxn modelId="{92DB53D4-1F30-4547-ADA3-334961F252BC}" type="presParOf" srcId="{6CE17BE1-6A33-45C3-827C-8300D4CFEF63}" destId="{2C25817B-4890-4FA9-A530-9E9AD4994F94}" srcOrd="8" destOrd="0" presId="urn:microsoft.com/office/officeart/2005/8/layout/vList2"/>
    <dgm:cxn modelId="{E74AF84D-2F83-4D4B-B947-042A4519F962}" type="presParOf" srcId="{6CE17BE1-6A33-45C3-827C-8300D4CFEF63}" destId="{D1BB1D5E-3D88-412B-B827-30506AF658D8}" srcOrd="9" destOrd="0" presId="urn:microsoft.com/office/officeart/2005/8/layout/vList2"/>
    <dgm:cxn modelId="{7D1D35BF-FEC5-454C-87F1-7957887A10A4}" type="presParOf" srcId="{6CE17BE1-6A33-45C3-827C-8300D4CFEF63}" destId="{ABF3B14A-4A7D-43FF-AF38-255FA182AC90}"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F92EDB-8D71-4A93-8878-194412D7614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07CB0E3-BF66-441A-B437-430BB5F1B949}">
      <dgm:prSet/>
      <dgm:spPr/>
      <dgm:t>
        <a:bodyPr/>
        <a:lstStyle/>
        <a:p>
          <a:r>
            <a:rPr lang="en-US"/>
            <a:t>Canvas for accurate data used for decision making. How to address inaccurate data?  Teach the difference between opinion, fact, and egocentrism.  Consider the low information voter.</a:t>
          </a:r>
        </a:p>
      </dgm:t>
    </dgm:pt>
    <dgm:pt modelId="{CCF81AD2-4924-4BE3-94DB-2D6015E1CE25}" type="parTrans" cxnId="{5DDF4ECA-E0AA-410E-B36C-E477193A2DE7}">
      <dgm:prSet/>
      <dgm:spPr/>
      <dgm:t>
        <a:bodyPr/>
        <a:lstStyle/>
        <a:p>
          <a:endParaRPr lang="en-US"/>
        </a:p>
      </dgm:t>
    </dgm:pt>
    <dgm:pt modelId="{72DE9C80-66E9-4190-9718-2C1C9011B269}" type="sibTrans" cxnId="{5DDF4ECA-E0AA-410E-B36C-E477193A2DE7}">
      <dgm:prSet/>
      <dgm:spPr/>
      <dgm:t>
        <a:bodyPr/>
        <a:lstStyle/>
        <a:p>
          <a:endParaRPr lang="en-US"/>
        </a:p>
      </dgm:t>
    </dgm:pt>
    <dgm:pt modelId="{1DA79EC2-5A2F-467E-A639-F4B6B85B6457}">
      <dgm:prSet/>
      <dgm:spPr/>
      <dgm:t>
        <a:bodyPr/>
        <a:lstStyle/>
        <a:p>
          <a:r>
            <a:rPr lang="en-US"/>
            <a:t>How effective can our treatments be if you have equal feelings?  Can sharing this be safe and beneficial? Study the psychosocial dynamics to know if and how to share?</a:t>
          </a:r>
        </a:p>
      </dgm:t>
    </dgm:pt>
    <dgm:pt modelId="{9EACB12E-3DDB-4B76-847E-FDB988FA0E1E}" type="parTrans" cxnId="{67EA8F1C-29BA-40D4-958E-40FC0A72078B}">
      <dgm:prSet/>
      <dgm:spPr/>
      <dgm:t>
        <a:bodyPr/>
        <a:lstStyle/>
        <a:p>
          <a:endParaRPr lang="en-US"/>
        </a:p>
      </dgm:t>
    </dgm:pt>
    <dgm:pt modelId="{2884F8BF-49FF-4FBA-BCFF-F43C0090C59A}" type="sibTrans" cxnId="{67EA8F1C-29BA-40D4-958E-40FC0A72078B}">
      <dgm:prSet/>
      <dgm:spPr/>
      <dgm:t>
        <a:bodyPr/>
        <a:lstStyle/>
        <a:p>
          <a:endParaRPr lang="en-US"/>
        </a:p>
      </dgm:t>
    </dgm:pt>
    <dgm:pt modelId="{23616000-6EA1-4B15-B85A-B9FFB3083607}">
      <dgm:prSet/>
      <dgm:spPr/>
      <dgm:t>
        <a:bodyPr/>
        <a:lstStyle/>
        <a:p>
          <a:r>
            <a:rPr lang="en-US" dirty="0">
              <a:solidFill>
                <a:schemeClr val="tx1"/>
              </a:solidFill>
            </a:rPr>
            <a:t>Eco-anxiety can be pre-traumatic and or post-traumatic</a:t>
          </a:r>
          <a:r>
            <a:rPr lang="en-US" dirty="0"/>
            <a:t>.</a:t>
          </a:r>
        </a:p>
      </dgm:t>
    </dgm:pt>
    <dgm:pt modelId="{005CFB21-CF59-4886-95EE-A51BB4C0AABC}" type="parTrans" cxnId="{F47F9F42-4F46-4AE4-A5B0-7D952AD1A8C3}">
      <dgm:prSet/>
      <dgm:spPr/>
      <dgm:t>
        <a:bodyPr/>
        <a:lstStyle/>
        <a:p>
          <a:endParaRPr lang="en-US"/>
        </a:p>
      </dgm:t>
    </dgm:pt>
    <dgm:pt modelId="{A67FE166-54A0-4809-9B09-6973A5899624}" type="sibTrans" cxnId="{F47F9F42-4F46-4AE4-A5B0-7D952AD1A8C3}">
      <dgm:prSet/>
      <dgm:spPr/>
      <dgm:t>
        <a:bodyPr/>
        <a:lstStyle/>
        <a:p>
          <a:endParaRPr lang="en-US"/>
        </a:p>
      </dgm:t>
    </dgm:pt>
    <dgm:pt modelId="{6FB9E85B-E9C3-4997-8DDA-D192478169FE}">
      <dgm:prSet/>
      <dgm:spPr/>
      <dgm:t>
        <a:bodyPr/>
        <a:lstStyle/>
        <a:p>
          <a:r>
            <a:rPr lang="en-US" dirty="0"/>
            <a:t>Emphasize proportioned focused behavioral changes. Perhaps be a model.</a:t>
          </a:r>
        </a:p>
      </dgm:t>
    </dgm:pt>
    <dgm:pt modelId="{6C570D38-6F36-4503-9141-C473FD7D081C}" type="parTrans" cxnId="{596C22CC-DAFC-4A2F-AC7C-10051B10922E}">
      <dgm:prSet/>
      <dgm:spPr/>
      <dgm:t>
        <a:bodyPr/>
        <a:lstStyle/>
        <a:p>
          <a:endParaRPr lang="en-US"/>
        </a:p>
      </dgm:t>
    </dgm:pt>
    <dgm:pt modelId="{7EFDA689-9D6C-404E-8F25-1D349A63EC8D}" type="sibTrans" cxnId="{596C22CC-DAFC-4A2F-AC7C-10051B10922E}">
      <dgm:prSet/>
      <dgm:spPr/>
      <dgm:t>
        <a:bodyPr/>
        <a:lstStyle/>
        <a:p>
          <a:endParaRPr lang="en-US"/>
        </a:p>
      </dgm:t>
    </dgm:pt>
    <dgm:pt modelId="{E80C28B6-B2CD-4C6E-8899-D5568A493949}">
      <dgm:prSet/>
      <dgm:spPr/>
      <dgm:t>
        <a:bodyPr/>
        <a:lstStyle/>
        <a:p>
          <a:r>
            <a:rPr lang="en-US"/>
            <a:t>Strengthen social pressure resilience against doubters, even if the doubter has a controlling position in a person’s life.  Teach diplomacy and how to learn from failure.</a:t>
          </a:r>
        </a:p>
      </dgm:t>
    </dgm:pt>
    <dgm:pt modelId="{1362FD8A-C9A4-4451-894C-812DB8720DE9}" type="parTrans" cxnId="{6B266471-1A3D-4636-9FB7-0A6CE9ADB8BC}">
      <dgm:prSet/>
      <dgm:spPr/>
      <dgm:t>
        <a:bodyPr/>
        <a:lstStyle/>
        <a:p>
          <a:endParaRPr lang="en-US"/>
        </a:p>
      </dgm:t>
    </dgm:pt>
    <dgm:pt modelId="{C30201FA-10AC-408E-8C85-423FB9CF3D8D}" type="sibTrans" cxnId="{6B266471-1A3D-4636-9FB7-0A6CE9ADB8BC}">
      <dgm:prSet/>
      <dgm:spPr/>
      <dgm:t>
        <a:bodyPr/>
        <a:lstStyle/>
        <a:p>
          <a:endParaRPr lang="en-US"/>
        </a:p>
      </dgm:t>
    </dgm:pt>
    <dgm:pt modelId="{906031C9-C19E-457F-9B50-57995BFF54E5}">
      <dgm:prSet/>
      <dgm:spPr/>
      <dgm:t>
        <a:bodyPr/>
        <a:lstStyle/>
        <a:p>
          <a:r>
            <a:rPr lang="en-US"/>
            <a:t>Teach social and other advocacy behaviors and involvements. </a:t>
          </a:r>
        </a:p>
      </dgm:t>
    </dgm:pt>
    <dgm:pt modelId="{42720A97-B7F1-4BEC-976F-50B4F0EA1E34}" type="parTrans" cxnId="{D58E3771-F3FE-47C7-B6DB-3FF5A3DD3190}">
      <dgm:prSet/>
      <dgm:spPr/>
      <dgm:t>
        <a:bodyPr/>
        <a:lstStyle/>
        <a:p>
          <a:endParaRPr lang="en-US"/>
        </a:p>
      </dgm:t>
    </dgm:pt>
    <dgm:pt modelId="{A94CB7BD-5765-44BC-A4CD-F023D6692ED3}" type="sibTrans" cxnId="{D58E3771-F3FE-47C7-B6DB-3FF5A3DD3190}">
      <dgm:prSet/>
      <dgm:spPr/>
      <dgm:t>
        <a:bodyPr/>
        <a:lstStyle/>
        <a:p>
          <a:endParaRPr lang="en-US"/>
        </a:p>
      </dgm:t>
    </dgm:pt>
    <dgm:pt modelId="{7AEF5937-5085-4A5A-A169-F77326F316A8}" type="pres">
      <dgm:prSet presAssocID="{7AF92EDB-8D71-4A93-8878-194412D76141}" presName="root" presStyleCnt="0">
        <dgm:presLayoutVars>
          <dgm:dir/>
          <dgm:resizeHandles val="exact"/>
        </dgm:presLayoutVars>
      </dgm:prSet>
      <dgm:spPr/>
    </dgm:pt>
    <dgm:pt modelId="{7BA7B9A2-A16C-42D0-8E86-20AA4051B81A}" type="pres">
      <dgm:prSet presAssocID="{A07CB0E3-BF66-441A-B437-430BB5F1B949}" presName="compNode" presStyleCnt="0"/>
      <dgm:spPr/>
    </dgm:pt>
    <dgm:pt modelId="{42522C2C-2608-4BBA-B3E7-157DB467FAD2}" type="pres">
      <dgm:prSet presAssocID="{A07CB0E3-BF66-441A-B437-430BB5F1B949}" presName="bgRect" presStyleLbl="bgShp" presStyleIdx="0" presStyleCnt="6"/>
      <dgm:spPr/>
    </dgm:pt>
    <dgm:pt modelId="{9AF31EC0-35D5-41DC-9DEC-D237FFC9145C}" type="pres">
      <dgm:prSet presAssocID="{A07CB0E3-BF66-441A-B437-430BB5F1B94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t"/>
        </a:ext>
      </dgm:extLst>
    </dgm:pt>
    <dgm:pt modelId="{1E5E6774-F973-48E8-9930-0EF948C4A48C}" type="pres">
      <dgm:prSet presAssocID="{A07CB0E3-BF66-441A-B437-430BB5F1B949}" presName="spaceRect" presStyleCnt="0"/>
      <dgm:spPr/>
    </dgm:pt>
    <dgm:pt modelId="{CBD75EDF-ABA6-42C3-A405-BE6E4360E54A}" type="pres">
      <dgm:prSet presAssocID="{A07CB0E3-BF66-441A-B437-430BB5F1B949}" presName="parTx" presStyleLbl="revTx" presStyleIdx="0" presStyleCnt="6">
        <dgm:presLayoutVars>
          <dgm:chMax val="0"/>
          <dgm:chPref val="0"/>
        </dgm:presLayoutVars>
      </dgm:prSet>
      <dgm:spPr/>
    </dgm:pt>
    <dgm:pt modelId="{2560841C-CE9B-4102-8621-339135613BDF}" type="pres">
      <dgm:prSet presAssocID="{72DE9C80-66E9-4190-9718-2C1C9011B269}" presName="sibTrans" presStyleCnt="0"/>
      <dgm:spPr/>
    </dgm:pt>
    <dgm:pt modelId="{F7DF3370-9498-47C7-9F14-3B72D79FD9CF}" type="pres">
      <dgm:prSet presAssocID="{1DA79EC2-5A2F-467E-A639-F4B6B85B6457}" presName="compNode" presStyleCnt="0"/>
      <dgm:spPr/>
    </dgm:pt>
    <dgm:pt modelId="{FA8B85BA-6BB3-4A84-8C6A-BD6126BF5C08}" type="pres">
      <dgm:prSet presAssocID="{1DA79EC2-5A2F-467E-A639-F4B6B85B6457}" presName="bgRect" presStyleLbl="bgShp" presStyleIdx="1" presStyleCnt="6"/>
      <dgm:spPr/>
    </dgm:pt>
    <dgm:pt modelId="{63E18789-C902-4858-89E1-6D50105F7045}" type="pres">
      <dgm:prSet presAssocID="{1DA79EC2-5A2F-467E-A639-F4B6B85B645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A0D48AF8-1717-4D79-87DE-94355781A3FF}" type="pres">
      <dgm:prSet presAssocID="{1DA79EC2-5A2F-467E-A639-F4B6B85B6457}" presName="spaceRect" presStyleCnt="0"/>
      <dgm:spPr/>
    </dgm:pt>
    <dgm:pt modelId="{0D029ED7-DA81-4B37-86B8-BFA35F9FEE57}" type="pres">
      <dgm:prSet presAssocID="{1DA79EC2-5A2F-467E-A639-F4B6B85B6457}" presName="parTx" presStyleLbl="revTx" presStyleIdx="1" presStyleCnt="6">
        <dgm:presLayoutVars>
          <dgm:chMax val="0"/>
          <dgm:chPref val="0"/>
        </dgm:presLayoutVars>
      </dgm:prSet>
      <dgm:spPr/>
    </dgm:pt>
    <dgm:pt modelId="{6E48A62C-D2A8-44BD-AA74-1C3CBD07E6EA}" type="pres">
      <dgm:prSet presAssocID="{2884F8BF-49FF-4FBA-BCFF-F43C0090C59A}" presName="sibTrans" presStyleCnt="0"/>
      <dgm:spPr/>
    </dgm:pt>
    <dgm:pt modelId="{6B547402-F779-4546-9F5A-DB881712CA13}" type="pres">
      <dgm:prSet presAssocID="{23616000-6EA1-4B15-B85A-B9FFB3083607}" presName="compNode" presStyleCnt="0"/>
      <dgm:spPr/>
    </dgm:pt>
    <dgm:pt modelId="{CE9556E6-8CD4-4E79-B35B-FEB1407D19AF}" type="pres">
      <dgm:prSet presAssocID="{23616000-6EA1-4B15-B85A-B9FFB3083607}" presName="bgRect" presStyleLbl="bgShp" presStyleIdx="2" presStyleCnt="6"/>
      <dgm:spPr/>
    </dgm:pt>
    <dgm:pt modelId="{E201F7EA-D8DF-45A0-B804-0B3E2EF4B6FE}" type="pres">
      <dgm:prSet presAssocID="{23616000-6EA1-4B15-B85A-B9FFB308360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a:ext>
      </dgm:extLst>
    </dgm:pt>
    <dgm:pt modelId="{08095B9E-EA74-41C7-8150-D23802F2FE8D}" type="pres">
      <dgm:prSet presAssocID="{23616000-6EA1-4B15-B85A-B9FFB3083607}" presName="spaceRect" presStyleCnt="0"/>
      <dgm:spPr/>
    </dgm:pt>
    <dgm:pt modelId="{8332EE40-0DF6-4E76-B01C-8E7A871EBCE3}" type="pres">
      <dgm:prSet presAssocID="{23616000-6EA1-4B15-B85A-B9FFB3083607}" presName="parTx" presStyleLbl="revTx" presStyleIdx="2" presStyleCnt="6">
        <dgm:presLayoutVars>
          <dgm:chMax val="0"/>
          <dgm:chPref val="0"/>
        </dgm:presLayoutVars>
      </dgm:prSet>
      <dgm:spPr/>
    </dgm:pt>
    <dgm:pt modelId="{F2E402AA-33AF-4C88-BD3E-24165E92F4C5}" type="pres">
      <dgm:prSet presAssocID="{A67FE166-54A0-4809-9B09-6973A5899624}" presName="sibTrans" presStyleCnt="0"/>
      <dgm:spPr/>
    </dgm:pt>
    <dgm:pt modelId="{E1EC301E-4616-44F2-9135-8A0EC54737AE}" type="pres">
      <dgm:prSet presAssocID="{6FB9E85B-E9C3-4997-8DDA-D192478169FE}" presName="compNode" presStyleCnt="0"/>
      <dgm:spPr/>
    </dgm:pt>
    <dgm:pt modelId="{8B14B24D-45C3-4C47-A964-15EBF2928E82}" type="pres">
      <dgm:prSet presAssocID="{6FB9E85B-E9C3-4997-8DDA-D192478169FE}" presName="bgRect" presStyleLbl="bgShp" presStyleIdx="3" presStyleCnt="6" custLinFactNeighborX="-83" custLinFactNeighborY="-1864"/>
      <dgm:spPr/>
    </dgm:pt>
    <dgm:pt modelId="{8F35819B-18AA-4F3C-8B06-FC8639E9D0D1}" type="pres">
      <dgm:prSet presAssocID="{6FB9E85B-E9C3-4997-8DDA-D192478169F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rson with Idea"/>
        </a:ext>
      </dgm:extLst>
    </dgm:pt>
    <dgm:pt modelId="{3D6C41BE-1752-4D88-A9E9-7186C9D021F5}" type="pres">
      <dgm:prSet presAssocID="{6FB9E85B-E9C3-4997-8DDA-D192478169FE}" presName="spaceRect" presStyleCnt="0"/>
      <dgm:spPr/>
    </dgm:pt>
    <dgm:pt modelId="{A9521152-0237-4228-A6DC-DC393ECE97E9}" type="pres">
      <dgm:prSet presAssocID="{6FB9E85B-E9C3-4997-8DDA-D192478169FE}" presName="parTx" presStyleLbl="revTx" presStyleIdx="3" presStyleCnt="6" custScaleX="104308">
        <dgm:presLayoutVars>
          <dgm:chMax val="0"/>
          <dgm:chPref val="0"/>
        </dgm:presLayoutVars>
      </dgm:prSet>
      <dgm:spPr/>
    </dgm:pt>
    <dgm:pt modelId="{188A5F38-45C4-4B46-8484-C7472AE7A82F}" type="pres">
      <dgm:prSet presAssocID="{7EFDA689-9D6C-404E-8F25-1D349A63EC8D}" presName="sibTrans" presStyleCnt="0"/>
      <dgm:spPr/>
    </dgm:pt>
    <dgm:pt modelId="{09ED187A-BB62-4961-AD2D-30A51DAF99F5}" type="pres">
      <dgm:prSet presAssocID="{E80C28B6-B2CD-4C6E-8899-D5568A493949}" presName="compNode" presStyleCnt="0"/>
      <dgm:spPr/>
    </dgm:pt>
    <dgm:pt modelId="{3A977DB6-20C0-453B-BC6F-8968D603F060}" type="pres">
      <dgm:prSet presAssocID="{E80C28B6-B2CD-4C6E-8899-D5568A493949}" presName="bgRect" presStyleLbl="bgShp" presStyleIdx="4" presStyleCnt="6"/>
      <dgm:spPr/>
    </dgm:pt>
    <dgm:pt modelId="{ED1694B6-BB6E-4B95-BE37-2B6DB4634D41}" type="pres">
      <dgm:prSet presAssocID="{E80C28B6-B2CD-4C6E-8899-D5568A49394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5DD967AB-7A80-4975-BF92-91233932062E}" type="pres">
      <dgm:prSet presAssocID="{E80C28B6-B2CD-4C6E-8899-D5568A493949}" presName="spaceRect" presStyleCnt="0"/>
      <dgm:spPr/>
    </dgm:pt>
    <dgm:pt modelId="{AF2B8FCA-0B34-4E1B-928F-7C12C432CED4}" type="pres">
      <dgm:prSet presAssocID="{E80C28B6-B2CD-4C6E-8899-D5568A493949}" presName="parTx" presStyleLbl="revTx" presStyleIdx="4" presStyleCnt="6">
        <dgm:presLayoutVars>
          <dgm:chMax val="0"/>
          <dgm:chPref val="0"/>
        </dgm:presLayoutVars>
      </dgm:prSet>
      <dgm:spPr/>
    </dgm:pt>
    <dgm:pt modelId="{A06D59F1-751C-40FA-83B2-73C0098524FA}" type="pres">
      <dgm:prSet presAssocID="{C30201FA-10AC-408E-8C85-423FB9CF3D8D}" presName="sibTrans" presStyleCnt="0"/>
      <dgm:spPr/>
    </dgm:pt>
    <dgm:pt modelId="{2DF1B5FC-A74B-47DC-A9F1-A1D1159B474A}" type="pres">
      <dgm:prSet presAssocID="{906031C9-C19E-457F-9B50-57995BFF54E5}" presName="compNode" presStyleCnt="0"/>
      <dgm:spPr/>
    </dgm:pt>
    <dgm:pt modelId="{A43DD310-0672-476F-8AF7-E3D2F666E51F}" type="pres">
      <dgm:prSet presAssocID="{906031C9-C19E-457F-9B50-57995BFF54E5}" presName="bgRect" presStyleLbl="bgShp" presStyleIdx="5" presStyleCnt="6"/>
      <dgm:spPr/>
    </dgm:pt>
    <dgm:pt modelId="{47D02A0D-90F6-40EE-A65A-6D35A26862BF}" type="pres">
      <dgm:prSet presAssocID="{906031C9-C19E-457F-9B50-57995BFF54E5}"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egaphone"/>
        </a:ext>
      </dgm:extLst>
    </dgm:pt>
    <dgm:pt modelId="{DE583F08-64D6-4A42-8494-2FDA9B132C79}" type="pres">
      <dgm:prSet presAssocID="{906031C9-C19E-457F-9B50-57995BFF54E5}" presName="spaceRect" presStyleCnt="0"/>
      <dgm:spPr/>
    </dgm:pt>
    <dgm:pt modelId="{F704E408-4329-4BCA-AFF4-3E72DB5450EA}" type="pres">
      <dgm:prSet presAssocID="{906031C9-C19E-457F-9B50-57995BFF54E5}" presName="parTx" presStyleLbl="revTx" presStyleIdx="5" presStyleCnt="6">
        <dgm:presLayoutVars>
          <dgm:chMax val="0"/>
          <dgm:chPref val="0"/>
        </dgm:presLayoutVars>
      </dgm:prSet>
      <dgm:spPr/>
    </dgm:pt>
  </dgm:ptLst>
  <dgm:cxnLst>
    <dgm:cxn modelId="{67EA8F1C-29BA-40D4-958E-40FC0A72078B}" srcId="{7AF92EDB-8D71-4A93-8878-194412D76141}" destId="{1DA79EC2-5A2F-467E-A639-F4B6B85B6457}" srcOrd="1" destOrd="0" parTransId="{9EACB12E-3DDB-4B76-847E-FDB988FA0E1E}" sibTransId="{2884F8BF-49FF-4FBA-BCFF-F43C0090C59A}"/>
    <dgm:cxn modelId="{E814AA3F-CE8A-4693-93AD-DC20ED822008}" type="presOf" srcId="{E80C28B6-B2CD-4C6E-8899-D5568A493949}" destId="{AF2B8FCA-0B34-4E1B-928F-7C12C432CED4}" srcOrd="0" destOrd="0" presId="urn:microsoft.com/office/officeart/2018/2/layout/IconVerticalSolidList"/>
    <dgm:cxn modelId="{F47F9F42-4F46-4AE4-A5B0-7D952AD1A8C3}" srcId="{7AF92EDB-8D71-4A93-8878-194412D76141}" destId="{23616000-6EA1-4B15-B85A-B9FFB3083607}" srcOrd="2" destOrd="0" parTransId="{005CFB21-CF59-4886-95EE-A51BB4C0AABC}" sibTransId="{A67FE166-54A0-4809-9B09-6973A5899624}"/>
    <dgm:cxn modelId="{5022E248-630B-400F-981E-CA4283C2249A}" type="presOf" srcId="{6FB9E85B-E9C3-4997-8DDA-D192478169FE}" destId="{A9521152-0237-4228-A6DC-DC393ECE97E9}" srcOrd="0" destOrd="0" presId="urn:microsoft.com/office/officeart/2018/2/layout/IconVerticalSolidList"/>
    <dgm:cxn modelId="{6075EE6D-FFD4-4ECD-8321-01CD4F97C0F6}" type="presOf" srcId="{23616000-6EA1-4B15-B85A-B9FFB3083607}" destId="{8332EE40-0DF6-4E76-B01C-8E7A871EBCE3}" srcOrd="0" destOrd="0" presId="urn:microsoft.com/office/officeart/2018/2/layout/IconVerticalSolidList"/>
    <dgm:cxn modelId="{D58E3771-F3FE-47C7-B6DB-3FF5A3DD3190}" srcId="{7AF92EDB-8D71-4A93-8878-194412D76141}" destId="{906031C9-C19E-457F-9B50-57995BFF54E5}" srcOrd="5" destOrd="0" parTransId="{42720A97-B7F1-4BEC-976F-50B4F0EA1E34}" sibTransId="{A94CB7BD-5765-44BC-A4CD-F023D6692ED3}"/>
    <dgm:cxn modelId="{6B266471-1A3D-4636-9FB7-0A6CE9ADB8BC}" srcId="{7AF92EDB-8D71-4A93-8878-194412D76141}" destId="{E80C28B6-B2CD-4C6E-8899-D5568A493949}" srcOrd="4" destOrd="0" parTransId="{1362FD8A-C9A4-4451-894C-812DB8720DE9}" sibTransId="{C30201FA-10AC-408E-8C85-423FB9CF3D8D}"/>
    <dgm:cxn modelId="{AA7FEEAB-849F-430B-8617-BE948F99EFFC}" type="presOf" srcId="{A07CB0E3-BF66-441A-B437-430BB5F1B949}" destId="{CBD75EDF-ABA6-42C3-A405-BE6E4360E54A}" srcOrd="0" destOrd="0" presId="urn:microsoft.com/office/officeart/2018/2/layout/IconVerticalSolidList"/>
    <dgm:cxn modelId="{21C440B5-6C4E-465C-BF91-937C8D5FF25D}" type="presOf" srcId="{7AF92EDB-8D71-4A93-8878-194412D76141}" destId="{7AEF5937-5085-4A5A-A169-F77326F316A8}" srcOrd="0" destOrd="0" presId="urn:microsoft.com/office/officeart/2018/2/layout/IconVerticalSolidList"/>
    <dgm:cxn modelId="{C1E095C6-8645-4352-9618-37469BC22D70}" type="presOf" srcId="{1DA79EC2-5A2F-467E-A639-F4B6B85B6457}" destId="{0D029ED7-DA81-4B37-86B8-BFA35F9FEE57}" srcOrd="0" destOrd="0" presId="urn:microsoft.com/office/officeart/2018/2/layout/IconVerticalSolidList"/>
    <dgm:cxn modelId="{5DDF4ECA-E0AA-410E-B36C-E477193A2DE7}" srcId="{7AF92EDB-8D71-4A93-8878-194412D76141}" destId="{A07CB0E3-BF66-441A-B437-430BB5F1B949}" srcOrd="0" destOrd="0" parTransId="{CCF81AD2-4924-4BE3-94DB-2D6015E1CE25}" sibTransId="{72DE9C80-66E9-4190-9718-2C1C9011B269}"/>
    <dgm:cxn modelId="{596C22CC-DAFC-4A2F-AC7C-10051B10922E}" srcId="{7AF92EDB-8D71-4A93-8878-194412D76141}" destId="{6FB9E85B-E9C3-4997-8DDA-D192478169FE}" srcOrd="3" destOrd="0" parTransId="{6C570D38-6F36-4503-9141-C473FD7D081C}" sibTransId="{7EFDA689-9D6C-404E-8F25-1D349A63EC8D}"/>
    <dgm:cxn modelId="{5170A0E3-583C-455D-A85E-FA896C411C90}" type="presOf" srcId="{906031C9-C19E-457F-9B50-57995BFF54E5}" destId="{F704E408-4329-4BCA-AFF4-3E72DB5450EA}" srcOrd="0" destOrd="0" presId="urn:microsoft.com/office/officeart/2018/2/layout/IconVerticalSolidList"/>
    <dgm:cxn modelId="{258D6D53-603F-4DA1-BDE4-A8FA6F59CC8A}" type="presParOf" srcId="{7AEF5937-5085-4A5A-A169-F77326F316A8}" destId="{7BA7B9A2-A16C-42D0-8E86-20AA4051B81A}" srcOrd="0" destOrd="0" presId="urn:microsoft.com/office/officeart/2018/2/layout/IconVerticalSolidList"/>
    <dgm:cxn modelId="{B6E5B9E1-BF24-45C4-A648-E64CEBE8F28E}" type="presParOf" srcId="{7BA7B9A2-A16C-42D0-8E86-20AA4051B81A}" destId="{42522C2C-2608-4BBA-B3E7-157DB467FAD2}" srcOrd="0" destOrd="0" presId="urn:microsoft.com/office/officeart/2018/2/layout/IconVerticalSolidList"/>
    <dgm:cxn modelId="{8EF5C3F4-B68B-4D75-9CE5-062E85FDDDD6}" type="presParOf" srcId="{7BA7B9A2-A16C-42D0-8E86-20AA4051B81A}" destId="{9AF31EC0-35D5-41DC-9DEC-D237FFC9145C}" srcOrd="1" destOrd="0" presId="urn:microsoft.com/office/officeart/2018/2/layout/IconVerticalSolidList"/>
    <dgm:cxn modelId="{DF876DC7-F430-454D-9ED8-93614E851D50}" type="presParOf" srcId="{7BA7B9A2-A16C-42D0-8E86-20AA4051B81A}" destId="{1E5E6774-F973-48E8-9930-0EF948C4A48C}" srcOrd="2" destOrd="0" presId="urn:microsoft.com/office/officeart/2018/2/layout/IconVerticalSolidList"/>
    <dgm:cxn modelId="{908FF29B-9783-47B0-ABD2-3C9C3A59DBB1}" type="presParOf" srcId="{7BA7B9A2-A16C-42D0-8E86-20AA4051B81A}" destId="{CBD75EDF-ABA6-42C3-A405-BE6E4360E54A}" srcOrd="3" destOrd="0" presId="urn:microsoft.com/office/officeart/2018/2/layout/IconVerticalSolidList"/>
    <dgm:cxn modelId="{D977ADD7-2636-4CC6-A58C-B7C21059F5DB}" type="presParOf" srcId="{7AEF5937-5085-4A5A-A169-F77326F316A8}" destId="{2560841C-CE9B-4102-8621-339135613BDF}" srcOrd="1" destOrd="0" presId="urn:microsoft.com/office/officeart/2018/2/layout/IconVerticalSolidList"/>
    <dgm:cxn modelId="{3A5AEB5B-9CFE-45D0-8F01-86D391ED1A93}" type="presParOf" srcId="{7AEF5937-5085-4A5A-A169-F77326F316A8}" destId="{F7DF3370-9498-47C7-9F14-3B72D79FD9CF}" srcOrd="2" destOrd="0" presId="urn:microsoft.com/office/officeart/2018/2/layout/IconVerticalSolidList"/>
    <dgm:cxn modelId="{BDB93A73-58AC-4A91-B59A-5B297DF9B6C1}" type="presParOf" srcId="{F7DF3370-9498-47C7-9F14-3B72D79FD9CF}" destId="{FA8B85BA-6BB3-4A84-8C6A-BD6126BF5C08}" srcOrd="0" destOrd="0" presId="urn:microsoft.com/office/officeart/2018/2/layout/IconVerticalSolidList"/>
    <dgm:cxn modelId="{A0C69AD6-C5D3-492A-BAE3-150FB634744B}" type="presParOf" srcId="{F7DF3370-9498-47C7-9F14-3B72D79FD9CF}" destId="{63E18789-C902-4858-89E1-6D50105F7045}" srcOrd="1" destOrd="0" presId="urn:microsoft.com/office/officeart/2018/2/layout/IconVerticalSolidList"/>
    <dgm:cxn modelId="{2771585B-A4FB-4A04-AF34-DA3FD8D283D3}" type="presParOf" srcId="{F7DF3370-9498-47C7-9F14-3B72D79FD9CF}" destId="{A0D48AF8-1717-4D79-87DE-94355781A3FF}" srcOrd="2" destOrd="0" presId="urn:microsoft.com/office/officeart/2018/2/layout/IconVerticalSolidList"/>
    <dgm:cxn modelId="{3ACD3B36-5544-4A83-90EB-514D793015B1}" type="presParOf" srcId="{F7DF3370-9498-47C7-9F14-3B72D79FD9CF}" destId="{0D029ED7-DA81-4B37-86B8-BFA35F9FEE57}" srcOrd="3" destOrd="0" presId="urn:microsoft.com/office/officeart/2018/2/layout/IconVerticalSolidList"/>
    <dgm:cxn modelId="{1E926149-6A46-4EDE-B1CD-4AB759631CFF}" type="presParOf" srcId="{7AEF5937-5085-4A5A-A169-F77326F316A8}" destId="{6E48A62C-D2A8-44BD-AA74-1C3CBD07E6EA}" srcOrd="3" destOrd="0" presId="urn:microsoft.com/office/officeart/2018/2/layout/IconVerticalSolidList"/>
    <dgm:cxn modelId="{51AF36EA-7D96-4508-A621-82F601F2E246}" type="presParOf" srcId="{7AEF5937-5085-4A5A-A169-F77326F316A8}" destId="{6B547402-F779-4546-9F5A-DB881712CA13}" srcOrd="4" destOrd="0" presId="urn:microsoft.com/office/officeart/2018/2/layout/IconVerticalSolidList"/>
    <dgm:cxn modelId="{45F0126D-9543-4ECF-8F34-80D2918615C2}" type="presParOf" srcId="{6B547402-F779-4546-9F5A-DB881712CA13}" destId="{CE9556E6-8CD4-4E79-B35B-FEB1407D19AF}" srcOrd="0" destOrd="0" presId="urn:microsoft.com/office/officeart/2018/2/layout/IconVerticalSolidList"/>
    <dgm:cxn modelId="{21F09760-E623-4D77-A636-8D6099BBED75}" type="presParOf" srcId="{6B547402-F779-4546-9F5A-DB881712CA13}" destId="{E201F7EA-D8DF-45A0-B804-0B3E2EF4B6FE}" srcOrd="1" destOrd="0" presId="urn:microsoft.com/office/officeart/2018/2/layout/IconVerticalSolidList"/>
    <dgm:cxn modelId="{073AA44C-9633-4E0C-AF36-36F67F86F0FF}" type="presParOf" srcId="{6B547402-F779-4546-9F5A-DB881712CA13}" destId="{08095B9E-EA74-41C7-8150-D23802F2FE8D}" srcOrd="2" destOrd="0" presId="urn:microsoft.com/office/officeart/2018/2/layout/IconVerticalSolidList"/>
    <dgm:cxn modelId="{33AD83A7-CD94-4C8E-8FEF-6AC91B837DA8}" type="presParOf" srcId="{6B547402-F779-4546-9F5A-DB881712CA13}" destId="{8332EE40-0DF6-4E76-B01C-8E7A871EBCE3}" srcOrd="3" destOrd="0" presId="urn:microsoft.com/office/officeart/2018/2/layout/IconVerticalSolidList"/>
    <dgm:cxn modelId="{1D7AE1E8-CD14-4A60-8348-29CE9382589C}" type="presParOf" srcId="{7AEF5937-5085-4A5A-A169-F77326F316A8}" destId="{F2E402AA-33AF-4C88-BD3E-24165E92F4C5}" srcOrd="5" destOrd="0" presId="urn:microsoft.com/office/officeart/2018/2/layout/IconVerticalSolidList"/>
    <dgm:cxn modelId="{176363D5-A288-4175-9E50-96CD7E1105DC}" type="presParOf" srcId="{7AEF5937-5085-4A5A-A169-F77326F316A8}" destId="{E1EC301E-4616-44F2-9135-8A0EC54737AE}" srcOrd="6" destOrd="0" presId="urn:microsoft.com/office/officeart/2018/2/layout/IconVerticalSolidList"/>
    <dgm:cxn modelId="{300AB3E6-FFA1-487A-895E-16488AB0802F}" type="presParOf" srcId="{E1EC301E-4616-44F2-9135-8A0EC54737AE}" destId="{8B14B24D-45C3-4C47-A964-15EBF2928E82}" srcOrd="0" destOrd="0" presId="urn:microsoft.com/office/officeart/2018/2/layout/IconVerticalSolidList"/>
    <dgm:cxn modelId="{12CE7E5D-BB29-43A8-AF43-D7CFA05164ED}" type="presParOf" srcId="{E1EC301E-4616-44F2-9135-8A0EC54737AE}" destId="{8F35819B-18AA-4F3C-8B06-FC8639E9D0D1}" srcOrd="1" destOrd="0" presId="urn:microsoft.com/office/officeart/2018/2/layout/IconVerticalSolidList"/>
    <dgm:cxn modelId="{ADC0DD3B-B8EC-4DA3-8F6B-FE393FCD777D}" type="presParOf" srcId="{E1EC301E-4616-44F2-9135-8A0EC54737AE}" destId="{3D6C41BE-1752-4D88-A9E9-7186C9D021F5}" srcOrd="2" destOrd="0" presId="urn:microsoft.com/office/officeart/2018/2/layout/IconVerticalSolidList"/>
    <dgm:cxn modelId="{683420F6-CDC9-4296-8F0A-2446DEC22005}" type="presParOf" srcId="{E1EC301E-4616-44F2-9135-8A0EC54737AE}" destId="{A9521152-0237-4228-A6DC-DC393ECE97E9}" srcOrd="3" destOrd="0" presId="urn:microsoft.com/office/officeart/2018/2/layout/IconVerticalSolidList"/>
    <dgm:cxn modelId="{5F4F0F74-EEE1-416B-AEED-B0AAF0B0EC1A}" type="presParOf" srcId="{7AEF5937-5085-4A5A-A169-F77326F316A8}" destId="{188A5F38-45C4-4B46-8484-C7472AE7A82F}" srcOrd="7" destOrd="0" presId="urn:microsoft.com/office/officeart/2018/2/layout/IconVerticalSolidList"/>
    <dgm:cxn modelId="{E59E6101-A62C-45CE-B080-B702B8A7872A}" type="presParOf" srcId="{7AEF5937-5085-4A5A-A169-F77326F316A8}" destId="{09ED187A-BB62-4961-AD2D-30A51DAF99F5}" srcOrd="8" destOrd="0" presId="urn:microsoft.com/office/officeart/2018/2/layout/IconVerticalSolidList"/>
    <dgm:cxn modelId="{D977A073-5888-4AF7-A01D-5A4BB1E1335B}" type="presParOf" srcId="{09ED187A-BB62-4961-AD2D-30A51DAF99F5}" destId="{3A977DB6-20C0-453B-BC6F-8968D603F060}" srcOrd="0" destOrd="0" presId="urn:microsoft.com/office/officeart/2018/2/layout/IconVerticalSolidList"/>
    <dgm:cxn modelId="{7CA7AB10-B2F7-440B-9357-8D2D8F7551C7}" type="presParOf" srcId="{09ED187A-BB62-4961-AD2D-30A51DAF99F5}" destId="{ED1694B6-BB6E-4B95-BE37-2B6DB4634D41}" srcOrd="1" destOrd="0" presId="urn:microsoft.com/office/officeart/2018/2/layout/IconVerticalSolidList"/>
    <dgm:cxn modelId="{9BD9862D-FE79-4DC7-955E-0017A4EDC407}" type="presParOf" srcId="{09ED187A-BB62-4961-AD2D-30A51DAF99F5}" destId="{5DD967AB-7A80-4975-BF92-91233932062E}" srcOrd="2" destOrd="0" presId="urn:microsoft.com/office/officeart/2018/2/layout/IconVerticalSolidList"/>
    <dgm:cxn modelId="{AB1CD8BC-C9B5-4518-B5C1-3CF2A46DB532}" type="presParOf" srcId="{09ED187A-BB62-4961-AD2D-30A51DAF99F5}" destId="{AF2B8FCA-0B34-4E1B-928F-7C12C432CED4}" srcOrd="3" destOrd="0" presId="urn:microsoft.com/office/officeart/2018/2/layout/IconVerticalSolidList"/>
    <dgm:cxn modelId="{1BA02C1D-92E7-4F6C-8D0B-68A404B6506A}" type="presParOf" srcId="{7AEF5937-5085-4A5A-A169-F77326F316A8}" destId="{A06D59F1-751C-40FA-83B2-73C0098524FA}" srcOrd="9" destOrd="0" presId="urn:microsoft.com/office/officeart/2018/2/layout/IconVerticalSolidList"/>
    <dgm:cxn modelId="{DC66FE65-BEAB-44A1-87DA-61023CB30ED9}" type="presParOf" srcId="{7AEF5937-5085-4A5A-A169-F77326F316A8}" destId="{2DF1B5FC-A74B-47DC-A9F1-A1D1159B474A}" srcOrd="10" destOrd="0" presId="urn:microsoft.com/office/officeart/2018/2/layout/IconVerticalSolidList"/>
    <dgm:cxn modelId="{A8880A3F-3EA1-4C7D-A93A-6026325F0D76}" type="presParOf" srcId="{2DF1B5FC-A74B-47DC-A9F1-A1D1159B474A}" destId="{A43DD310-0672-476F-8AF7-E3D2F666E51F}" srcOrd="0" destOrd="0" presId="urn:microsoft.com/office/officeart/2018/2/layout/IconVerticalSolidList"/>
    <dgm:cxn modelId="{1B9AC327-AF65-4CE1-9CFA-793C88BF1FE2}" type="presParOf" srcId="{2DF1B5FC-A74B-47DC-A9F1-A1D1159B474A}" destId="{47D02A0D-90F6-40EE-A65A-6D35A26862BF}" srcOrd="1" destOrd="0" presId="urn:microsoft.com/office/officeart/2018/2/layout/IconVerticalSolidList"/>
    <dgm:cxn modelId="{651FD4B0-DEB0-4723-9C36-6907AACE57A7}" type="presParOf" srcId="{2DF1B5FC-A74B-47DC-A9F1-A1D1159B474A}" destId="{DE583F08-64D6-4A42-8494-2FDA9B132C79}" srcOrd="2" destOrd="0" presId="urn:microsoft.com/office/officeart/2018/2/layout/IconVerticalSolidList"/>
    <dgm:cxn modelId="{6F62EF9E-CF5D-4569-8085-68D5AB43955C}" type="presParOf" srcId="{2DF1B5FC-A74B-47DC-A9F1-A1D1159B474A}" destId="{F704E408-4329-4BCA-AFF4-3E72DB5450E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91EE43-F8CC-4C16-8FAD-B7B92062B7EA}">
      <dsp:nvSpPr>
        <dsp:cNvPr id="0" name=""/>
        <dsp:cNvSpPr/>
      </dsp:nvSpPr>
      <dsp:spPr>
        <a:xfrm>
          <a:off x="0" y="2501"/>
          <a:ext cx="6935296" cy="12678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BE4FE5-F6EE-40B6-AB89-2A9F3429A2C2}">
      <dsp:nvSpPr>
        <dsp:cNvPr id="0" name=""/>
        <dsp:cNvSpPr/>
      </dsp:nvSpPr>
      <dsp:spPr>
        <a:xfrm>
          <a:off x="383535" y="287776"/>
          <a:ext cx="697337" cy="6973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970A65-A4FD-4DE2-9336-FBFEA63D47BE}">
      <dsp:nvSpPr>
        <dsp:cNvPr id="0" name=""/>
        <dsp:cNvSpPr/>
      </dsp:nvSpPr>
      <dsp:spPr>
        <a:xfrm>
          <a:off x="1464409" y="2501"/>
          <a:ext cx="5470886" cy="1267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185" tIns="134185" rIns="134185" bIns="134185" numCol="1" spcCol="1270" anchor="ctr" anchorCtr="0">
          <a:noAutofit/>
        </a:bodyPr>
        <a:lstStyle/>
        <a:p>
          <a:pPr marL="0" lvl="0" indent="0" algn="l" defTabSz="977900">
            <a:lnSpc>
              <a:spcPct val="100000"/>
            </a:lnSpc>
            <a:spcBef>
              <a:spcPct val="0"/>
            </a:spcBef>
            <a:spcAft>
              <a:spcPct val="35000"/>
            </a:spcAft>
            <a:buNone/>
          </a:pPr>
          <a:r>
            <a:rPr lang="en-US" sz="2200" b="0" i="0" kern="1200" dirty="0">
              <a:solidFill>
                <a:schemeClr val="bg1"/>
              </a:solidFill>
            </a:rPr>
            <a:t>The Earth’s axis is changing.  Earth’s axis started shifting drastically in 1995, moving the </a:t>
          </a:r>
          <a:r>
            <a:rPr lang="en-US" sz="2200" b="0" i="0" kern="1200" dirty="0" err="1">
              <a:solidFill>
                <a:schemeClr val="bg1"/>
              </a:solidFill>
            </a:rPr>
            <a:t>the</a:t>
          </a:r>
          <a:r>
            <a:rPr lang="en-US" sz="2200" b="0" i="0" kern="1200" dirty="0">
              <a:solidFill>
                <a:schemeClr val="bg1"/>
              </a:solidFill>
            </a:rPr>
            <a:t> poles and changing its direction. </a:t>
          </a:r>
          <a:endParaRPr lang="en-US" sz="2200" kern="1200" dirty="0">
            <a:solidFill>
              <a:schemeClr val="bg1"/>
            </a:solidFill>
          </a:endParaRPr>
        </a:p>
      </dsp:txBody>
      <dsp:txXfrm>
        <a:off x="1464409" y="2501"/>
        <a:ext cx="5470886" cy="1267886"/>
      </dsp:txXfrm>
    </dsp:sp>
    <dsp:sp modelId="{59420651-04B0-4024-B2D8-DE3FFBBE5723}">
      <dsp:nvSpPr>
        <dsp:cNvPr id="0" name=""/>
        <dsp:cNvSpPr/>
      </dsp:nvSpPr>
      <dsp:spPr>
        <a:xfrm>
          <a:off x="0" y="1566947"/>
          <a:ext cx="6935296" cy="12678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9C7052-F714-4C38-AEF5-443CC8A3FDE7}">
      <dsp:nvSpPr>
        <dsp:cNvPr id="0" name=""/>
        <dsp:cNvSpPr/>
      </dsp:nvSpPr>
      <dsp:spPr>
        <a:xfrm>
          <a:off x="383535" y="1872634"/>
          <a:ext cx="697337" cy="6973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A51573-C3A8-4F18-A59D-690007EFF766}">
      <dsp:nvSpPr>
        <dsp:cNvPr id="0" name=""/>
        <dsp:cNvSpPr/>
      </dsp:nvSpPr>
      <dsp:spPr>
        <a:xfrm>
          <a:off x="1464409" y="1587359"/>
          <a:ext cx="5470886" cy="1267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185" tIns="134185" rIns="134185" bIns="134185" numCol="1" spcCol="1270" anchor="ctr" anchorCtr="0">
          <a:noAutofit/>
        </a:bodyPr>
        <a:lstStyle/>
        <a:p>
          <a:pPr marL="0" lvl="0" indent="0" algn="l" defTabSz="977900">
            <a:lnSpc>
              <a:spcPct val="100000"/>
            </a:lnSpc>
            <a:spcBef>
              <a:spcPct val="0"/>
            </a:spcBef>
            <a:spcAft>
              <a:spcPct val="35000"/>
            </a:spcAft>
            <a:buNone/>
          </a:pPr>
          <a:r>
            <a:rPr lang="en-US" sz="2200" b="0" i="0" kern="1200" dirty="0">
              <a:solidFill>
                <a:schemeClr val="bg1"/>
              </a:solidFill>
            </a:rPr>
            <a:t>The operative agent are the melting glaciers and ground water pumping.</a:t>
          </a:r>
          <a:endParaRPr lang="en-US" sz="2200" kern="1200" dirty="0">
            <a:solidFill>
              <a:schemeClr val="bg1"/>
            </a:solidFill>
          </a:endParaRPr>
        </a:p>
      </dsp:txBody>
      <dsp:txXfrm>
        <a:off x="1464409" y="1587359"/>
        <a:ext cx="5470886" cy="1267886"/>
      </dsp:txXfrm>
    </dsp:sp>
    <dsp:sp modelId="{C8913B11-59F2-4284-AD1F-B539865F77C6}">
      <dsp:nvSpPr>
        <dsp:cNvPr id="0" name=""/>
        <dsp:cNvSpPr/>
      </dsp:nvSpPr>
      <dsp:spPr>
        <a:xfrm>
          <a:off x="0" y="3172218"/>
          <a:ext cx="6935296" cy="12678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1FBF5A-6CAF-4D7D-B06F-276229DC0700}">
      <dsp:nvSpPr>
        <dsp:cNvPr id="0" name=""/>
        <dsp:cNvSpPr/>
      </dsp:nvSpPr>
      <dsp:spPr>
        <a:xfrm>
          <a:off x="383535" y="3457492"/>
          <a:ext cx="697337" cy="6973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D3BF3F-F018-45C8-BA57-9476A647FA19}">
      <dsp:nvSpPr>
        <dsp:cNvPr id="0" name=""/>
        <dsp:cNvSpPr/>
      </dsp:nvSpPr>
      <dsp:spPr>
        <a:xfrm>
          <a:off x="1464409" y="3172218"/>
          <a:ext cx="5470886" cy="1267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185" tIns="134185" rIns="134185" bIns="134185" numCol="1" spcCol="1270" anchor="ctr" anchorCtr="0">
          <a:noAutofit/>
        </a:bodyPr>
        <a:lstStyle/>
        <a:p>
          <a:pPr marL="0" lvl="0" indent="0" algn="l" defTabSz="977900">
            <a:lnSpc>
              <a:spcPct val="100000"/>
            </a:lnSpc>
            <a:spcBef>
              <a:spcPct val="0"/>
            </a:spcBef>
            <a:spcAft>
              <a:spcPct val="35000"/>
            </a:spcAft>
            <a:buNone/>
          </a:pPr>
          <a:r>
            <a:rPr lang="en-US" sz="2200" kern="1200" dirty="0">
              <a:solidFill>
                <a:schemeClr val="bg1"/>
              </a:solidFill>
            </a:rPr>
            <a:t>Melting glaciers do more than raise sea levels. They alter salinity, currents, and water temperatures. This can then vary the seasons.</a:t>
          </a:r>
        </a:p>
      </dsp:txBody>
      <dsp:txXfrm>
        <a:off x="1464409" y="3172218"/>
        <a:ext cx="5470886" cy="1267886"/>
      </dsp:txXfrm>
    </dsp:sp>
    <dsp:sp modelId="{283E6FE8-B8E4-4BA0-BFF0-E5C6E9F4E038}">
      <dsp:nvSpPr>
        <dsp:cNvPr id="0" name=""/>
        <dsp:cNvSpPr/>
      </dsp:nvSpPr>
      <dsp:spPr>
        <a:xfrm>
          <a:off x="0" y="4706640"/>
          <a:ext cx="6935296" cy="12678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811B90-6070-4877-B0EE-277711F70917}">
      <dsp:nvSpPr>
        <dsp:cNvPr id="0" name=""/>
        <dsp:cNvSpPr/>
      </dsp:nvSpPr>
      <dsp:spPr>
        <a:xfrm>
          <a:off x="383535" y="5042351"/>
          <a:ext cx="697337" cy="6973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C0BC0F-4D55-464A-9E4E-195889CDBC4B}">
      <dsp:nvSpPr>
        <dsp:cNvPr id="0" name=""/>
        <dsp:cNvSpPr/>
      </dsp:nvSpPr>
      <dsp:spPr>
        <a:xfrm>
          <a:off x="1464409" y="4757076"/>
          <a:ext cx="5470886" cy="1267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185" tIns="134185" rIns="134185" bIns="134185" numCol="1" spcCol="1270" anchor="ctr" anchorCtr="0">
          <a:noAutofit/>
        </a:bodyPr>
        <a:lstStyle/>
        <a:p>
          <a:pPr marL="0" lvl="0" indent="0" algn="l" defTabSz="977900">
            <a:lnSpc>
              <a:spcPct val="100000"/>
            </a:lnSpc>
            <a:spcBef>
              <a:spcPct val="0"/>
            </a:spcBef>
            <a:spcAft>
              <a:spcPct val="35000"/>
            </a:spcAft>
            <a:buNone/>
          </a:pPr>
          <a:r>
            <a:rPr lang="en-US" sz="2200" b="0" i="0" kern="1200" dirty="0">
              <a:solidFill>
                <a:schemeClr val="bg1"/>
              </a:solidFill>
            </a:rPr>
            <a:t>This shift is related to the re-distribution of  spinning earth’s weight and mass.</a:t>
          </a:r>
          <a:endParaRPr lang="en-US" sz="2200" kern="1200" dirty="0">
            <a:solidFill>
              <a:schemeClr val="bg1"/>
            </a:solidFill>
          </a:endParaRPr>
        </a:p>
      </dsp:txBody>
      <dsp:txXfrm>
        <a:off x="1464409" y="4757076"/>
        <a:ext cx="5470886" cy="12678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AF863F-D61E-46F5-88E3-E4A7BFBCD904}">
      <dsp:nvSpPr>
        <dsp:cNvPr id="0" name=""/>
        <dsp:cNvSpPr/>
      </dsp:nvSpPr>
      <dsp:spPr>
        <a:xfrm>
          <a:off x="0" y="66787"/>
          <a:ext cx="6812958" cy="545421"/>
        </a:xfrm>
        <a:prstGeom prst="roundRect">
          <a:avLst/>
        </a:prstGeom>
        <a:blipFill rotWithShape="1">
          <a:blip xmlns:r="http://schemas.openxmlformats.org/officeDocument/2006/relationships" r:embed="rId1">
            <a:duotone>
              <a:schemeClr val="accent2">
                <a:hueOff val="0"/>
                <a:satOff val="0"/>
                <a:lumOff val="0"/>
                <a:alphaOff val="0"/>
                <a:shade val="30000"/>
                <a:satMod val="115000"/>
              </a:schemeClr>
              <a:schemeClr val="accent2">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err="1">
              <a:solidFill>
                <a:schemeClr val="bg1"/>
              </a:solidFill>
            </a:rPr>
            <a:t>Solastalgia</a:t>
          </a:r>
          <a:r>
            <a:rPr lang="en-US" sz="1500" kern="1200" dirty="0">
              <a:solidFill>
                <a:schemeClr val="bg1"/>
              </a:solidFill>
            </a:rPr>
            <a:t> – emotional pain from environmental changes</a:t>
          </a:r>
        </a:p>
      </dsp:txBody>
      <dsp:txXfrm>
        <a:off x="26625" y="93412"/>
        <a:ext cx="6759708" cy="492171"/>
      </dsp:txXfrm>
    </dsp:sp>
    <dsp:sp modelId="{AF4725F3-5943-4C17-B956-5A27767575A1}">
      <dsp:nvSpPr>
        <dsp:cNvPr id="0" name=""/>
        <dsp:cNvSpPr/>
      </dsp:nvSpPr>
      <dsp:spPr>
        <a:xfrm>
          <a:off x="0" y="626073"/>
          <a:ext cx="6812958" cy="545421"/>
        </a:xfrm>
        <a:prstGeom prst="roundRect">
          <a:avLst/>
        </a:prstGeom>
        <a:blipFill rotWithShape="1">
          <a:blip xmlns:r="http://schemas.openxmlformats.org/officeDocument/2006/relationships" r:embed="rId1">
            <a:duotone>
              <a:schemeClr val="accent2">
                <a:hueOff val="-163226"/>
                <a:satOff val="-3611"/>
                <a:lumOff val="-719"/>
                <a:alphaOff val="0"/>
                <a:shade val="30000"/>
                <a:satMod val="115000"/>
              </a:schemeClr>
              <a:schemeClr val="accent2">
                <a:hueOff val="-163226"/>
                <a:satOff val="-3611"/>
                <a:lumOff val="-719"/>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err="1">
              <a:solidFill>
                <a:schemeClr val="bg1"/>
              </a:solidFill>
            </a:rPr>
            <a:t>Climatoxins</a:t>
          </a:r>
          <a:r>
            <a:rPr lang="en-US" sz="1500" kern="1200" dirty="0">
              <a:solidFill>
                <a:schemeClr val="bg1"/>
              </a:solidFill>
            </a:rPr>
            <a:t>* -- the major one is our current lifestyles </a:t>
          </a:r>
        </a:p>
      </dsp:txBody>
      <dsp:txXfrm>
        <a:off x="26625" y="652698"/>
        <a:ext cx="6759708" cy="492171"/>
      </dsp:txXfrm>
    </dsp:sp>
    <dsp:sp modelId="{5761EEF8-13D7-48A1-A38F-F1F6CC1ACAB0}">
      <dsp:nvSpPr>
        <dsp:cNvPr id="0" name=""/>
        <dsp:cNvSpPr/>
      </dsp:nvSpPr>
      <dsp:spPr>
        <a:xfrm>
          <a:off x="0" y="1214694"/>
          <a:ext cx="6812958" cy="545421"/>
        </a:xfrm>
        <a:prstGeom prst="roundRect">
          <a:avLst/>
        </a:prstGeom>
        <a:blipFill rotWithShape="1">
          <a:blip xmlns:r="http://schemas.openxmlformats.org/officeDocument/2006/relationships" r:embed="rId1">
            <a:duotone>
              <a:schemeClr val="accent2">
                <a:hueOff val="-326451"/>
                <a:satOff val="-7221"/>
                <a:lumOff val="-1438"/>
                <a:alphaOff val="0"/>
                <a:shade val="30000"/>
                <a:satMod val="115000"/>
              </a:schemeClr>
              <a:schemeClr val="accent2">
                <a:hueOff val="-326451"/>
                <a:satOff val="-7221"/>
                <a:lumOff val="-1438"/>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bg1"/>
              </a:solidFill>
            </a:rPr>
            <a:t>Eco-resiliency -- the needed endpoint</a:t>
          </a:r>
        </a:p>
      </dsp:txBody>
      <dsp:txXfrm>
        <a:off x="26625" y="1241319"/>
        <a:ext cx="6759708" cy="492171"/>
      </dsp:txXfrm>
    </dsp:sp>
    <dsp:sp modelId="{2C9B4F59-AC8E-49D5-A8E8-C6756A538BDD}">
      <dsp:nvSpPr>
        <dsp:cNvPr id="0" name=""/>
        <dsp:cNvSpPr/>
      </dsp:nvSpPr>
      <dsp:spPr>
        <a:xfrm>
          <a:off x="0" y="1807397"/>
          <a:ext cx="6812958" cy="545421"/>
        </a:xfrm>
        <a:prstGeom prst="roundRect">
          <a:avLst/>
        </a:prstGeom>
        <a:blipFill rotWithShape="1">
          <a:blip xmlns:r="http://schemas.openxmlformats.org/officeDocument/2006/relationships" r:embed="rId1">
            <a:duotone>
              <a:schemeClr val="accent2">
                <a:hueOff val="-489677"/>
                <a:satOff val="-10832"/>
                <a:lumOff val="-2157"/>
                <a:alphaOff val="0"/>
                <a:shade val="30000"/>
                <a:satMod val="115000"/>
              </a:schemeClr>
              <a:schemeClr val="accent2">
                <a:hueOff val="-489677"/>
                <a:satOff val="-10832"/>
                <a:lumOff val="-2157"/>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bg1"/>
              </a:solidFill>
            </a:rPr>
            <a:t>Eco-security -- not possible</a:t>
          </a:r>
        </a:p>
      </dsp:txBody>
      <dsp:txXfrm>
        <a:off x="26625" y="1834022"/>
        <a:ext cx="6759708" cy="492171"/>
      </dsp:txXfrm>
    </dsp:sp>
    <dsp:sp modelId="{54D32A3C-F88E-4DFF-B040-C00924EFDBC1}">
      <dsp:nvSpPr>
        <dsp:cNvPr id="0" name=""/>
        <dsp:cNvSpPr/>
      </dsp:nvSpPr>
      <dsp:spPr>
        <a:xfrm>
          <a:off x="0" y="2391936"/>
          <a:ext cx="6812958" cy="545421"/>
        </a:xfrm>
        <a:prstGeom prst="roundRect">
          <a:avLst/>
        </a:prstGeom>
        <a:blipFill rotWithShape="1">
          <a:blip xmlns:r="http://schemas.openxmlformats.org/officeDocument/2006/relationships" r:embed="rId1">
            <a:duotone>
              <a:schemeClr val="accent2">
                <a:hueOff val="-652903"/>
                <a:satOff val="-14442"/>
                <a:lumOff val="-2876"/>
                <a:alphaOff val="0"/>
                <a:shade val="30000"/>
                <a:satMod val="115000"/>
              </a:schemeClr>
              <a:schemeClr val="accent2">
                <a:hueOff val="-652903"/>
                <a:satOff val="-14442"/>
                <a:lumOff val="-2876"/>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bg1"/>
              </a:solidFill>
            </a:rPr>
            <a:t>Eco-depression, grief, anxiety, etc.  -- reactive and anticipatory</a:t>
          </a:r>
        </a:p>
      </dsp:txBody>
      <dsp:txXfrm>
        <a:off x="26625" y="2418561"/>
        <a:ext cx="6759708" cy="492171"/>
      </dsp:txXfrm>
    </dsp:sp>
    <dsp:sp modelId="{A16D7996-8A95-4EA4-A9BF-CD8B2FF2E3E4}">
      <dsp:nvSpPr>
        <dsp:cNvPr id="0" name=""/>
        <dsp:cNvSpPr/>
      </dsp:nvSpPr>
      <dsp:spPr>
        <a:xfrm>
          <a:off x="0" y="2980557"/>
          <a:ext cx="6812958" cy="545421"/>
        </a:xfrm>
        <a:prstGeom prst="roundRect">
          <a:avLst/>
        </a:prstGeom>
        <a:blipFill rotWithShape="1">
          <a:blip xmlns:r="http://schemas.openxmlformats.org/officeDocument/2006/relationships" r:embed="rId1">
            <a:duotone>
              <a:schemeClr val="accent2">
                <a:hueOff val="-816128"/>
                <a:satOff val="-18053"/>
                <a:lumOff val="-3594"/>
                <a:alphaOff val="0"/>
                <a:shade val="30000"/>
                <a:satMod val="115000"/>
              </a:schemeClr>
              <a:schemeClr val="accent2">
                <a:hueOff val="-816128"/>
                <a:satOff val="-18053"/>
                <a:lumOff val="-3594"/>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bg1"/>
              </a:solidFill>
            </a:rPr>
            <a:t>Inescapable and Inevitable Events – they cannot be dismissed or sidestepped, temperature, sea levels, </a:t>
          </a:r>
          <a:r>
            <a:rPr lang="en-US" sz="1500" kern="1200" dirty="0" err="1">
              <a:solidFill>
                <a:schemeClr val="bg1"/>
              </a:solidFill>
            </a:rPr>
            <a:t>etc</a:t>
          </a:r>
          <a:endParaRPr lang="en-US" sz="1500" kern="1200" dirty="0">
            <a:solidFill>
              <a:schemeClr val="bg1"/>
            </a:solidFill>
          </a:endParaRPr>
        </a:p>
      </dsp:txBody>
      <dsp:txXfrm>
        <a:off x="26625" y="3007182"/>
        <a:ext cx="6759708" cy="492171"/>
      </dsp:txXfrm>
    </dsp:sp>
    <dsp:sp modelId="{D5ECCD60-2544-437A-B43F-500B3F72A4CF}">
      <dsp:nvSpPr>
        <dsp:cNvPr id="0" name=""/>
        <dsp:cNvSpPr/>
      </dsp:nvSpPr>
      <dsp:spPr>
        <a:xfrm>
          <a:off x="0" y="3569178"/>
          <a:ext cx="6812958" cy="545421"/>
        </a:xfrm>
        <a:prstGeom prst="roundRect">
          <a:avLst/>
        </a:prstGeom>
        <a:blipFill rotWithShape="1">
          <a:blip xmlns:r="http://schemas.openxmlformats.org/officeDocument/2006/relationships" r:embed="rId1">
            <a:duotone>
              <a:schemeClr val="accent2">
                <a:hueOff val="-979354"/>
                <a:satOff val="-21663"/>
                <a:lumOff val="-4313"/>
                <a:alphaOff val="0"/>
                <a:shade val="30000"/>
                <a:satMod val="115000"/>
              </a:schemeClr>
              <a:schemeClr val="accent2">
                <a:hueOff val="-979354"/>
                <a:satOff val="-21663"/>
                <a:lumOff val="-4313"/>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bg1"/>
              </a:solidFill>
            </a:rPr>
            <a:t>Regional and Global Changes – Some are avoidable and some unavoidable, water wars (Kenya), food, land, farm management, other social changes, </a:t>
          </a:r>
          <a:r>
            <a:rPr lang="en-US" sz="1500" kern="1200" dirty="0" err="1">
              <a:solidFill>
                <a:schemeClr val="bg1"/>
              </a:solidFill>
            </a:rPr>
            <a:t>dystophia</a:t>
          </a:r>
          <a:endParaRPr lang="en-US" sz="1500" kern="1200" dirty="0">
            <a:solidFill>
              <a:schemeClr val="bg1"/>
            </a:solidFill>
          </a:endParaRPr>
        </a:p>
      </dsp:txBody>
      <dsp:txXfrm>
        <a:off x="26625" y="3595803"/>
        <a:ext cx="6759708" cy="492171"/>
      </dsp:txXfrm>
    </dsp:sp>
    <dsp:sp modelId="{4A7920E8-3325-498C-9859-5161853E9E3B}">
      <dsp:nvSpPr>
        <dsp:cNvPr id="0" name=""/>
        <dsp:cNvSpPr/>
      </dsp:nvSpPr>
      <dsp:spPr>
        <a:xfrm>
          <a:off x="0" y="4157799"/>
          <a:ext cx="6812958" cy="545421"/>
        </a:xfrm>
        <a:prstGeom prst="roundRect">
          <a:avLst/>
        </a:prstGeom>
        <a:blipFill rotWithShape="1">
          <a:blip xmlns:r="http://schemas.openxmlformats.org/officeDocument/2006/relationships" r:embed="rId1">
            <a:duotone>
              <a:schemeClr val="accent2">
                <a:hueOff val="-1142580"/>
                <a:satOff val="-25274"/>
                <a:lumOff val="-5032"/>
                <a:alphaOff val="0"/>
                <a:shade val="30000"/>
                <a:satMod val="115000"/>
              </a:schemeClr>
              <a:schemeClr val="accent2">
                <a:hueOff val="-1142580"/>
                <a:satOff val="-25274"/>
                <a:lumOff val="-5032"/>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bg1"/>
              </a:solidFill>
            </a:rPr>
            <a:t>Ennui – Weariness, quiet sluggishness, hopelessness, more personal than community wide.</a:t>
          </a:r>
        </a:p>
      </dsp:txBody>
      <dsp:txXfrm>
        <a:off x="26625" y="4184424"/>
        <a:ext cx="6759708" cy="492171"/>
      </dsp:txXfrm>
    </dsp:sp>
    <dsp:sp modelId="{EADE276B-B22C-4D93-9D01-1AF99F99C66C}">
      <dsp:nvSpPr>
        <dsp:cNvPr id="0" name=""/>
        <dsp:cNvSpPr/>
      </dsp:nvSpPr>
      <dsp:spPr>
        <a:xfrm>
          <a:off x="0" y="4746420"/>
          <a:ext cx="6812958" cy="545421"/>
        </a:xfrm>
        <a:prstGeom prst="roundRect">
          <a:avLst/>
        </a:prstGeom>
        <a:blipFill rotWithShape="1">
          <a:blip xmlns:r="http://schemas.openxmlformats.org/officeDocument/2006/relationships" r:embed="rId1">
            <a:duotone>
              <a:schemeClr val="accent2">
                <a:hueOff val="-1305805"/>
                <a:satOff val="-28884"/>
                <a:lumOff val="-5751"/>
                <a:alphaOff val="0"/>
                <a:shade val="30000"/>
                <a:satMod val="115000"/>
              </a:schemeClr>
              <a:schemeClr val="accent2">
                <a:hueOff val="-1305805"/>
                <a:satOff val="-28884"/>
                <a:lumOff val="-5751"/>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bg1"/>
              </a:solidFill>
            </a:rPr>
            <a:t>Nihilism – Pessimism and destruction, turmoil</a:t>
          </a:r>
          <a:r>
            <a:rPr lang="en-US" sz="1500" kern="1200" dirty="0"/>
            <a:t>. </a:t>
          </a:r>
        </a:p>
      </dsp:txBody>
      <dsp:txXfrm>
        <a:off x="26625" y="4773045"/>
        <a:ext cx="6759708" cy="492171"/>
      </dsp:txXfrm>
    </dsp:sp>
    <dsp:sp modelId="{C3385CA5-995F-4307-AE02-8103001DBDEE}">
      <dsp:nvSpPr>
        <dsp:cNvPr id="0" name=""/>
        <dsp:cNvSpPr/>
      </dsp:nvSpPr>
      <dsp:spPr>
        <a:xfrm>
          <a:off x="0" y="5335041"/>
          <a:ext cx="6812958" cy="545421"/>
        </a:xfrm>
        <a:prstGeom prst="roundRect">
          <a:avLst/>
        </a:prstGeom>
        <a:blipFill rotWithShape="1">
          <a:blip xmlns:r="http://schemas.openxmlformats.org/officeDocument/2006/relationships" r:embed="rId1">
            <a:duotone>
              <a:schemeClr val="accent2">
                <a:hueOff val="-1469031"/>
                <a:satOff val="-32495"/>
                <a:lumOff val="-6470"/>
                <a:alphaOff val="0"/>
                <a:shade val="30000"/>
                <a:satMod val="115000"/>
              </a:schemeClr>
              <a:schemeClr val="accent2">
                <a:hueOff val="-1469031"/>
                <a:satOff val="-32495"/>
                <a:lumOff val="-647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bg1"/>
              </a:solidFill>
            </a:rPr>
            <a:t>Anomie – expecting something that will not occur</a:t>
          </a:r>
        </a:p>
      </dsp:txBody>
      <dsp:txXfrm>
        <a:off x="26625" y="5361666"/>
        <a:ext cx="6759708" cy="4921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CA762-3B0D-4255-A0DF-E6166DA4C7C3}">
      <dsp:nvSpPr>
        <dsp:cNvPr id="0" name=""/>
        <dsp:cNvSpPr/>
      </dsp:nvSpPr>
      <dsp:spPr>
        <a:xfrm>
          <a:off x="0" y="0"/>
          <a:ext cx="8621900" cy="142176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dirty="0">
              <a:solidFill>
                <a:schemeClr val="bg1"/>
              </a:solidFill>
            </a:rPr>
            <a:t>Emile Durkheim, in 1897, in his book </a:t>
          </a:r>
          <a:r>
            <a:rPr lang="en-US" sz="2200" b="1" i="1" kern="1200" dirty="0">
              <a:solidFill>
                <a:schemeClr val="bg1"/>
              </a:solidFill>
            </a:rPr>
            <a:t>Suicide</a:t>
          </a:r>
          <a:r>
            <a:rPr lang="en-US" sz="2200" b="1" i="0" kern="1200" dirty="0">
              <a:solidFill>
                <a:schemeClr val="bg1"/>
              </a:solidFill>
            </a:rPr>
            <a:t>, used the term to reflect </a:t>
          </a:r>
          <a:r>
            <a:rPr lang="en-US" sz="2200" b="1" i="1" kern="1200" dirty="0">
              <a:solidFill>
                <a:schemeClr val="bg1"/>
              </a:solidFill>
            </a:rPr>
            <a:t>the malady of the infinite</a:t>
          </a:r>
          <a:r>
            <a:rPr lang="en-US" sz="2200" b="1" i="0" kern="1200" dirty="0">
              <a:solidFill>
                <a:schemeClr val="bg1"/>
              </a:solidFill>
            </a:rPr>
            <a:t>, because it was a desire without limit that can never be fulfilled; it only becomes more intense. He also called it an insatiable will.  </a:t>
          </a:r>
          <a:endParaRPr lang="en-US" sz="2200" b="1" kern="1200" dirty="0">
            <a:solidFill>
              <a:schemeClr val="bg1"/>
            </a:solidFill>
          </a:endParaRPr>
        </a:p>
      </dsp:txBody>
      <dsp:txXfrm>
        <a:off x="41642" y="41642"/>
        <a:ext cx="7087709" cy="1338476"/>
      </dsp:txXfrm>
    </dsp:sp>
    <dsp:sp modelId="{1D960957-8FBB-4A87-AA24-0ADA6B77E615}">
      <dsp:nvSpPr>
        <dsp:cNvPr id="0" name=""/>
        <dsp:cNvSpPr/>
      </dsp:nvSpPr>
      <dsp:spPr>
        <a:xfrm>
          <a:off x="760755" y="1635091"/>
          <a:ext cx="8621900" cy="142176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tx1"/>
              </a:solidFill>
            </a:rPr>
            <a:t>Will climate change result in a social uprooting and dissolution of moral and other societal systems if the climate changes become too pressing?</a:t>
          </a:r>
        </a:p>
      </dsp:txBody>
      <dsp:txXfrm>
        <a:off x="802397" y="1676733"/>
        <a:ext cx="6853715" cy="1338476"/>
      </dsp:txXfrm>
    </dsp:sp>
    <dsp:sp modelId="{216F1E3F-5F24-4FF8-ADFE-D6397FD75F1D}">
      <dsp:nvSpPr>
        <dsp:cNvPr id="0" name=""/>
        <dsp:cNvSpPr/>
      </dsp:nvSpPr>
      <dsp:spPr>
        <a:xfrm>
          <a:off x="1521511" y="3317442"/>
          <a:ext cx="8621900" cy="142176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a:t>Do we have a desire and expectation, without limit, of what the earth can and will do for us?</a:t>
          </a:r>
          <a:endParaRPr lang="en-US" sz="2200" b="1" kern="1200"/>
        </a:p>
      </dsp:txBody>
      <dsp:txXfrm>
        <a:off x="1563153" y="3359084"/>
        <a:ext cx="6853715" cy="1338476"/>
      </dsp:txXfrm>
    </dsp:sp>
    <dsp:sp modelId="{2E5B4324-9C59-4B07-ADBC-A2574F55C8C6}">
      <dsp:nvSpPr>
        <dsp:cNvPr id="0" name=""/>
        <dsp:cNvSpPr/>
      </dsp:nvSpPr>
      <dsp:spPr>
        <a:xfrm>
          <a:off x="7697755" y="1078168"/>
          <a:ext cx="924144" cy="924144"/>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905687" y="1078168"/>
        <a:ext cx="508280" cy="695418"/>
      </dsp:txXfrm>
    </dsp:sp>
    <dsp:sp modelId="{DB44681B-C7F5-4446-A809-806AD763D234}">
      <dsp:nvSpPr>
        <dsp:cNvPr id="0" name=""/>
        <dsp:cNvSpPr/>
      </dsp:nvSpPr>
      <dsp:spPr>
        <a:xfrm>
          <a:off x="8458511" y="2727411"/>
          <a:ext cx="924144" cy="924144"/>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666443" y="2727411"/>
        <a:ext cx="508280" cy="6954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E032D-9EFF-4CA3-BE6C-CE8BA0C22B2C}">
      <dsp:nvSpPr>
        <dsp:cNvPr id="0" name=""/>
        <dsp:cNvSpPr/>
      </dsp:nvSpPr>
      <dsp:spPr>
        <a:xfrm>
          <a:off x="1172" y="489894"/>
          <a:ext cx="4572395" cy="274343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Carefully define the challenges, and then offer skills accordingly. </a:t>
          </a:r>
        </a:p>
      </dsp:txBody>
      <dsp:txXfrm>
        <a:off x="1172" y="489894"/>
        <a:ext cx="4572395" cy="2743437"/>
      </dsp:txXfrm>
    </dsp:sp>
    <dsp:sp modelId="{A69460D4-0207-4DB7-AEFB-0D267F0E3C96}">
      <dsp:nvSpPr>
        <dsp:cNvPr id="0" name=""/>
        <dsp:cNvSpPr/>
      </dsp:nvSpPr>
      <dsp:spPr>
        <a:xfrm>
          <a:off x="5030807" y="489894"/>
          <a:ext cx="4572395" cy="274343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Some skills will be to modify the amendable provincial challenges, and some will be on how to live with unmodifiable challenges.</a:t>
          </a:r>
        </a:p>
      </dsp:txBody>
      <dsp:txXfrm>
        <a:off x="5030807" y="489894"/>
        <a:ext cx="4572395" cy="27434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8F545-9944-4030-9D77-267B52DAD6BB}">
      <dsp:nvSpPr>
        <dsp:cNvPr id="0" name=""/>
        <dsp:cNvSpPr/>
      </dsp:nvSpPr>
      <dsp:spPr>
        <a:xfrm>
          <a:off x="0" y="0"/>
          <a:ext cx="1098861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32DE31-716F-49C5-837E-FBD417A0A429}">
      <dsp:nvSpPr>
        <dsp:cNvPr id="0" name=""/>
        <dsp:cNvSpPr/>
      </dsp:nvSpPr>
      <dsp:spPr>
        <a:xfrm>
          <a:off x="0" y="0"/>
          <a:ext cx="10988615" cy="116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t>We are fundamentally taught to treat more than to prevent diseases. To best treat we must know what and how to prepare.</a:t>
          </a:r>
        </a:p>
      </dsp:txBody>
      <dsp:txXfrm>
        <a:off x="0" y="0"/>
        <a:ext cx="10988615" cy="1166835"/>
      </dsp:txXfrm>
    </dsp:sp>
    <dsp:sp modelId="{9D06881B-C428-4DB6-8C93-09B7C77B6386}">
      <dsp:nvSpPr>
        <dsp:cNvPr id="0" name=""/>
        <dsp:cNvSpPr/>
      </dsp:nvSpPr>
      <dsp:spPr>
        <a:xfrm>
          <a:off x="0" y="1166835"/>
          <a:ext cx="1098861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5B6256-D857-4C5E-BEDD-48B180F88935}">
      <dsp:nvSpPr>
        <dsp:cNvPr id="0" name=""/>
        <dsp:cNvSpPr/>
      </dsp:nvSpPr>
      <dsp:spPr>
        <a:xfrm>
          <a:off x="0" y="1166835"/>
          <a:ext cx="10988615" cy="116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t>But this time the preparation is not for diseases of the individual;  it is of the diseases of the biosphere. It must be a global public health effort.</a:t>
          </a:r>
        </a:p>
      </dsp:txBody>
      <dsp:txXfrm>
        <a:off x="0" y="1166835"/>
        <a:ext cx="10988615" cy="1166835"/>
      </dsp:txXfrm>
    </dsp:sp>
    <dsp:sp modelId="{84E133FC-C069-4D70-A9AC-F333C18E4E4B}">
      <dsp:nvSpPr>
        <dsp:cNvPr id="0" name=""/>
        <dsp:cNvSpPr/>
      </dsp:nvSpPr>
      <dsp:spPr>
        <a:xfrm>
          <a:off x="0" y="2333670"/>
          <a:ext cx="1098861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04CB54-1D2A-4CBA-89E2-A915A6ABB9A8}">
      <dsp:nvSpPr>
        <dsp:cNvPr id="0" name=""/>
        <dsp:cNvSpPr/>
      </dsp:nvSpPr>
      <dsp:spPr>
        <a:xfrm>
          <a:off x="0" y="2333670"/>
          <a:ext cx="10988615" cy="116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t>Life-style is a key concern. As with treating body weight, it takes time and discipline to embrace healthier life-styles. We sell pills or injections so to, without too much work, to restore a prior baseline life-style. Is that wrong?</a:t>
          </a:r>
        </a:p>
      </dsp:txBody>
      <dsp:txXfrm>
        <a:off x="0" y="2333670"/>
        <a:ext cx="10988615" cy="1166835"/>
      </dsp:txXfrm>
    </dsp:sp>
    <dsp:sp modelId="{0F96E793-1359-4B78-8B2A-45462CF973D6}">
      <dsp:nvSpPr>
        <dsp:cNvPr id="0" name=""/>
        <dsp:cNvSpPr/>
      </dsp:nvSpPr>
      <dsp:spPr>
        <a:xfrm>
          <a:off x="0" y="3500505"/>
          <a:ext cx="1098861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09615D-A9E7-4E56-898C-8B7615EE41F0}">
      <dsp:nvSpPr>
        <dsp:cNvPr id="0" name=""/>
        <dsp:cNvSpPr/>
      </dsp:nvSpPr>
      <dsp:spPr>
        <a:xfrm>
          <a:off x="0" y="3500505"/>
          <a:ext cx="10988615" cy="116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t>It is mandatory for all of us facing the same climate change issues:  What behaviors have you changed? Can we ethically teach what we don’t do?</a:t>
          </a:r>
        </a:p>
      </dsp:txBody>
      <dsp:txXfrm>
        <a:off x="0" y="3500505"/>
        <a:ext cx="10988615" cy="11668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64E5F-424B-4D18-84FD-15454E223E19}">
      <dsp:nvSpPr>
        <dsp:cNvPr id="0" name=""/>
        <dsp:cNvSpPr/>
      </dsp:nvSpPr>
      <dsp:spPr>
        <a:xfrm>
          <a:off x="0" y="309914"/>
          <a:ext cx="6085090" cy="6528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Usually passive, reticent, phobic, lazy, dependent, or shy people may need initial psychological strengthening</a:t>
          </a:r>
          <a:r>
            <a:rPr lang="en-US" sz="1800" kern="1200" dirty="0"/>
            <a:t>.</a:t>
          </a:r>
        </a:p>
      </dsp:txBody>
      <dsp:txXfrm>
        <a:off x="31870" y="341784"/>
        <a:ext cx="6021350" cy="589119"/>
      </dsp:txXfrm>
    </dsp:sp>
    <dsp:sp modelId="{6BBFF446-4B31-4653-AEFB-6DA63E839B30}">
      <dsp:nvSpPr>
        <dsp:cNvPr id="0" name=""/>
        <dsp:cNvSpPr/>
      </dsp:nvSpPr>
      <dsp:spPr>
        <a:xfrm>
          <a:off x="0" y="1014614"/>
          <a:ext cx="6085090" cy="6528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Modify for learning disabilities, age, religious, cultural or political backgrounds</a:t>
          </a:r>
        </a:p>
      </dsp:txBody>
      <dsp:txXfrm>
        <a:off x="31870" y="1046484"/>
        <a:ext cx="6021350" cy="589119"/>
      </dsp:txXfrm>
    </dsp:sp>
    <dsp:sp modelId="{86AC5E66-7AE4-43EA-BFAE-4D3EDDE7CAA3}">
      <dsp:nvSpPr>
        <dsp:cNvPr id="0" name=""/>
        <dsp:cNvSpPr/>
      </dsp:nvSpPr>
      <dsp:spPr>
        <a:xfrm>
          <a:off x="0" y="1719314"/>
          <a:ext cx="6085090" cy="6528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Consider the  surrounding ‘political ecology’–  the political-social-economic factors being mixed with climate issues. </a:t>
          </a:r>
        </a:p>
      </dsp:txBody>
      <dsp:txXfrm>
        <a:off x="31870" y="1751184"/>
        <a:ext cx="6021350" cy="589119"/>
      </dsp:txXfrm>
    </dsp:sp>
    <dsp:sp modelId="{86FAFEBA-C9F0-4C91-A78E-C717080A276C}">
      <dsp:nvSpPr>
        <dsp:cNvPr id="0" name=""/>
        <dsp:cNvSpPr/>
      </dsp:nvSpPr>
      <dsp:spPr>
        <a:xfrm>
          <a:off x="0" y="2424014"/>
          <a:ext cx="6085090" cy="6528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Test for cynical,  nihilistic, and ennui occurrences. Likewise, listen for the low informed but insistent personality.</a:t>
          </a:r>
        </a:p>
      </dsp:txBody>
      <dsp:txXfrm>
        <a:off x="31870" y="2455884"/>
        <a:ext cx="6021350" cy="589119"/>
      </dsp:txXfrm>
    </dsp:sp>
    <dsp:sp modelId="{2C25817B-4890-4FA9-A530-9E9AD4994F94}">
      <dsp:nvSpPr>
        <dsp:cNvPr id="0" name=""/>
        <dsp:cNvSpPr/>
      </dsp:nvSpPr>
      <dsp:spPr>
        <a:xfrm>
          <a:off x="0" y="3124632"/>
          <a:ext cx="6085090" cy="6528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Listen to concerns of water and food supply wars.</a:t>
          </a:r>
        </a:p>
      </dsp:txBody>
      <dsp:txXfrm>
        <a:off x="31870" y="3156502"/>
        <a:ext cx="6021350" cy="589119"/>
      </dsp:txXfrm>
    </dsp:sp>
    <dsp:sp modelId="{ABF3B14A-4A7D-43FF-AF38-255FA182AC90}">
      <dsp:nvSpPr>
        <dsp:cNvPr id="0" name=""/>
        <dsp:cNvSpPr/>
      </dsp:nvSpPr>
      <dsp:spPr>
        <a:xfrm>
          <a:off x="0" y="3829332"/>
          <a:ext cx="6085090" cy="6528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Listen to concerns about being out of control, which can include anger at leaders, deniers, profit only makers, and the like.</a:t>
          </a:r>
        </a:p>
      </dsp:txBody>
      <dsp:txXfrm>
        <a:off x="31870" y="3861202"/>
        <a:ext cx="6021350" cy="5891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22C2C-2608-4BBA-B3E7-157DB467FAD2}">
      <dsp:nvSpPr>
        <dsp:cNvPr id="0" name=""/>
        <dsp:cNvSpPr/>
      </dsp:nvSpPr>
      <dsp:spPr>
        <a:xfrm>
          <a:off x="-96483" y="6649"/>
          <a:ext cx="9604375" cy="51171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F31EC0-35D5-41DC-9DEC-D237FFC9145C}">
      <dsp:nvSpPr>
        <dsp:cNvPr id="0" name=""/>
        <dsp:cNvSpPr/>
      </dsp:nvSpPr>
      <dsp:spPr>
        <a:xfrm>
          <a:off x="58310" y="121785"/>
          <a:ext cx="281442" cy="2814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D75EDF-ABA6-42C3-A405-BE6E4360E54A}">
      <dsp:nvSpPr>
        <dsp:cNvPr id="0" name=""/>
        <dsp:cNvSpPr/>
      </dsp:nvSpPr>
      <dsp:spPr>
        <a:xfrm>
          <a:off x="494546" y="6649"/>
          <a:ext cx="9012189" cy="511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56" tIns="54156" rIns="54156" bIns="54156" numCol="1" spcCol="1270" anchor="ctr" anchorCtr="0">
          <a:noAutofit/>
        </a:bodyPr>
        <a:lstStyle/>
        <a:p>
          <a:pPr marL="0" lvl="0" indent="0" algn="l" defTabSz="711200">
            <a:lnSpc>
              <a:spcPct val="90000"/>
            </a:lnSpc>
            <a:spcBef>
              <a:spcPct val="0"/>
            </a:spcBef>
            <a:spcAft>
              <a:spcPct val="35000"/>
            </a:spcAft>
            <a:buNone/>
          </a:pPr>
          <a:r>
            <a:rPr lang="en-US" sz="1600" kern="1200"/>
            <a:t>Canvas for accurate data used for decision making. How to address inaccurate data?  Teach the difference between opinion, fact, and egocentrism.  Consider the low information voter.</a:t>
          </a:r>
        </a:p>
      </dsp:txBody>
      <dsp:txXfrm>
        <a:off x="494546" y="6649"/>
        <a:ext cx="9012189" cy="511714"/>
      </dsp:txXfrm>
    </dsp:sp>
    <dsp:sp modelId="{FA8B85BA-6BB3-4A84-8C6A-BD6126BF5C08}">
      <dsp:nvSpPr>
        <dsp:cNvPr id="0" name=""/>
        <dsp:cNvSpPr/>
      </dsp:nvSpPr>
      <dsp:spPr>
        <a:xfrm>
          <a:off x="-96483" y="646292"/>
          <a:ext cx="9604375" cy="51171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E18789-C902-4858-89E1-6D50105F7045}">
      <dsp:nvSpPr>
        <dsp:cNvPr id="0" name=""/>
        <dsp:cNvSpPr/>
      </dsp:nvSpPr>
      <dsp:spPr>
        <a:xfrm>
          <a:off x="58310" y="761427"/>
          <a:ext cx="281442" cy="2814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D029ED7-DA81-4B37-86B8-BFA35F9FEE57}">
      <dsp:nvSpPr>
        <dsp:cNvPr id="0" name=""/>
        <dsp:cNvSpPr/>
      </dsp:nvSpPr>
      <dsp:spPr>
        <a:xfrm>
          <a:off x="494546" y="646292"/>
          <a:ext cx="9012189" cy="511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56" tIns="54156" rIns="54156" bIns="54156" numCol="1" spcCol="1270" anchor="ctr" anchorCtr="0">
          <a:noAutofit/>
        </a:bodyPr>
        <a:lstStyle/>
        <a:p>
          <a:pPr marL="0" lvl="0" indent="0" algn="l" defTabSz="711200">
            <a:lnSpc>
              <a:spcPct val="90000"/>
            </a:lnSpc>
            <a:spcBef>
              <a:spcPct val="0"/>
            </a:spcBef>
            <a:spcAft>
              <a:spcPct val="35000"/>
            </a:spcAft>
            <a:buNone/>
          </a:pPr>
          <a:r>
            <a:rPr lang="en-US" sz="1600" kern="1200"/>
            <a:t>How effective can our treatments be if you have equal feelings?  Can sharing this be safe and beneficial? Study the psychosocial dynamics to know if and how to share?</a:t>
          </a:r>
        </a:p>
      </dsp:txBody>
      <dsp:txXfrm>
        <a:off x="494546" y="646292"/>
        <a:ext cx="9012189" cy="511714"/>
      </dsp:txXfrm>
    </dsp:sp>
    <dsp:sp modelId="{CE9556E6-8CD4-4E79-B35B-FEB1407D19AF}">
      <dsp:nvSpPr>
        <dsp:cNvPr id="0" name=""/>
        <dsp:cNvSpPr/>
      </dsp:nvSpPr>
      <dsp:spPr>
        <a:xfrm>
          <a:off x="-96483" y="1285935"/>
          <a:ext cx="9604375" cy="51171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01F7EA-D8DF-45A0-B804-0B3E2EF4B6FE}">
      <dsp:nvSpPr>
        <dsp:cNvPr id="0" name=""/>
        <dsp:cNvSpPr/>
      </dsp:nvSpPr>
      <dsp:spPr>
        <a:xfrm>
          <a:off x="58310" y="1401070"/>
          <a:ext cx="281442" cy="2814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32EE40-0DF6-4E76-B01C-8E7A871EBCE3}">
      <dsp:nvSpPr>
        <dsp:cNvPr id="0" name=""/>
        <dsp:cNvSpPr/>
      </dsp:nvSpPr>
      <dsp:spPr>
        <a:xfrm>
          <a:off x="494546" y="1285935"/>
          <a:ext cx="9012189" cy="511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56" tIns="54156" rIns="54156" bIns="54156"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Eco-anxiety can be pre-traumatic and or post-traumatic</a:t>
          </a:r>
          <a:r>
            <a:rPr lang="en-US" sz="1600" kern="1200" dirty="0"/>
            <a:t>.</a:t>
          </a:r>
        </a:p>
      </dsp:txBody>
      <dsp:txXfrm>
        <a:off x="494546" y="1285935"/>
        <a:ext cx="9012189" cy="511714"/>
      </dsp:txXfrm>
    </dsp:sp>
    <dsp:sp modelId="{8B14B24D-45C3-4C47-A964-15EBF2928E82}">
      <dsp:nvSpPr>
        <dsp:cNvPr id="0" name=""/>
        <dsp:cNvSpPr/>
      </dsp:nvSpPr>
      <dsp:spPr>
        <a:xfrm>
          <a:off x="-96483" y="1916039"/>
          <a:ext cx="9604375" cy="51171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35819B-18AA-4F3C-8B06-FC8639E9D0D1}">
      <dsp:nvSpPr>
        <dsp:cNvPr id="0" name=""/>
        <dsp:cNvSpPr/>
      </dsp:nvSpPr>
      <dsp:spPr>
        <a:xfrm>
          <a:off x="58310" y="2040713"/>
          <a:ext cx="281442" cy="2814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521152-0237-4228-A6DC-DC393ECE97E9}">
      <dsp:nvSpPr>
        <dsp:cNvPr id="0" name=""/>
        <dsp:cNvSpPr/>
      </dsp:nvSpPr>
      <dsp:spPr>
        <a:xfrm>
          <a:off x="300424" y="1925577"/>
          <a:ext cx="9400434" cy="511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56" tIns="54156" rIns="54156" bIns="54156" numCol="1" spcCol="1270" anchor="ctr" anchorCtr="0">
          <a:noAutofit/>
        </a:bodyPr>
        <a:lstStyle/>
        <a:p>
          <a:pPr marL="0" lvl="0" indent="0" algn="l" defTabSz="711200">
            <a:lnSpc>
              <a:spcPct val="90000"/>
            </a:lnSpc>
            <a:spcBef>
              <a:spcPct val="0"/>
            </a:spcBef>
            <a:spcAft>
              <a:spcPct val="35000"/>
            </a:spcAft>
            <a:buNone/>
          </a:pPr>
          <a:r>
            <a:rPr lang="en-US" sz="1600" kern="1200" dirty="0"/>
            <a:t>Emphasize proportioned focused behavioral changes. Perhaps be a model.</a:t>
          </a:r>
        </a:p>
      </dsp:txBody>
      <dsp:txXfrm>
        <a:off x="300424" y="1925577"/>
        <a:ext cx="9400434" cy="511714"/>
      </dsp:txXfrm>
    </dsp:sp>
    <dsp:sp modelId="{3A977DB6-20C0-453B-BC6F-8968D603F060}">
      <dsp:nvSpPr>
        <dsp:cNvPr id="0" name=""/>
        <dsp:cNvSpPr/>
      </dsp:nvSpPr>
      <dsp:spPr>
        <a:xfrm>
          <a:off x="-96483" y="2565220"/>
          <a:ext cx="9604375" cy="511714"/>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1694B6-BB6E-4B95-BE37-2B6DB4634D41}">
      <dsp:nvSpPr>
        <dsp:cNvPr id="0" name=""/>
        <dsp:cNvSpPr/>
      </dsp:nvSpPr>
      <dsp:spPr>
        <a:xfrm>
          <a:off x="58310" y="2680356"/>
          <a:ext cx="281442" cy="28144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2B8FCA-0B34-4E1B-928F-7C12C432CED4}">
      <dsp:nvSpPr>
        <dsp:cNvPr id="0" name=""/>
        <dsp:cNvSpPr/>
      </dsp:nvSpPr>
      <dsp:spPr>
        <a:xfrm>
          <a:off x="494546" y="2565220"/>
          <a:ext cx="9012189" cy="511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56" tIns="54156" rIns="54156" bIns="54156" numCol="1" spcCol="1270" anchor="ctr" anchorCtr="0">
          <a:noAutofit/>
        </a:bodyPr>
        <a:lstStyle/>
        <a:p>
          <a:pPr marL="0" lvl="0" indent="0" algn="l" defTabSz="711200">
            <a:lnSpc>
              <a:spcPct val="90000"/>
            </a:lnSpc>
            <a:spcBef>
              <a:spcPct val="0"/>
            </a:spcBef>
            <a:spcAft>
              <a:spcPct val="35000"/>
            </a:spcAft>
            <a:buNone/>
          </a:pPr>
          <a:r>
            <a:rPr lang="en-US" sz="1600" kern="1200"/>
            <a:t>Strengthen social pressure resilience against doubters, even if the doubter has a controlling position in a person’s life.  Teach diplomacy and how to learn from failure.</a:t>
          </a:r>
        </a:p>
      </dsp:txBody>
      <dsp:txXfrm>
        <a:off x="494546" y="2565220"/>
        <a:ext cx="9012189" cy="511714"/>
      </dsp:txXfrm>
    </dsp:sp>
    <dsp:sp modelId="{A43DD310-0672-476F-8AF7-E3D2F666E51F}">
      <dsp:nvSpPr>
        <dsp:cNvPr id="0" name=""/>
        <dsp:cNvSpPr/>
      </dsp:nvSpPr>
      <dsp:spPr>
        <a:xfrm>
          <a:off x="-96483" y="3204863"/>
          <a:ext cx="9604375" cy="51171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D02A0D-90F6-40EE-A65A-6D35A26862BF}">
      <dsp:nvSpPr>
        <dsp:cNvPr id="0" name=""/>
        <dsp:cNvSpPr/>
      </dsp:nvSpPr>
      <dsp:spPr>
        <a:xfrm>
          <a:off x="58310" y="3319998"/>
          <a:ext cx="281442" cy="28144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04E408-4329-4BCA-AFF4-3E72DB5450EA}">
      <dsp:nvSpPr>
        <dsp:cNvPr id="0" name=""/>
        <dsp:cNvSpPr/>
      </dsp:nvSpPr>
      <dsp:spPr>
        <a:xfrm>
          <a:off x="494546" y="3204863"/>
          <a:ext cx="9012189" cy="511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56" tIns="54156" rIns="54156" bIns="54156" numCol="1" spcCol="1270" anchor="ctr" anchorCtr="0">
          <a:noAutofit/>
        </a:bodyPr>
        <a:lstStyle/>
        <a:p>
          <a:pPr marL="0" lvl="0" indent="0" algn="l" defTabSz="711200">
            <a:lnSpc>
              <a:spcPct val="90000"/>
            </a:lnSpc>
            <a:spcBef>
              <a:spcPct val="0"/>
            </a:spcBef>
            <a:spcAft>
              <a:spcPct val="35000"/>
            </a:spcAft>
            <a:buNone/>
          </a:pPr>
          <a:r>
            <a:rPr lang="en-US" sz="1600" kern="1200"/>
            <a:t>Teach social and other advocacy behaviors and involvements. </a:t>
          </a:r>
        </a:p>
      </dsp:txBody>
      <dsp:txXfrm>
        <a:off x="494546" y="3204863"/>
        <a:ext cx="9012189" cy="51171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4T16:12:45.937"/>
    </inkml:context>
    <inkml:brush xml:id="br0">
      <inkml:brushProperty name="width" value="0.035" units="cm"/>
      <inkml:brushProperty name="height" value="0.035" units="cm"/>
      <inkml:brushProperty name="color" value="#E71224"/>
    </inkml:brush>
  </inkml:definitions>
  <inkml:trace contextRef="#ctx0" brushRef="#br0">1 1820 24575,'1'-1'0,"1"-1"0,0 1 0,0 0 0,0 0 0,0 0 0,0 0 0,0 0 0,0 1 0,0-1 0,0 1 0,1-1 0,-1 1 0,3 0 0,5-2 0,19-5 0,36-14 0,-5 2 0,-26 9 0,0-2 0,-1-1 0,0-1 0,58-37 0,33-38 0,-101 70 0,0-2 0,38-47 0,15-22 0,-38 45 0,82-109 0,-14 17 0,-103 133 0,11-13 0,24-23 0,-34 36 0,1 0 0,0 0 0,1 0 0,-1 1 0,0 0 0,1 0 0,0 0 0,0 1 0,11-4 0,6 3 0,-1 0 0,1 2 0,39 1 0,-41 1 0,-7-1 0,0 1 0,-1 0 0,1 1 0,17 5 0,-25-5 0,0 0 0,0 1 0,0 0 0,-1 0 0,1 0 0,-1 1 0,1-1 0,-1 1 0,0 1 0,0-1 0,6 8 0,4 8 0,-2 0 0,14 25 0,-16-25 0,19 32-76,171 289-1505,15-11 865,-161-254 718,70 101-33,-105-143-48,-1 0-1,-1 2 1,19 53-1,-31-70 118,-1 0-1,-1 1 0,3 28 0,-6-34 72,0 0-1,-1-1 0,-1 1 0,-1-1 1,0 0-1,-4 16 0,-1-7 359,-1 1 0,-21 39 0,-32 42-541,58-99 68,-200 302-910,-42 69-119,216-324 819,1 1 0,-36 100 0,43-86 245,3 0 1,3 1-1,3 0 1,-4 86-1,15-134 341,1-1-1,1 1 1,1 0-1,4 19 1,-2-25-214,0 0 1,0 0 0,1 0-1,1-1 1,0 0 0,10 14-1,16 21-156,45 51 0,45 38 0,-117-132 0,8 10 0,0 0 0,-1 1 0,17 29 0,-22-31 0,-1 0 0,0 1 0,0 0 0,-1 0 0,3 19 0,-1 10-6,1 60 0,-6 48-606,-2-108 213,-8 214 211,3-204 51,-2-1 0,-27 97-1,15-91-41,-4 0-1,-2-1 1,-3-2-1,-1 0 1,-4-2-1,-2-2 1,-1-1-1,-4-2 1,-1-1-1,-66 58 1,13-26-426,-170 113-1,239-178 635,8-5 172,1 1 0,0 1 0,-29 26 0,42-35-29,1 0 0,0 0 0,0 0 0,0 0 1,0 0-1,1 1 0,-1-1 0,1 1 0,0-1 0,-1 1 0,2-1 0,-1 1 0,0 5 0,0 3 334,1 0-1,3 21 0,-1-8-455,6 332-50,-12-287-688,-21 115 1,-32 70-1270,51-232 1726,-44 174-698,-145 423-1910,-40-14 1419,178-474 1180,32-75 405,-42 109 1312,64-155-750,0 0 1,1 0-1,0 0 0,1 0 1,0 1-1,1-1 0,2 19 1,8 315 670,-10-279-1266,-1 12-132,8 163 0,-1-203 0,14 50 0,-5-27 0,50 196 50,-46-201-338,2-1-1,42 80 0,-21-63 180,64 83-1,64 55-1786,5-12 1480,-30-35 442,192 246-26,16 93-3166,-28 22 1320,-301-484 1998,219 326-236,-63-136 6312,-100-143-4191,-65-72-2037,29 20 0,6 5 0,-13-3 0,-13-13 0,37 29 0,-19-22 0,60 58 0,49 65 0,-122-126 0,52 49 0,154 114 0,-129-106 0,-10-10 0,41 34 0,-78-63 0,-50-40 0,0-1 0,0 0 0,1 0 0,-1-1 0,12 3 0,17 3 0,0-2 0,53 4 0,81-5 0,-124-5 0,72 14 0,-17-2 0,365 17-1299,5-25 1123,-439-6 156,209-8 1515,-127-4-1495,104-6 0,-118 17 0,138-20-380,3-14-223,-110 15 468,-14 4 93,211 1-1,-228 15-7,-1-4 0,122-21-1,-82-1-394,31-9-1215,126-32 1201,51-10 422,0 11 118,-209 47-223,1 7 0,189 6-1,-176 9 1247,310 17 1373,-53 14-3446,3-1 990,-204-16-181,8 4-581,135 9 785,357-22-3283,-558-9 2752,379 0 2488,-427 1-1996,1016 0-1021,-857 10 926,-2 13 27,-193-16 89,55 6 198,27 4-196,26 2-138,962 52-2142,-924-68 2252,-31-2-331,-36-1-994,-120 0 1145,129 1 372,-133 0 422,0 1-1,-1 0 0,44 12 1,81 20 2142,-80-23-2768,0-2 1,0-4-1,84-4 0,341-16 3232,-389 15-3203,491-13-42,-217-7-46,-51 3-1247,111 0-521,-366 16 1837,319-13-829,-277 5 556,163-35-1,192-88-182,-136 34-91,10 27 646,5 44-97,2 22 5,-41 2-214,458-29-957,-745 31 1120,226-10-758,227-13 380,-464 23 397,145-18 1092,-147 18-829,1-1 0,-1-1 0,12-5 0,-15 6 76,0-1-1,0 0 1,0 0-1,-1-1 1,0 1-1,6-6 1,12-14 1832,38-27 1,-30 29-1985,0 1 1,51-24-1,139-44-930,6 19-298,-155 48 969,-42 12 93,309-87-625,5 19 68,-240 59 541,185-37-176,-210 36 129,129-51-1,-97 27-59,70-30-349,-133 51 332,74-46 0,-105 58 146,0-1 0,-1-1 0,-1-1 0,0 0 0,15-19 0,-19 20 0,-1-1 0,-1-1 0,0 1 0,-1-1 0,-1 0 0,10-29 0,-7 5 0,-1-1 0,-2 0 0,2-67 0,-8 47-30,-13-113-1,-26-52-57,22 137 76,16 81 13,-32-184 134,14 1 79,19 171-82,1-1 0,0 1 0,2 0 0,0-1 0,1 1 0,0 1 0,14-34 0,27-63 21,42-115 519,39-171-2725,105-590 1,-145 505 290,3-21 1762,-31 13 0,-46 64-157,2 162 126,28 30 95,17 1-6,-26 115-58,62-244 0,-31-28 1185,-57 309-976,16-120 1430,30 7-1216,15 0-230,-49 144-140,62-183 50,-17-6-1061,-40 120 912,-5-2 0,3-174 0,-21 187-315,-6 0 0,-36-213 0,26 255 319,-29-81 1,27 102 250,-3 2 0,-36-64-1,37 80 902,-2 0 1,-40-42-1,-16-20 830,-82-147-2404,60 85 33,-219-275-2516,-76-42 671,262 324 2276,11 20 0,113 118 11,-160-167-104,15-3-229,133 152 572,2 0 0,0-1 0,-24-53 0,-38-73 1949,1 2-1562,34 52 97,4-3 1,-30-116 0,25-2-308,24 106-264,17 86-62,1 9 102,0-1 0,-11-27 0,14 46-203,0-1 0,0 0 0,-1 1 0,1-1 0,-1 1 0,0-1 0,0 1 0,0 0 0,0 0 0,0-1 0,0 2 0,0-1 0,-1 0 0,-4-3 0,-1 2 0,0 0 0,0 0 0,-16-3 0,18 4 0,-7-1 0,6 2 0,0-1 0,-13-4 0,17 4 0,0 1 0,0-1 0,1 1 0,-1-1 0,1 0 0,-1 0 0,1 0 0,0-1 0,-1 1 0,-1-3 0,-59-94 0,19 26 0,15 31 0,-45-54 0,58 78 0,4 7 0,2-1 0,0 0 0,0-1 0,1 0 0,-8-16 0,3 0-1365,9 17-5461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4T16:12:50.404"/>
    </inkml:context>
    <inkml:brush xml:id="br0">
      <inkml:brushProperty name="width" value="0.035" units="cm"/>
      <inkml:brushProperty name="height" value="0.035" units="cm"/>
      <inkml:brushProperty name="color" value="#E71224"/>
    </inkml:brush>
  </inkml:definitions>
  <inkml:trace contextRef="#ctx0" brushRef="#br0">447 1871 24575,'-4'-7'0,"0"1"0,0-1 0,0 1 0,-1 0 0,1 0 0,-1 0 0,-1 1 0,-5-5 0,-14-10 0,-27-20 0,29 20 0,0-1 0,2-1 0,-22-28 0,20 18 0,-27-35 0,39 54 0,0 0 0,1 0 0,-12-22 0,-34-80 0,50 99 0,1 0 0,0 0 0,1 0 0,1 0 0,-2-29 0,4 28 0,1 1 0,0-1 0,5-23 0,-4 35 0,0-1 0,1 0 0,0 0 0,0 1 0,0-1 0,1 1 0,0 0 0,0 0 0,0 0 0,1 0 0,0 0 0,0 1 0,4-5 0,0 3 0,0 0 0,0 0 0,0 0 0,16-6 0,40-14 0,-27 12 0,34-19 0,-1-2 0,113-77 0,-144 86 0,2 1 0,87-39 0,-42 27 0,-69 27 0,1 0 0,25-20 0,-28 20 0,0 0 0,32-15 0,-11 7 0,60-39 0,-46 26 0,83-37 0,-44 36 0,-71 27 0,0 2 0,0-1 0,24 0 0,82 5 0,6-1 0,-113-2 0,0 0 0,0-1 0,0-1 0,-1 0 0,0-2 0,0 0 0,26-13 0,-10 2 0,-1-2 0,44-36 0,-43 29 0,28-21 0,-34 29 0,2 1 0,1 1 0,46-18 0,-57 27 0,60-18 0,-69 22 0,0 2 0,0-1 0,0 1 0,0 1 0,0-1 0,18 3 0,3 5-1365,0 1-5461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4T16:13:44.839"/>
    </inkml:context>
    <inkml:brush xml:id="br0">
      <inkml:brushProperty name="width" value="0.35" units="cm"/>
      <inkml:brushProperty name="height" value="0.35" units="cm"/>
      <inkml:brushProperty name="color" value="#CC912C"/>
      <inkml:brushProperty name="inkEffects" value="gold"/>
      <inkml:brushProperty name="anchorX" value="0"/>
      <inkml:brushProperty name="anchorY" value="0"/>
      <inkml:brushProperty name="scaleFactor" value="0.5"/>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4T16:13:53.335"/>
    </inkml:context>
    <inkml:brush xml:id="br0">
      <inkml:brushProperty name="width" value="0.35" units="cm"/>
      <inkml:brushProperty name="height" value="0.35" units="cm"/>
      <inkml:brushProperty name="color" value="#CC912C"/>
      <inkml:brushProperty name="inkEffects" value="gold"/>
      <inkml:brushProperty name="anchorX" value="-423.33334"/>
      <inkml:brushProperty name="anchorY" value="-423.33334"/>
      <inkml:brushProperty name="scaleFactor" value="0.5"/>
    </inkml:brush>
  </inkml:definitions>
  <inkml:trace contextRef="#ctx0" brushRef="#br0">12 61 24575,'0'0'0,"0"-3"0,0-8 0,-4-3 0,0-4 0,1 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4T16:14:18.948"/>
    </inkml:context>
    <inkml:brush xml:id="br0">
      <inkml:brushProperty name="width" value="0.35" units="cm"/>
      <inkml:brushProperty name="height" value="0.35" units="cm"/>
      <inkml:brushProperty name="color" value="#CC912C"/>
      <inkml:brushProperty name="inkEffects" value="gold"/>
      <inkml:brushProperty name="anchorX" value="10.98178"/>
      <inkml:brushProperty name="anchorY" value="60.96635"/>
      <inkml:brushProperty name="scaleFactor" value="0.5"/>
    </inkml:brush>
  </inkml:definitions>
  <inkml:trace contextRef="#ctx0" brushRef="#br0">426 1361 24575,'0'0'0,"-3"0"0,-5 0 0,-3 0 0,-3 3 0,1 4 0,3 4 0,-1 2 0,3 7 0,-1 1 0,-2 11 0,1 4 0,-4 9 0,-2 5 0,2 4 0,-1 1 0,4-7 0,-2-4 0,4-7 0,-1-7 0,2-5 0,-2-4 0,2-2 0,2-2 0,2-1 0,-2 7 0,-2 1 0,0 4 0,2-2 0,-2 3 0,1 8 0,2-1 0,-6 1 0,1-3 0,2-5 0,1-1 0,3-2 0,1-3 0,2 2 0,1-2 0,0-1 0,0-2 0,1 3 0,-1 3 0,0 2 0,0 0 0,1 5 0,-1 2 0,0-2 0,0 0 0,0 0 0,3-3 0,1 4 0,-1-27 0,-1 0 0,4 10 0,7 28 0,0-1 0,2 6 0,0 0 0,1 1 0,-3-3 0,4-3 0,1 0 0,-4-6 0,1-2 0,-3-6 0,0 0 0,-4-4 0,-1 3 0,1 3 0,5 1 0,-2 4 0,3-2 0,-3-1 0,-2 0 0,1-3 0,-3-1 0,2 4 0,-2-3 0,3-2 0,-3-1 0,6-2 0,-1-3 0,1-3 0,1-1 0,-2-1 0,-3-2 0,1 1 0,-2 2 0,-2 5 0,1-1 0,2 0 0,-1 2 0,5 2 0,-1 7 0,2 0 0,-2 3 0,-3 3 0,0 0 0,-2 0 0,-1-2 0,-3 0 0,-1-6 0,-1-4 0,-1 0 0,0-1 0,0 6 0,-1 1 0,1 1 0,0 8 0,0 1 0,0 6 0,0-2 0,0 2 0,0-3 0,0-3 0,0 3 0,0 2 0,0 1 0,-4 2 0,0 3 0,-7-2 0,1 3 0,0-8 0,-1 3 0,3-7 0,1-3 0,2-8 0,2-5 0,2-5 0,-3-7 0,1-2 0,0-1 0,-2 0 0,-1 0 0,2 5 0,-3 0 0,0 5 0,2 0 0,-2 6 0,1 0 0,-3-2 0,2 1 0,1 1 0,-1-2 0,1-3 0,1 2 0,2-2 0,-3-2 0,1-2 0,1-2 0,1 0 0,-2 6 0,0-1 0,1 1 0,1-2 0,-3-5 0,1-1 0,1-1 0,-3-1 0,1 0 0,1 1 0,2 8 0,-6 17 0,0 41 0,2 31 0,1 28-1147,-2 20 328,2 2-164,1-11 0,-5-23 674,0-26-617,2-28 1115,1-23-317,6-45 128,-1 0 0,-3 9 0,-1 3 1146,1-3-672,2 5 608,-3 0-149,2 1 50,0-1-577,-2-4-405,1 0 80,0-2-81,2 7 0,-3 8 0,-3 4 0,1 0 0,-2 3 0,1-2 0,2-4 0,-1-3 0,1-5 0,1-2 0,3-2 0,-3-2 0,2 0 0,0 3 0,-2 1 0,1 3 0,-3 7 0,0-1 0,-5 3 0,-2 7 0,2-1 0,2-4 0,3-4 0,0-5 0,2-4 0,1-3 0,2 0 0,-2-2 0,0 3 0,1 0 0,1 1 0,1-1 0,-2 0 0,0 2 0,0 0 0,1-1 0,1 0 0,1 2 0,0 0 0,1-2 0,0 0 0,0-1 0,0-1 0,0-1 0,0 0 0,1-1 0,-1 1 0,0-1 0,0 0 0,0 1 0,0-1 0,0 1 0,0 3 0,0 0 0,0 1 0,0-2 0,0 4 0,0-1 0,0-1 0,0-2 0,0 0 0,0-1 0,0 0 0,0 5 0,0 1 0,0 0 0,0 2 0,0-2 0,0-1 0,0 1 0,0-1 0,0-1 0,0-2 0,0-1 0,0-1 0,0-1 0,0-1 0,0 1 0,0-1 0,0 1 0,0-1 0,0 0 0,3 8 0,1 0 0,0 0 0,-1-2 0,-1 3 0,-1-2 0,0-2 0,-1 0 0,4-3 0,0 0 0,-1 3 0,0-1 0,-1 0 0,-1 0 0,4 2 0,-1-1 0,-1 7 0,3-1 0,0 2 0,-2 2 0,7 5 0,-2-3 0,0 1 0,1-3 0,-2-1 0,2-4 0,-2 2 0,2 3 0,-3 3 0,3 8 0,1 8 0,6 7 0,2 10 0,4 10 0,1 7 0,3 15 0,6 12-1147,-1 12 1124,2 1-40,-4 6 13,1-8 50,-3-10 0,-7-13 0,-6-19 0,-2-18 0,-4-18 0,-3-13 0,-3-8 0,-2-6 0,0-4 0,-2 0 1147,0 1-1125,4 3 42,0 1-14,0 1-50,-1 0 0,0 0 0,-1-1 0,0-1 0,-1 0 0,0 0 0,4-4 0,-1 0 0,1 0 0,-1 1 0,-1 0 0,3 2 0,-1-1 0,0 2 0,-1-1 0,3 1 0,-1 0 0,-1-1 0,-1 1 0,3 0 0,-1 0 0,-1 0 0,0-1 0,-2 1 0,2-1 0,1 1 0,-1 0 0,-2-1 0,4-3 0,-2 0 0,0 0 0,-1 1 0,-1 1 0,2-3 0,1 0 0,-2 1 0,0 0 0,-1 2 0,3 0 0,0 8 0,2 1 0,0 0 0,-2-1 0,0-2 0,-3-2 0,4-1 0,-2 0 0,3-1 0,-1-1 0,-1 1 0,3-1 0,-2 0 0,-1 1 0,2-4 0,-1 0 0,-1 0 0,-1 4 0,-2 1 0,-1 1 0,0 3 0,-1 7 0,0 3 0,-1 10 0,1 1 0,0-3 0,0-5 0,0-2 0,0 2 0,0-4 0,0-2 0,0-5 0,0-2 0,0-3 0,0-2 0,0 3 0,0 3 0,3 0 0,1 0 0,0-2 0,-1-1 0,-1-1 0,3-5 0,-1-1 0,4 0 0,-1 7 0,2-2 0,5 4 0,7 0 0,1-1 0,1-1 0,0-1 0,-2-1 0,-1 0 0,0-5 0,-2 0 0,0-4 0,-1 1 0,1-2 0,-1 0 0,1-2 0,-1 2 0,1-1 0,-1-3 0,1 3 0,0-2 0,-1 3 0,1-2 0,6-1 0,2 1 0,2 0 0,3 5 0,-2 2 0,5 2 0,1 2 0,1-3 0,-3 0 0,3 0 0,-3 1 0,0-4 0,-3 1 0,-4-3 0,-3-3 0,-2-3 0,-6 3 0,-1-3 0,0 0 0,3 3 0,9-2 0,4 0 0,11 5 0,2-1 0,5 3 0,2-2 0,2-2 0,-2 1 0,-4-2 0,0-2 0,-3-1 0,2 2 0,-2-1 0,5-1 0,5-2 0,3 8 0,4-2 0,4 0 0,2 1 0,3-1 0,-6-2 0,-3-2 0,-6 2 0,-7-1 0,-1-1 0,-4-1 0,-2-2 0,5 8 0,2-1 0,-1-1 0,-1-1 0,-3-2 0,5-1 0,5 2 0,6-1 0,1 3 0,-3-1 0,-4-1 0,-6-1 0,-1-2 0,-2-1 0,4 4 0,5-1 0,6-1 0,9 0 0,14-1 0,17-1 0,12 0-1147,11-1 1321,0 0-294,-9 7 98,-11 0 22,-10 4 0,-20-2-116,-13-1 149,-15 2-50,-7-3 17,-9-1 0,-1-2 0,7-2 1147,2-1-1327,6 0 425,7-1-259,19-1 31,5 1-17,-1 0 0,0-1 0,-1 1 0,-4 0 0,1 0 0,-1 0 0,4 0 0,2 0 0,1 0 0,0 0 0,2 0 0,1 0 0,10 0 0,6 0 0,9 0-1026,9 0 1319,-5 0-440,1 0 147,3 0 0,-14 0 0,-12 0 0,-14 0 0,-17 0 0,-9 0 0,-11 0 0,-3 0 0,6 0 0,0 0 0,16 0 1027,8 0-1320,11 0 439,11-7-146,30-1 0,2 1-1147,-7 1 1089,-11 2 5,-16 1-265,-16 1 393,-15 2-113,-9 0 38,-10 0 0,2 0 0,-1 0 1147,1 1-1107,9-1 300,33 0-368,15 0 68,11 0-40,11 0-1147,-5 0 1344,-2 0-323,-8 0 107,-8 0 19,-6 0-315,-6 0 405,-10 0-135,-2 0 45,-1 0 0,5 4 0,-2-1 0,-2 1 1147,-2-1-1361,0-1 678,-1 0-543,1 2 126,9 0-47,7 0 0,5-1 0,7-1 0,3-1 0,4 0-875,0-1 1125,13 0-375,-4 0 125,-5-1 0,-16 1 0,-14 0 0,-6 0 0,-7 0 0,-7 0 0,2 0 0,3 0 0,0 0 0,4 0 875,4 0-1125,27 0 375,10 0-125,6-7-1147,3-4 1395,-2 0-389,-2-6 130,-3 2 11,-7 3 0,-8 3 0,-14 3-164,-11 3 210,-15 1-69,-1 2 23,2 0 0,23 1 0,10 0 0,11-1 0,4 1 0,15-1 0,-3 4-30,-3-1 39,-7 5-14,-9-2 5,-7 0 0,-2-1-123,-3 1 158,4 0-53,-9-2 18,-8-1 0,-6 7 0,0-2 0,-6 0 0,-5 1 0,17-1 1147,-3 1-1380,5-1 673,19 5-513,10-1 116,-7-2-43,1 1 0,-5-3 0,7-1 0,-15 0 0,-6-1 0,-11-2 0,-2-1 0,-7-1 0,27 6 0,25 3 0,5 0 0,9-1 0,-15 1 0,-13-3 0,-21-1 0,-13-3 0,-4 5 0,-10-1 0,-3 0 0,-3 1 0,2-2 0,0 3 0,4-2 0,0-2 0,0-2 0,7-1 0,5-2 0,6 0 0,6-1 0,-4-1 0,13 1 0,-9 0 0,-8-1 0,-12 1 0,-10 0 0,-8 0 0,-5 0 0,-3 0 0,-2 0 0,3 0 0,7 0 0,12 0 0,6 0 0,41 0 0,-2 0 0,-6 0 0,-7 0 0,-6 0 0,5 0 0,45 7 0,8 4 0,14-1-1147,-8 0 446,-8 4 831,-20-2-277,-16-2-281,-11-2 550,-16-3-183,-14-3 61,-11-1 0,-8-1 0,5 0 0,23 0 1147,13-1-488,13 1-777,4-4 259,-9-4-141,-6 1 0,-14-3 470,-11 1-604,-10 2 201,-8-1-67,-4 1 0,4 2 0,-2 1 0,5 2 0,-2 1 0,6 1 0,6 0 0,5 0 0,19-3 0,7-1 0,23 1 0,31 0 0,2 1-1051,5 0 1351,-16 2-450,-13-8 150,-22 1 0,-20-4 0,-16 2 0,-35 6 0,-1 1 0,0-1 0,6-4 0,13-5 0,-2-3 0,1 4 0,6-9 1051,-1 4-1351,6-2 450,-2 0-150,12-10 0,6 0 0,5-1 0,6-15 0,-1 1 0,4-10 0,-6 3 0,-2 3 0,-9 7 0,-9 10 0,-5 7 0,-5 4 0,-24 14 0,-1 1 0,7-7 0,13-8 0,-2-3 0,4-1 0,8-9 0,8-7 0,8-6 0,40-15 0,13-3-1147,12-2 851,28-16 310,-10 6-103,-16 6 89,-19-2 0,-24 12 0,-58 44-84,21-25 0,3-8 132,-30 33-60,10-17 0,1-7 12,-3 2 0,-12 29 0,10-15 0,10-10 1147,10-1-864,0-3-112,9-5-136,10-11-9,4-7-26,6-10 0,-5 4-695,-1-2 893,0 0-297,3-4 99,-8 9 0,-2 5 0,-5 2 0,-1 7 0,-6 1 0,-7-3 0,2-5 0,-4-4 0,3-5 0,-6 5 0,3-10 0,5-1 0,8-8 0,5-9-294,-3 1 378,-3 1-126,-5 7 42,-7 5 0,-9 6-45,-7 9 58,-3 4-20,-4-4 7,-4-2 0,9-3 0,2-3 988,6-2-1270,1-5 423,-2-8-141,-2 10 0,-4 2 0,-4 2 0,-4-7 0,-3 3 0,-1-6 0,-2 6 0,-1 1 0,0 1 47,0 1-60,1-3 19,-1-1-6,1 0 0,0 7 0,-7-6 0,-1-3 0,1-5 0,1-14 0,2 11 0,1-4 0,1 0 0,-2-4 0,1 0-689,0 3 886,-3 8-295,-6-7 98,-1-6 0,-1 1 0,2-8 0,2-9 0,-3-10 0,2 12-1147,2-9 1330,-1-5-305,3-2 101,1 11 21,2-6 0,2-1 0,-3 12 0,1 7 0,0-2 0,-5-6 0,-1 13 0,-1-8 0,-6-7 0,1-6 0,4 7 0,-5-17 0,0-13 0,3 8-1147,3 0 685,-3 0 524,2 2-175,3 16 113,-2 2 0,-4 4 0,-1-2 0,1 12-839,-3-4 1079,-2-6-360,1 12 120,-4-7 0,-7-8 0,-6-9 0,-4 5 0,3-1 0,-3 2 0,1-5 0,7 11 0,5 7 0,1-5 0,3 14 0,5 7 0,-5-1 0,1 1 0,4 6 0,-3 3 378,-6-8-486,-1-6 162,5 11-54,2-4 0,-5-3 0,1 5 0,-3 2 0,2-1 0,4 2 0,3 6 0,5 5 0,-2 1 1147,4 0-1472,2 10 1635,4-1-781,2-1 385,2 7-1076,1-2 534,1-4-438,1-3 99,0 6-33,-1-7 0,1-1 0,-1 3 0,0 5 0,0-2 0,0-6 0,0 0 0,0-6 0,0-4 0,4-4 0,-1 3 0,1-1 0,2 1 0,0-2 0,-2 10 0,3 1 0,-1 8 0,-1 9 0,-1 6 0,-2 4 0,3-1 0,3 4 0,0 3 0,-2 5 0,-3 21 0,-1 1 0,0 0 0,0 0 0,4-6 0,12-11 0,2 2 0,4 0 0,0 5 0,0 0 0,1-1 0,0 0 0,-2 2 0,-2 4 0,10-9 0,-1 3 0,-1-3 0,4 1 0,6-1 0,0 0 0,5 3 0,6-4 0,-1 0 0,-5 3 0,15 0 0,-3 4 0,-2-1 0,-1 4 0,6-6 0,-7 3 0,-3 1 0,-2-1 0,-8 3 0,-1 2 0,4 2 0,37 1 0,30 2 0,18 1-1147,44 0 718,3 1 481,10-1-1307,-19-3 436,-23-1-66,-34 1 15,-31 0 1008,-26 1-282,-18 0 144,-12 2 1147,-6-1-1094,-3 1 1149,3 4-329,1 0 110,8 3 0,2 4-1009,6 6 151,0 1-106,1 3-19,4 6 0,2 1 0,3 6 0,6 5 0,0-2 0,6 0 0,8 3 0,-6-7 0,-11-5 0,-13-7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4T16:14:25.463"/>
    </inkml:context>
    <inkml:brush xml:id="br0">
      <inkml:brushProperty name="width" value="0.35" units="cm"/>
      <inkml:brushProperty name="height" value="0.35" units="cm"/>
      <inkml:brushProperty name="color" value="#CC912C"/>
      <inkml:brushProperty name="inkEffects" value="gold"/>
      <inkml:brushProperty name="anchorX" value="-26103.22266"/>
      <inkml:brushProperty name="anchorY" value="592.87891"/>
      <inkml:brushProperty name="scaleFactor" value="0.5"/>
    </inkml:brush>
  </inkml:definitions>
  <inkml:trace contextRef="#ctx0" brushRef="#br0">3858 1536 24575,'0'0'0,"0"-3"0,0-12 0,0-9 0,0-15 0,-4-8 0,0-6 0,-3-6 0,-3-4 0,-7 3 0,-9-10 0,-1-4 0,-1-10 0,-2 7 0,3 9 0,5 8 0,3 14 0,5 10 0,5 9 0,0 5 0,0-3 0,-3 2 0,3 0 0,-3 1 0,3 2 0,-1 4 0,1 2 0,-1 0 0,2-1 0,-2 0 0,2-5 0,-2 0 0,-1-1 0,-2 1 0,2 0 0,-2 4 0,3 1 0,-1 4 0,2 0 0,-1 2 0,-1 0 0,-6-2 0,-8-2 0,-2-1 0,-15-2 0,-15-8 0,-14-5 0,-12 0 0,-7 5 0,0 3 0,-1 5 0,-3 6 0,1 4-800,-3 3 1029,4-5-343,9 1 114,9 1 0,11 1 0,10 1 0,11 2 0,10 1 0,0 1 0,1 0 0,-1 0 800,-7 0-1029,1 1 343,-10-1-114,-1 3 0,-12 1 0,2 4 0,2-2 0,-8 0 0,8-1 0,1 1 0,9-1 0,-2-1 0,8 2 0,2 0 0,6-1 0,2-2 0,1-1 0,-5-1 0,-1 0 0,-7-1 0,2 0 0,-3 0 0,-2-1 0,-6 5 0,-9 7 0,-4 0 0,-5 3 0,9-3 0,-5 2 0,11-3 0,6 1 0,9-3 0,5 2 0,6-2 0,4-1 0,23-5 0,-1-1 0,1 0 0,-1 0 0,1 1 0,-4 2 0,-9 9 0,-6-1 0,0 1 0,-1 1 0,-2 2 0,-4 4 0,-6-3 0,2 0 0,1 0 0,4-3 0,3-5 0,6 1 0,6-2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4T16:14:36.762"/>
    </inkml:context>
    <inkml:brush xml:id="br0">
      <inkml:brushProperty name="width" value="0.35" units="cm"/>
      <inkml:brushProperty name="height" value="0.35" units="cm"/>
      <inkml:brushProperty name="color" value="#CC912C"/>
      <inkml:brushProperty name="inkEffects" value="gold"/>
      <inkml:brushProperty name="anchorX" value="-21823.06641"/>
      <inkml:brushProperty name="anchorY" value="2171.5542"/>
      <inkml:brushProperty name="scaleFactor" value="0.5"/>
    </inkml:brush>
  </inkml:definitions>
  <inkml:trace contextRef="#ctx0" brushRef="#br0">631 319 24575,'0'0'0,"0"-3"0,0-4 0,0-4 0,0-3 0,0-5 0,0-2 0,0 0 0,4-8 0,-1 1 0,1 2 0,-1 1 0,-4 2 0,0 22 0,0-1 0,1 0 0,-1 1 0,0-1 0,0 1 0,0-1 0,0 0 0,-2-2 0,0 1 0,0 1 0,0 0 0,1 0 0,-1 1 0,0-1 0,-4-1 0,1 0 0,-2 0 0,-10-2 0,-22-3 0,-7 4 0,1 1 0,0 3 0,2 0 0,3 1 0,-1-4 0,5 0 0,5-1 0,4 2 0,-2 0 0,-4 0 0,-3 2 0,3-1 0,3 1 0,22 0 0,18 1 0,21-1 0,13 0 0,2-4 0,-3 1 0,-5-1 0,-7 1 0,-5 1 0,-3 0 0,-3 2 0,1-1 0,-3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ADD4A0-5446-4018-8857-E16ED2DA2A26}" type="datetimeFigureOut">
              <a:rPr lang="en-US" smtClean="0"/>
              <a:t>3/5/2024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4D696-2B6F-4CD5-9383-FA4BC57889B2}" type="slidenum">
              <a:rPr lang="en-US" smtClean="0"/>
              <a:t>‹#›</a:t>
            </a:fld>
            <a:endParaRPr lang="en-US"/>
          </a:p>
        </p:txBody>
      </p:sp>
    </p:spTree>
    <p:extLst>
      <p:ext uri="{BB962C8B-B14F-4D97-AF65-F5344CB8AC3E}">
        <p14:creationId xmlns:p14="http://schemas.microsoft.com/office/powerpoint/2010/main" val="391216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5658-EA1F-4910-80AB-4DA76E167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667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823913" y="1006475"/>
            <a:ext cx="6124575" cy="3446463"/>
          </a:xfrm>
          <a:prstGeom prst="rect">
            <a:avLst/>
          </a:prstGeom>
        </p:spPr>
      </p:sp>
      <p:sp>
        <p:nvSpPr>
          <p:cNvPr id="48" name="PlaceHolder 2"/>
          <p:cNvSpPr>
            <a:spLocks noGrp="1"/>
          </p:cNvSpPr>
          <p:nvPr>
            <p:ph type="body"/>
          </p:nvPr>
        </p:nvSpPr>
        <p:spPr>
          <a:xfrm>
            <a:off x="1185120" y="4787640"/>
            <a:ext cx="5407560" cy="7083360"/>
          </a:xfrm>
          <a:prstGeom prst="rect">
            <a:avLst/>
          </a:prstGeom>
        </p:spPr>
        <p:txBody>
          <a:bodyPr lIns="0" tIns="0" rIns="0" bIns="0"/>
          <a:lstStyle/>
          <a:p>
            <a:r>
              <a:rPr lang="en-US" sz="2000" b="0" strike="noStrike" spc="-1">
                <a:latin typeface="Arial"/>
              </a:rPr>
              <a:t>BFAST‐detected polar drift in the 1990s from January 1981 to June 2020. (a and b) show the monthly time series of the geodetic excitation, the geophysical excitations, and their residuals for χ1 and χ2, respectively. (c and d) are the breakpoint detection results of the residual using BFAST for χ1 and χ2, respectively. BFAST, Breaks for Additive Season and Trend. </a:t>
            </a:r>
          </a:p>
          <a:p>
            <a:r>
              <a:rPr lang="en-US" sz="2000" b="0" strike="noStrike"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5A8D3-F393-429D-B168-C83D439FEE4E}" type="slidenum">
              <a:rPr lang="en-US" smtClean="0"/>
              <a:t>80</a:t>
            </a:fld>
            <a:endParaRPr lang="en-US"/>
          </a:p>
        </p:txBody>
      </p:sp>
    </p:spTree>
    <p:extLst>
      <p:ext uri="{BB962C8B-B14F-4D97-AF65-F5344CB8AC3E}">
        <p14:creationId xmlns:p14="http://schemas.microsoft.com/office/powerpoint/2010/main" val="34722770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svg"/><Relationship Id="rId10"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5.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7.sv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5BB8F6FF-88B1-45E1-8CD4-4EDAEE833FDD}" type="datetimeFigureOut">
              <a:rPr lang="en-US" smtClean="0"/>
              <a:t>3/5/2024</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2379292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B8F6FF-88B1-45E1-8CD4-4EDAEE833FDD}" type="datetimeFigureOut">
              <a:rPr lang="en-US" smtClean="0"/>
              <a:t>3/5/2024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3140549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B8F6FF-88B1-45E1-8CD4-4EDAEE833FDD}" type="datetimeFigureOut">
              <a:rPr lang="en-US" smtClean="0"/>
              <a:t>3/5/2024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2605168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B8F6FF-88B1-45E1-8CD4-4EDAEE833FDD}" type="datetimeFigureOut">
              <a:rPr lang="en-US" smtClean="0"/>
              <a:t>3/5/2024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CE8DD9-5EEC-4216-B636-D1AF817EC4CD}"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51844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B8F6FF-88B1-45E1-8CD4-4EDAEE833FDD}" type="datetimeFigureOut">
              <a:rPr lang="en-US" smtClean="0"/>
              <a:t>3/5/2024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1356112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BB8F6FF-88B1-45E1-8CD4-4EDAEE833FDD}" type="datetimeFigureOut">
              <a:rPr lang="en-US" smtClean="0"/>
              <a:t>3/5/2024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3802593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BB8F6FF-88B1-45E1-8CD4-4EDAEE833FDD}" type="datetimeFigureOut">
              <a:rPr lang="en-US" smtClean="0"/>
              <a:t>3/5/2024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3217568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B8F6FF-88B1-45E1-8CD4-4EDAEE833FDD}" type="datetimeFigureOut">
              <a:rPr lang="en-US" smtClean="0"/>
              <a:t>3/5/2024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102938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B8F6FF-88B1-45E1-8CD4-4EDAEE833FDD}" type="datetimeFigureOut">
              <a:rPr lang="en-US" smtClean="0"/>
              <a:t>3/5/2024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2284804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AF4D7D-42EC-4F30-296A-81B05C4E7D57}"/>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714772" y="677918"/>
            <a:ext cx="6856292" cy="3590596"/>
          </a:xfrm>
        </p:spPr>
        <p:txBody>
          <a:bodyPr anchor="ctr"/>
          <a:lstStyle>
            <a:lvl1pPr algn="l">
              <a:defRPr sz="6000" cap="all" baseline="0">
                <a:solidFill>
                  <a:schemeClr val="tx2"/>
                </a:solidFill>
              </a:defRPr>
            </a:lvl1pPr>
          </a:lstStyle>
          <a:p>
            <a:r>
              <a:rPr lang="en-US" dirty="0"/>
              <a:t>Click to add title</a:t>
            </a:r>
          </a:p>
        </p:txBody>
      </p:sp>
    </p:spTree>
    <p:extLst>
      <p:ext uri="{BB962C8B-B14F-4D97-AF65-F5344CB8AC3E}">
        <p14:creationId xmlns:p14="http://schemas.microsoft.com/office/powerpoint/2010/main" val="3579372158"/>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3950" y="429461"/>
            <a:ext cx="6343650" cy="2668463"/>
          </a:xfrm>
        </p:spPr>
        <p:txBody>
          <a:bodyPr anchor="b" anchorCtr="0"/>
          <a:lstStyle>
            <a:lvl1pPr>
              <a:defRPr cap="all" baseline="0">
                <a:solidFill>
                  <a:schemeClr val="accent1"/>
                </a:solidFill>
              </a:defRPr>
            </a:lvl1pPr>
          </a:lstStyle>
          <a:p>
            <a:r>
              <a:rPr lang="en-US" dirty="0"/>
              <a:t>CLICK TO ADD TITLE</a:t>
            </a:r>
          </a:p>
        </p:txBody>
      </p:sp>
      <p:sp>
        <p:nvSpPr>
          <p:cNvPr id="7" name="Content Placeholder 2">
            <a:extLst>
              <a:ext uri="{FF2B5EF4-FFF2-40B4-BE49-F238E27FC236}">
                <a16:creationId xmlns:a16="http://schemas.microsoft.com/office/drawing/2014/main" id="{F183B974-C7F1-5026-EC6E-647371B64BBB}"/>
              </a:ext>
            </a:extLst>
          </p:cNvPr>
          <p:cNvSpPr>
            <a:spLocks noGrp="1"/>
          </p:cNvSpPr>
          <p:nvPr>
            <p:ph sz="half" idx="14" hasCustomPrompt="1"/>
          </p:nvPr>
        </p:nvSpPr>
        <p:spPr>
          <a:xfrm>
            <a:off x="4938712" y="3299953"/>
            <a:ext cx="6338888" cy="2668463"/>
          </a:xfrm>
        </p:spPr>
        <p:txBody>
          <a:bodyPr>
            <a:normAutofit/>
          </a:bodyPr>
          <a:lstStyle>
            <a:lvl1pPr marL="0" indent="0">
              <a:lnSpc>
                <a:spcPct val="150000"/>
              </a:lnSpc>
              <a:spcBef>
                <a:spcPts val="0"/>
              </a:spcBef>
              <a:spcAft>
                <a:spcPts val="0"/>
              </a:spcAft>
              <a:buFont typeface="Arial" panose="020B0604020202020204" pitchFamily="34" charset="0"/>
              <a:buNone/>
              <a:defRPr sz="24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a:extLst>
              <a:ext uri="{FF2B5EF4-FFF2-40B4-BE49-F238E27FC236}">
                <a16:creationId xmlns:a16="http://schemas.microsoft.com/office/drawing/2014/main" id="{464914EB-20DD-97B4-8FF9-94D739D21CA4}"/>
              </a:ext>
              <a:ext uri="{C183D7F6-B498-43B3-948B-1728B52AA6E4}">
                <adec:decorative xmlns:adec="http://schemas.microsoft.com/office/drawing/2017/decorative" val="1"/>
              </a:ext>
            </a:extLst>
          </p:cNvPr>
          <p:cNvGrpSpPr/>
          <p:nvPr userDrawn="1"/>
        </p:nvGrpSpPr>
        <p:grpSpPr>
          <a:xfrm>
            <a:off x="-9867" y="-7753"/>
            <a:ext cx="4187536" cy="6865753"/>
            <a:chOff x="-9867" y="-7753"/>
            <a:chExt cx="4187536" cy="6865753"/>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black and white striped pattern&#10;&#10;Description automatically generated with low confidence">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60" y="4828032"/>
              <a:ext cx="2029968" cy="2029968"/>
            </a:xfrm>
            <a:prstGeom prst="rect">
              <a:avLst/>
            </a:prstGeom>
          </p:spPr>
        </p:pic>
        <p:grpSp>
          <p:nvGrpSpPr>
            <p:cNvPr id="40" name="Group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6" name="Straight Connector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ooter Placeholder 4">
            <a:extLst>
              <a:ext uri="{FF2B5EF4-FFF2-40B4-BE49-F238E27FC236}">
                <a16:creationId xmlns:a16="http://schemas.microsoft.com/office/drawing/2014/main" id="{A8925BB7-B630-981C-964B-37A5DCBEA2E2}"/>
              </a:ext>
            </a:extLst>
          </p:cNvPr>
          <p:cNvSpPr>
            <a:spLocks noGrp="1"/>
          </p:cNvSpPr>
          <p:nvPr>
            <p:ph type="ftr" sz="quarter" idx="11"/>
          </p:nvPr>
        </p:nvSpPr>
        <p:spPr>
          <a:xfrm>
            <a:off x="7306165" y="6355080"/>
            <a:ext cx="2286000" cy="365125"/>
          </a:xfrm>
        </p:spPr>
        <p:txBody>
          <a:bodyPr/>
          <a:lstStyle>
            <a:lvl1pPr>
              <a:defRPr>
                <a:solidFill>
                  <a:schemeClr val="tx1"/>
                </a:solidFill>
              </a:defRPr>
            </a:lvl1pPr>
          </a:lstStyle>
          <a:p>
            <a:r>
              <a:rPr lang="en-US"/>
              <a:t>Presentation title</a:t>
            </a:r>
            <a:endParaRPr lang="en-US" dirty="0"/>
          </a:p>
        </p:txBody>
      </p:sp>
      <p:sp>
        <p:nvSpPr>
          <p:cNvPr id="5" name="Slide Number Placeholder 5">
            <a:extLst>
              <a:ext uri="{FF2B5EF4-FFF2-40B4-BE49-F238E27FC236}">
                <a16:creationId xmlns:a16="http://schemas.microsoft.com/office/drawing/2014/main" id="{4B4D24B0-E841-7B76-D133-06ABBAB6B6FF}"/>
              </a:ext>
            </a:extLst>
          </p:cNvPr>
          <p:cNvSpPr>
            <a:spLocks noGrp="1"/>
          </p:cNvSpPr>
          <p:nvPr>
            <p:ph type="sldNum" sz="quarter" idx="12"/>
          </p:nvPr>
        </p:nvSpPr>
        <p:spPr>
          <a:xfrm>
            <a:off x="10967357"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
        <p:nvSpPr>
          <p:cNvPr id="6" name="Date Placeholder 3">
            <a:extLst>
              <a:ext uri="{FF2B5EF4-FFF2-40B4-BE49-F238E27FC236}">
                <a16:creationId xmlns:a16="http://schemas.microsoft.com/office/drawing/2014/main" id="{C7D011F5-A799-BEAA-9160-5743D58B456A}"/>
              </a:ext>
            </a:extLst>
          </p:cNvPr>
          <p:cNvSpPr>
            <a:spLocks noGrp="1"/>
          </p:cNvSpPr>
          <p:nvPr>
            <p:ph type="dt" sz="half" idx="10"/>
          </p:nvPr>
        </p:nvSpPr>
        <p:spPr>
          <a:xfrm>
            <a:off x="4833694" y="6353175"/>
            <a:ext cx="1097280" cy="365125"/>
          </a:xfrm>
        </p:spPr>
        <p:txBody>
          <a:bodyPr/>
          <a:lstStyle>
            <a:lvl1pPr>
              <a:defRPr>
                <a:solidFill>
                  <a:schemeClr val="tx1"/>
                </a:solidFill>
              </a:defRPr>
            </a:lvl1pPr>
          </a:lstStyle>
          <a:p>
            <a:r>
              <a:rPr lang="en-US"/>
              <a:t>12/11/2023</a:t>
            </a:r>
            <a:endParaRPr lang="en-US" dirty="0"/>
          </a:p>
        </p:txBody>
      </p:sp>
    </p:spTree>
    <p:extLst>
      <p:ext uri="{BB962C8B-B14F-4D97-AF65-F5344CB8AC3E}">
        <p14:creationId xmlns:p14="http://schemas.microsoft.com/office/powerpoint/2010/main" val="88392969"/>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B8F6FF-88B1-45E1-8CD4-4EDAEE833FDD}" type="datetimeFigureOut">
              <a:rPr lang="en-US" smtClean="0"/>
              <a:t>3/5/2024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3947824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660358"/>
            <a:ext cx="6594768" cy="5537284"/>
          </a:xfrm>
        </p:spPr>
        <p:txBody>
          <a:bodyPr anchor="ctr">
            <a:normAutofit/>
          </a:bodyPr>
          <a:lstStyle>
            <a:lvl1pPr algn="l">
              <a:defRPr sz="4800" cap="all" baseline="0">
                <a:solidFill>
                  <a:schemeClr val="tx2"/>
                </a:solidFill>
              </a:defRPr>
            </a:lvl1pPr>
          </a:lstStyle>
          <a:p>
            <a:r>
              <a:rPr lang="en-US" dirty="0"/>
              <a:t>Click to add title</a:t>
            </a:r>
          </a:p>
        </p:txBody>
      </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rot="10800000">
            <a:off x="1" y="761322"/>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algn="ctr">
              <a:defRPr sz="2000">
                <a:solidFill>
                  <a:schemeClr val="bg1"/>
                </a:solidFill>
              </a:defRPr>
            </a:lvl1pPr>
          </a:lstStyle>
          <a:p>
            <a:r>
              <a:rPr lang="en-US" dirty="0"/>
              <a:t>Click icon to insert picture</a:t>
            </a:r>
          </a:p>
        </p:txBody>
      </p:sp>
      <p:grpSp>
        <p:nvGrpSpPr>
          <p:cNvPr id="4" name="Group 3">
            <a:extLst>
              <a:ext uri="{FF2B5EF4-FFF2-40B4-BE49-F238E27FC236}">
                <a16:creationId xmlns:a16="http://schemas.microsoft.com/office/drawing/2014/main" id="{A1EA6F58-FA46-C921-5758-59234B148D4F}"/>
              </a:ext>
              <a:ext uri="{C183D7F6-B498-43B3-948B-1728B52AA6E4}">
                <adec:decorative xmlns:adec="http://schemas.microsoft.com/office/drawing/2017/decorative" val="1"/>
              </a:ext>
            </a:extLst>
          </p:cNvPr>
          <p:cNvGrpSpPr/>
          <p:nvPr userDrawn="1"/>
        </p:nvGrpSpPr>
        <p:grpSpPr>
          <a:xfrm>
            <a:off x="0" y="0"/>
            <a:ext cx="4069439" cy="4828833"/>
            <a:chOff x="0" y="0"/>
            <a:chExt cx="4069439" cy="4828833"/>
          </a:xfrm>
        </p:grpSpPr>
        <p:sp>
          <p:nvSpPr>
            <p:cNvPr id="7" name="Rectangle 6">
              <a:extLst>
                <a:ext uri="{FF2B5EF4-FFF2-40B4-BE49-F238E27FC236}">
                  <a16:creationId xmlns:a16="http://schemas.microsoft.com/office/drawing/2014/main" id="{06F989FA-6E7A-3A98-AF95-F2384308BD32}"/>
                </a:ext>
              </a:extLst>
            </p:cNvPr>
            <p:cNvSpPr>
              <a:spLocks/>
            </p:cNvSpPr>
            <p:nvPr userDrawn="1"/>
          </p:nvSpPr>
          <p:spPr>
            <a:xfrm rot="10800000" flipH="1">
              <a:off x="2026630" y="77643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rot="10800000">
              <a:off x="0" y="76613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rot="10800000">
              <a:off x="1351" y="0"/>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9471" y="2798865"/>
              <a:ext cx="2029968" cy="2029968"/>
            </a:xfrm>
            <a:prstGeom prst="rect">
              <a:avLst/>
            </a:prstGeom>
          </p:spPr>
        </p:pic>
        <p:sp>
          <p:nvSpPr>
            <p:cNvPr id="41" name="Rectangle 40">
              <a:extLst>
                <a:ext uri="{FF2B5EF4-FFF2-40B4-BE49-F238E27FC236}">
                  <a16:creationId xmlns:a16="http://schemas.microsoft.com/office/drawing/2014/main" id="{26879019-2911-2F60-CC5B-25D1BE752B8D}"/>
                </a:ext>
              </a:extLst>
            </p:cNvPr>
            <p:cNvSpPr/>
            <p:nvPr userDrawn="1"/>
          </p:nvSpPr>
          <p:spPr>
            <a:xfrm rot="10800000">
              <a:off x="2029604" y="0"/>
              <a:ext cx="2029968" cy="78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ack and white striped pattern&#10;&#10;Description automatically generated with low confidence">
              <a:extLst>
                <a:ext uri="{FF2B5EF4-FFF2-40B4-BE49-F238E27FC236}">
                  <a16:creationId xmlns:a16="http://schemas.microsoft.com/office/drawing/2014/main" id="{CD1CD1B2-7EBC-96B6-A02D-7972C278746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rot="10800000">
              <a:off x="2035948" y="788197"/>
              <a:ext cx="2019299" cy="999451"/>
            </a:xfrm>
            <a:prstGeom prst="rect">
              <a:avLst/>
            </a:prstGeom>
          </p:spPr>
        </p:pic>
      </p:grpSp>
    </p:spTree>
    <p:extLst>
      <p:ext uri="{BB962C8B-B14F-4D97-AF65-F5344CB8AC3E}">
        <p14:creationId xmlns:p14="http://schemas.microsoft.com/office/powerpoint/2010/main" val="3023050872"/>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Subtitle + Pictur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544285"/>
            <a:ext cx="6594768" cy="3445329"/>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4829789" y="4130045"/>
            <a:ext cx="6594768" cy="1951523"/>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4" name="Group 3">
            <a:extLst>
              <a:ext uri="{FF2B5EF4-FFF2-40B4-BE49-F238E27FC236}">
                <a16:creationId xmlns:a16="http://schemas.microsoft.com/office/drawing/2014/main" id="{C2A24CB0-5164-75CE-ED27-EF876C19C655}"/>
              </a:ext>
              <a:ext uri="{C183D7F6-B498-43B3-948B-1728B52AA6E4}">
                <adec:decorative xmlns:adec="http://schemas.microsoft.com/office/drawing/2017/decorative" val="1"/>
              </a:ext>
            </a:extLst>
          </p:cNvPr>
          <p:cNvGrpSpPr/>
          <p:nvPr userDrawn="1"/>
        </p:nvGrpSpPr>
        <p:grpSpPr>
          <a:xfrm>
            <a:off x="0" y="2029167"/>
            <a:ext cx="4069439" cy="4828833"/>
            <a:chOff x="0" y="2029167"/>
            <a:chExt cx="4069439" cy="4828833"/>
          </a:xfrm>
        </p:grpSpPr>
        <p:sp>
          <p:nvSpPr>
            <p:cNvPr id="7" name="Rectangle 6">
              <a:extLst>
                <a:ext uri="{FF2B5EF4-FFF2-40B4-BE49-F238E27FC236}">
                  <a16:creationId xmlns:a16="http://schemas.microsoft.com/office/drawing/2014/main" id="{06F989FA-6E7A-3A98-AF95-F2384308BD32}"/>
                </a:ext>
              </a:extLst>
            </p:cNvPr>
            <p:cNvSpPr/>
            <p:nvPr userDrawn="1"/>
          </p:nvSpPr>
          <p:spPr>
            <a:xfrm flipH="1">
              <a:off x="9867" y="405160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a:off x="2039471" y="406189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a:off x="2038120" y="6083058"/>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029167"/>
              <a:ext cx="2029968" cy="2029968"/>
            </a:xfrm>
            <a:prstGeom prst="rect">
              <a:avLst/>
            </a:prstGeom>
          </p:spPr>
        </p:pic>
        <p:grpSp>
          <p:nvGrpSpPr>
            <p:cNvPr id="19" name="Group 18">
              <a:extLst>
                <a:ext uri="{FF2B5EF4-FFF2-40B4-BE49-F238E27FC236}">
                  <a16:creationId xmlns:a16="http://schemas.microsoft.com/office/drawing/2014/main" id="{227BDAED-0D36-04AE-1A0C-E36977943C38}"/>
                </a:ext>
              </a:extLst>
            </p:cNvPr>
            <p:cNvGrpSpPr/>
            <p:nvPr userDrawn="1"/>
          </p:nvGrpSpPr>
          <p:grpSpPr>
            <a:xfrm>
              <a:off x="110109" y="4130046"/>
              <a:ext cx="1920240" cy="1920240"/>
              <a:chOff x="5361924" y="7472790"/>
              <a:chExt cx="1828800" cy="1828800"/>
            </a:xfrm>
          </p:grpSpPr>
          <p:grpSp>
            <p:nvGrpSpPr>
              <p:cNvPr id="20" name="Group 19">
                <a:extLst>
                  <a:ext uri="{FF2B5EF4-FFF2-40B4-BE49-F238E27FC236}">
                    <a16:creationId xmlns:a16="http://schemas.microsoft.com/office/drawing/2014/main" id="{DCF3798F-8E8C-7928-8347-8BC5B07B29F9}"/>
                  </a:ext>
                </a:extLst>
              </p:cNvPr>
              <p:cNvGrpSpPr/>
              <p:nvPr userDrawn="1"/>
            </p:nvGrpSpPr>
            <p:grpSpPr>
              <a:xfrm>
                <a:off x="5361924" y="7472790"/>
                <a:ext cx="1828800" cy="1828800"/>
                <a:chOff x="5361924" y="7472790"/>
                <a:chExt cx="1828800" cy="1828800"/>
              </a:xfrm>
            </p:grpSpPr>
            <p:grpSp>
              <p:nvGrpSpPr>
                <p:cNvPr id="22" name="Group 21">
                  <a:extLst>
                    <a:ext uri="{FF2B5EF4-FFF2-40B4-BE49-F238E27FC236}">
                      <a16:creationId xmlns:a16="http://schemas.microsoft.com/office/drawing/2014/main" id="{A488BF7D-B7D9-249A-4EC2-8A1F6311D1BD}"/>
                    </a:ext>
                  </a:extLst>
                </p:cNvPr>
                <p:cNvGrpSpPr/>
                <p:nvPr userDrawn="1"/>
              </p:nvGrpSpPr>
              <p:grpSpPr>
                <a:xfrm>
                  <a:off x="5361924" y="7472790"/>
                  <a:ext cx="1828800" cy="1828800"/>
                  <a:chOff x="5388428" y="7173291"/>
                  <a:chExt cx="1828800" cy="1828800"/>
                </a:xfrm>
              </p:grpSpPr>
              <p:grpSp>
                <p:nvGrpSpPr>
                  <p:cNvPr id="29" name="Group 28">
                    <a:extLst>
                      <a:ext uri="{FF2B5EF4-FFF2-40B4-BE49-F238E27FC236}">
                        <a16:creationId xmlns:a16="http://schemas.microsoft.com/office/drawing/2014/main" id="{C68EE8A4-53F3-EAAD-F43C-1F73C11BCE4C}"/>
                      </a:ext>
                    </a:extLst>
                  </p:cNvPr>
                  <p:cNvGrpSpPr/>
                  <p:nvPr userDrawn="1"/>
                </p:nvGrpSpPr>
                <p:grpSpPr>
                  <a:xfrm>
                    <a:off x="5388428" y="7173291"/>
                    <a:ext cx="1828800" cy="1828800"/>
                    <a:chOff x="5388428" y="7173291"/>
                    <a:chExt cx="1828800" cy="1828800"/>
                  </a:xfrm>
                </p:grpSpPr>
                <p:grpSp>
                  <p:nvGrpSpPr>
                    <p:cNvPr id="31" name="Group 30">
                      <a:extLst>
                        <a:ext uri="{FF2B5EF4-FFF2-40B4-BE49-F238E27FC236}">
                          <a16:creationId xmlns:a16="http://schemas.microsoft.com/office/drawing/2014/main" id="{806ABFB8-B814-19D4-3D47-A20F5AE8785F}"/>
                        </a:ext>
                      </a:extLst>
                    </p:cNvPr>
                    <p:cNvGrpSpPr/>
                    <p:nvPr userDrawn="1"/>
                  </p:nvGrpSpPr>
                  <p:grpSpPr>
                    <a:xfrm>
                      <a:off x="5388428" y="7173291"/>
                      <a:ext cx="1828800" cy="1828800"/>
                      <a:chOff x="5579044" y="7049770"/>
                      <a:chExt cx="1828800" cy="1828800"/>
                    </a:xfrm>
                  </p:grpSpPr>
                  <p:grpSp>
                    <p:nvGrpSpPr>
                      <p:cNvPr id="33" name="Group 32">
                        <a:extLst>
                          <a:ext uri="{FF2B5EF4-FFF2-40B4-BE49-F238E27FC236}">
                            <a16:creationId xmlns:a16="http://schemas.microsoft.com/office/drawing/2014/main" id="{992340A8-8A61-1791-D56D-37F56A662FEC}"/>
                          </a:ext>
                        </a:extLst>
                      </p:cNvPr>
                      <p:cNvGrpSpPr/>
                      <p:nvPr userDrawn="1"/>
                    </p:nvGrpSpPr>
                    <p:grpSpPr>
                      <a:xfrm>
                        <a:off x="5579044" y="7049770"/>
                        <a:ext cx="1828800" cy="1828800"/>
                        <a:chOff x="5579044" y="7049770"/>
                        <a:chExt cx="1828800" cy="1828800"/>
                      </a:xfrm>
                    </p:grpSpPr>
                    <p:grpSp>
                      <p:nvGrpSpPr>
                        <p:cNvPr id="35" name="Group 34">
                          <a:extLst>
                            <a:ext uri="{FF2B5EF4-FFF2-40B4-BE49-F238E27FC236}">
                              <a16:creationId xmlns:a16="http://schemas.microsoft.com/office/drawing/2014/main" id="{CD482B6F-4CF8-CEB3-7478-EB1A76DCF567}"/>
                            </a:ext>
                          </a:extLst>
                        </p:cNvPr>
                        <p:cNvGrpSpPr/>
                        <p:nvPr userDrawn="1"/>
                      </p:nvGrpSpPr>
                      <p:grpSpPr>
                        <a:xfrm>
                          <a:off x="5579044" y="7049770"/>
                          <a:ext cx="1828800" cy="1828800"/>
                          <a:chOff x="5579044" y="7049770"/>
                          <a:chExt cx="1828800" cy="1828800"/>
                        </a:xfrm>
                      </p:grpSpPr>
                      <p:grpSp>
                        <p:nvGrpSpPr>
                          <p:cNvPr id="37" name="Group 36">
                            <a:extLst>
                              <a:ext uri="{FF2B5EF4-FFF2-40B4-BE49-F238E27FC236}">
                                <a16:creationId xmlns:a16="http://schemas.microsoft.com/office/drawing/2014/main" id="{48DB94FE-59B9-2EAD-D619-84D732CEACD3}"/>
                              </a:ext>
                            </a:extLst>
                          </p:cNvPr>
                          <p:cNvGrpSpPr/>
                          <p:nvPr userDrawn="1"/>
                        </p:nvGrpSpPr>
                        <p:grpSpPr>
                          <a:xfrm>
                            <a:off x="5579044" y="7049770"/>
                            <a:ext cx="1828800" cy="1828800"/>
                            <a:chOff x="5579044" y="7049770"/>
                            <a:chExt cx="1828800" cy="1828800"/>
                          </a:xfrm>
                        </p:grpSpPr>
                        <p:sp>
                          <p:nvSpPr>
                            <p:cNvPr id="39" name="Oval 38">
                              <a:extLst>
                                <a:ext uri="{FF2B5EF4-FFF2-40B4-BE49-F238E27FC236}">
                                  <a16:creationId xmlns:a16="http://schemas.microsoft.com/office/drawing/2014/main" id="{E9EB6EED-2663-2442-C484-EF27395DCEB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Oval 39">
                              <a:extLst>
                                <a:ext uri="{FF2B5EF4-FFF2-40B4-BE49-F238E27FC236}">
                                  <a16:creationId xmlns:a16="http://schemas.microsoft.com/office/drawing/2014/main" id="{E5978766-DE51-5FF5-41BE-B1007C37165E}"/>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8" name="Oval 37">
                            <a:extLst>
                              <a:ext uri="{FF2B5EF4-FFF2-40B4-BE49-F238E27FC236}">
                                <a16:creationId xmlns:a16="http://schemas.microsoft.com/office/drawing/2014/main" id="{749B68DA-C119-6301-085A-2E7F3F7E3CB1}"/>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6" name="Oval 35">
                          <a:extLst>
                            <a:ext uri="{FF2B5EF4-FFF2-40B4-BE49-F238E27FC236}">
                              <a16:creationId xmlns:a16="http://schemas.microsoft.com/office/drawing/2014/main" id="{D753957E-F4A5-E4CA-B8B3-F6AE73F159F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4" name="Oval 33">
                        <a:extLst>
                          <a:ext uri="{FF2B5EF4-FFF2-40B4-BE49-F238E27FC236}">
                            <a16:creationId xmlns:a16="http://schemas.microsoft.com/office/drawing/2014/main" id="{3C4F46AE-42C2-9E3D-D294-F9297389D110}"/>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2" name="Oval 31">
                      <a:extLst>
                        <a:ext uri="{FF2B5EF4-FFF2-40B4-BE49-F238E27FC236}">
                          <a16:creationId xmlns:a16="http://schemas.microsoft.com/office/drawing/2014/main" id="{42376F25-4466-0F15-CD2F-B821AC9CCE5C}"/>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0" name="Oval 29">
                    <a:extLst>
                      <a:ext uri="{FF2B5EF4-FFF2-40B4-BE49-F238E27FC236}">
                        <a16:creationId xmlns:a16="http://schemas.microsoft.com/office/drawing/2014/main" id="{BBC988D2-4FFC-612A-DD91-A41B6194EF6C}"/>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4" name="Oval 23">
                  <a:extLst>
                    <a:ext uri="{FF2B5EF4-FFF2-40B4-BE49-F238E27FC236}">
                      <a16:creationId xmlns:a16="http://schemas.microsoft.com/office/drawing/2014/main" id="{53690E8A-1D3D-3D5D-932E-D2A2CFE5BDAB}"/>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 name="Oval 24">
                  <a:extLst>
                    <a:ext uri="{FF2B5EF4-FFF2-40B4-BE49-F238E27FC236}">
                      <a16:creationId xmlns:a16="http://schemas.microsoft.com/office/drawing/2014/main" id="{1AE08D7C-4190-C00C-19F0-BEC1F608B97A}"/>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 name="Oval 25">
                  <a:extLst>
                    <a:ext uri="{FF2B5EF4-FFF2-40B4-BE49-F238E27FC236}">
                      <a16:creationId xmlns:a16="http://schemas.microsoft.com/office/drawing/2014/main" id="{7B3E9873-3672-0001-60F1-6068B67A6DFE}"/>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Oval 26">
                  <a:extLst>
                    <a:ext uri="{FF2B5EF4-FFF2-40B4-BE49-F238E27FC236}">
                      <a16:creationId xmlns:a16="http://schemas.microsoft.com/office/drawing/2014/main" id="{4CD85BCE-3B9E-234C-4D1D-EC1A6A57D298}"/>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 name="Oval 27">
                  <a:extLst>
                    <a:ext uri="{FF2B5EF4-FFF2-40B4-BE49-F238E27FC236}">
                      <a16:creationId xmlns:a16="http://schemas.microsoft.com/office/drawing/2014/main" id="{5CC66A2F-CBBE-220E-5ECB-528B8EE34F83}"/>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1" name="Oval 20">
                <a:extLst>
                  <a:ext uri="{FF2B5EF4-FFF2-40B4-BE49-F238E27FC236}">
                    <a16:creationId xmlns:a16="http://schemas.microsoft.com/office/drawing/2014/main" id="{B7B0A7FC-B497-31A6-1F93-414F96AF4C4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1" name="Rectangle 40">
              <a:extLst>
                <a:ext uri="{FF2B5EF4-FFF2-40B4-BE49-F238E27FC236}">
                  <a16:creationId xmlns:a16="http://schemas.microsoft.com/office/drawing/2014/main" id="{26879019-2911-2F60-CC5B-25D1BE752B8D}"/>
                </a:ext>
              </a:extLst>
            </p:cNvPr>
            <p:cNvSpPr/>
            <p:nvPr userDrawn="1"/>
          </p:nvSpPr>
          <p:spPr>
            <a:xfrm>
              <a:off x="9867" y="6073440"/>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8CCEA94B-F499-5FCA-D063-7FD71F10F95B}"/>
                </a:ext>
              </a:extLst>
            </p:cNvPr>
            <p:cNvSpPr/>
            <p:nvPr userDrawn="1"/>
          </p:nvSpPr>
          <p:spPr>
            <a:xfrm>
              <a:off x="9867" y="405160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a:off x="0" y="-1"/>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marL="0" indent="0" algn="ctr">
              <a:buNone/>
              <a:defRPr sz="2000">
                <a:solidFill>
                  <a:schemeClr val="bg1"/>
                </a:solidFill>
              </a:defRPr>
            </a:lvl1pPr>
          </a:lstStyle>
          <a:p>
            <a:r>
              <a:rPr lang="en-US" dirty="0"/>
              <a:t>Click icon to insert picture</a:t>
            </a:r>
          </a:p>
        </p:txBody>
      </p:sp>
    </p:spTree>
    <p:extLst>
      <p:ext uri="{BB962C8B-B14F-4D97-AF65-F5344CB8AC3E}">
        <p14:creationId xmlns:p14="http://schemas.microsoft.com/office/powerpoint/2010/main" val="4102569021"/>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1" y="896112"/>
            <a:ext cx="6589150" cy="1988706"/>
          </a:xfrm>
        </p:spPr>
        <p:txBody>
          <a:bodyPr anchor="t" anchorCtr="0"/>
          <a:lstStyle>
            <a:lvl1pPr>
              <a:defRPr cap="all" baseline="0">
                <a:solidFill>
                  <a:schemeClr val="tx2"/>
                </a:solidFill>
              </a:defRPr>
            </a:lvl1pPr>
          </a:lstStyle>
          <a:p>
            <a:r>
              <a:rPr lang="en-US" dirty="0"/>
              <a:t>CLICK TO ADD TITLE</a:t>
            </a:r>
          </a:p>
        </p:txBody>
      </p:sp>
      <p:grpSp>
        <p:nvGrpSpPr>
          <p:cNvPr id="3" name="Group 2">
            <a:extLst>
              <a:ext uri="{FF2B5EF4-FFF2-40B4-BE49-F238E27FC236}">
                <a16:creationId xmlns:a16="http://schemas.microsoft.com/office/drawing/2014/main" id="{C8EF03D4-C3B7-918C-FF43-0A9C106ACA0F}"/>
              </a:ext>
              <a:ext uri="{C183D7F6-B498-43B3-948B-1728B52AA6E4}">
                <adec:decorative xmlns:adec="http://schemas.microsoft.com/office/drawing/2017/decorative" val="1"/>
              </a:ext>
            </a:extLst>
          </p:cNvPr>
          <p:cNvGrpSpPr/>
          <p:nvPr userDrawn="1"/>
        </p:nvGrpSpPr>
        <p:grpSpPr>
          <a:xfrm>
            <a:off x="8127476" y="-9144"/>
            <a:ext cx="4069095" cy="6867144"/>
            <a:chOff x="8127476" y="-9144"/>
            <a:chExt cx="4069095" cy="6867144"/>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Date Placeholder 3">
            <a:extLst>
              <a:ext uri="{FF2B5EF4-FFF2-40B4-BE49-F238E27FC236}">
                <a16:creationId xmlns:a16="http://schemas.microsoft.com/office/drawing/2014/main" id="{56895315-7883-40AA-AB6E-E7F8B77E5BAC}"/>
              </a:ext>
            </a:extLst>
          </p:cNvPr>
          <p:cNvSpPr>
            <a:spLocks noGrp="1"/>
          </p:cNvSpPr>
          <p:nvPr>
            <p:ph type="dt" sz="half" idx="10"/>
          </p:nvPr>
        </p:nvSpPr>
        <p:spPr>
          <a:xfrm>
            <a:off x="761295" y="6355080"/>
            <a:ext cx="1097280" cy="365125"/>
          </a:xfrm>
        </p:spPr>
        <p:txBody>
          <a:bodyPr/>
          <a:lstStyle>
            <a:lvl1pPr>
              <a:defRPr>
                <a:solidFill>
                  <a:schemeClr val="bg1"/>
                </a:solidFill>
              </a:defRPr>
            </a:lvl1pPr>
          </a:lstStyle>
          <a:p>
            <a:r>
              <a:rPr lang="en-US"/>
              <a:t>12/11/2023</a:t>
            </a:r>
            <a:endParaRPr lang="en-US" dirty="0"/>
          </a:p>
        </p:txBody>
      </p:sp>
      <p:sp>
        <p:nvSpPr>
          <p:cNvPr id="68" name="Footer Placeholder 4">
            <a:extLst>
              <a:ext uri="{FF2B5EF4-FFF2-40B4-BE49-F238E27FC236}">
                <a16:creationId xmlns:a16="http://schemas.microsoft.com/office/drawing/2014/main" id="{0000A4E2-8200-4049-B783-2C99FBDBAEBD}"/>
              </a:ext>
            </a:extLst>
          </p:cNvPr>
          <p:cNvSpPr>
            <a:spLocks noGrp="1"/>
          </p:cNvSpPr>
          <p:nvPr>
            <p:ph type="ftr" sz="quarter" idx="11"/>
          </p:nvPr>
        </p:nvSpPr>
        <p:spPr>
          <a:xfrm>
            <a:off x="5499886" y="6355080"/>
            <a:ext cx="2286000" cy="365125"/>
          </a:xfrm>
        </p:spPr>
        <p:txBody>
          <a:bodyPr/>
          <a:lstStyle>
            <a:lvl1pPr>
              <a:defRPr>
                <a:solidFill>
                  <a:schemeClr val="bg1"/>
                </a:solidFill>
              </a:defRPr>
            </a:lvl1pPr>
          </a:lstStyle>
          <a:p>
            <a:r>
              <a:rPr lang="en-US"/>
              <a:t>Presentation title</a:t>
            </a:r>
            <a:endParaRPr lang="en-US" dirty="0"/>
          </a:p>
        </p:txBody>
      </p:sp>
      <p:sp>
        <p:nvSpPr>
          <p:cNvPr id="69" name="Slide Number Placeholder 5">
            <a:extLst>
              <a:ext uri="{FF2B5EF4-FFF2-40B4-BE49-F238E27FC236}">
                <a16:creationId xmlns:a16="http://schemas.microsoft.com/office/drawing/2014/main" id="{179E1CD1-EB8F-4E56-ADD5-06293A7A2EE8}"/>
              </a:ext>
            </a:extLst>
          </p:cNvPr>
          <p:cNvSpPr>
            <a:spLocks noGrp="1"/>
          </p:cNvSpPr>
          <p:nvPr>
            <p:ph type="sldNum" sz="quarter" idx="12"/>
          </p:nvPr>
        </p:nvSpPr>
        <p:spPr>
          <a:xfrm>
            <a:off x="11274091" y="635508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4" name="Content Placeholder 2">
            <a:extLst>
              <a:ext uri="{FF2B5EF4-FFF2-40B4-BE49-F238E27FC236}">
                <a16:creationId xmlns:a16="http://schemas.microsoft.com/office/drawing/2014/main" id="{3BB414F1-8F08-3A3B-45E3-9F44595164A1}"/>
              </a:ext>
            </a:extLst>
          </p:cNvPr>
          <p:cNvSpPr>
            <a:spLocks noGrp="1"/>
          </p:cNvSpPr>
          <p:nvPr>
            <p:ph sz="half" idx="14" hasCustomPrompt="1"/>
          </p:nvPr>
        </p:nvSpPr>
        <p:spPr>
          <a:xfrm>
            <a:off x="762001" y="3058886"/>
            <a:ext cx="6597372" cy="3296194"/>
          </a:xfrm>
        </p:spPr>
        <p:txBody>
          <a:bodyPr>
            <a:normAutofit/>
          </a:bodyPr>
          <a:lstStyle>
            <a:lvl1pPr marL="0" indent="0">
              <a:lnSpc>
                <a:spcPts val="2000"/>
              </a:lnSpc>
              <a:buFont typeface="Arial" panose="020B0604020202020204" pitchFamily="34" charset="0"/>
              <a:buNone/>
              <a:defRPr sz="1800">
                <a:solidFill>
                  <a:schemeClr val="bg1"/>
                </a:solidFill>
              </a:defRPr>
            </a:lvl1pPr>
            <a:lvl2pPr marL="457200">
              <a:lnSpc>
                <a:spcPts val="2000"/>
              </a:lnSpc>
              <a:defRPr sz="1800">
                <a:solidFill>
                  <a:schemeClr val="bg1"/>
                </a:solidFill>
              </a:defRPr>
            </a:lvl2pPr>
            <a:lvl3pPr marL="914400">
              <a:lnSpc>
                <a:spcPts val="2000"/>
              </a:lnSpc>
              <a:defRPr sz="1800">
                <a:solidFill>
                  <a:schemeClr val="bg1"/>
                </a:solidFill>
              </a:defRPr>
            </a:lvl3pPr>
            <a:lvl4pPr marL="1371600">
              <a:lnSpc>
                <a:spcPts val="2000"/>
              </a:lnSpc>
              <a:defRPr sz="1800">
                <a:solidFill>
                  <a:schemeClr val="bg1"/>
                </a:solidFill>
              </a:defRPr>
            </a:lvl4pPr>
            <a:lvl5pPr marL="1828800">
              <a:lnSpc>
                <a:spcPts val="2000"/>
              </a:lnSpc>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636156"/>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guide id="4"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accent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09F422-89F7-BDA7-7801-F364BA5D95A5}"/>
              </a:ext>
              <a:ext uri="{C183D7F6-B498-43B3-948B-1728B52AA6E4}">
                <adec:decorative xmlns:adec="http://schemas.microsoft.com/office/drawing/2017/decorative" val="1"/>
              </a:ext>
            </a:extLst>
          </p:cNvPr>
          <p:cNvGrpSpPr/>
          <p:nvPr userDrawn="1"/>
        </p:nvGrpSpPr>
        <p:grpSpPr>
          <a:xfrm>
            <a:off x="-3045" y="-4303"/>
            <a:ext cx="7252590" cy="6862680"/>
            <a:chOff x="-3045" y="-4303"/>
            <a:chExt cx="7252590" cy="686268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1146"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045" y="-4303"/>
              <a:ext cx="2029968" cy="2029968"/>
            </a:xfrm>
            <a:prstGeom prst="rect">
              <a:avLst/>
            </a:prstGeom>
          </p:spPr>
        </p:pic>
        <p:sp>
          <p:nvSpPr>
            <p:cNvPr id="39" name="Rectangle 38">
              <a:extLst>
                <a:ext uri="{FF2B5EF4-FFF2-40B4-BE49-F238E27FC236}">
                  <a16:creationId xmlns:a16="http://schemas.microsoft.com/office/drawing/2014/main" id="{EA65556A-38A5-4BA5-9A40-33F02F960B1E}"/>
                </a:ext>
              </a:extLst>
            </p:cNvPr>
            <p:cNvSpPr/>
            <p:nvPr userDrawn="1"/>
          </p:nvSpPr>
          <p:spPr>
            <a:xfrm>
              <a:off x="3757"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1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4071442" y="4058828"/>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38053"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034"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2028568"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400000">
              <a:off x="2043950"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1406"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4433"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506891"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2028658"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BCF3BD55-FF25-4CA9-8016-81AEB8AA43E8}"/>
                </a:ext>
              </a:extLst>
            </p:cNvPr>
            <p:cNvSpPr/>
            <p:nvPr userDrawn="1"/>
          </p:nvSpPr>
          <p:spPr>
            <a:xfrm>
              <a:off x="3838078"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Connector 76">
              <a:extLst>
                <a:ext uri="{FF2B5EF4-FFF2-40B4-BE49-F238E27FC236}">
                  <a16:creationId xmlns:a16="http://schemas.microsoft.com/office/drawing/2014/main" id="{DE09EA6C-7AC2-47BE-95B8-4D3412867BA5}"/>
                </a:ext>
              </a:extLst>
            </p:cNvPr>
            <p:cNvCxnSpPr>
              <a:cxnSpLocks/>
            </p:cNvCxnSpPr>
            <p:nvPr userDrawn="1"/>
          </p:nvCxnSpPr>
          <p:spPr>
            <a:xfrm flipV="1">
              <a:off x="0" y="1990665"/>
              <a:ext cx="4023360"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974771" y="576943"/>
            <a:ext cx="6449786" cy="2785508"/>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EB00591F-8CE8-B626-C81A-6C960B2BAECA}"/>
              </a:ext>
            </a:extLst>
          </p:cNvPr>
          <p:cNvSpPr>
            <a:spLocks noGrp="1"/>
          </p:cNvSpPr>
          <p:nvPr>
            <p:ph type="subTitle" idx="1" hasCustomPrompt="1"/>
          </p:nvPr>
        </p:nvSpPr>
        <p:spPr>
          <a:xfrm>
            <a:off x="4974772" y="3373686"/>
            <a:ext cx="6449785" cy="1029586"/>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7519821" y="6353175"/>
            <a:ext cx="1097280" cy="365125"/>
          </a:xfrm>
        </p:spPr>
        <p:txBody>
          <a:bodyPr/>
          <a:lstStyle>
            <a:lvl1pPr>
              <a:defRPr>
                <a:solidFill>
                  <a:schemeClr val="bg1"/>
                </a:solidFill>
              </a:defRPr>
            </a:lvl1pPr>
          </a:lstStyle>
          <a:p>
            <a:r>
              <a:rPr lang="en-US"/>
              <a:t>12/11/2023</a:t>
            </a:r>
            <a:endParaRPr lang="en-US" dirty="0"/>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8727198" y="6350000"/>
            <a:ext cx="2286000" cy="365125"/>
          </a:xfrm>
        </p:spPr>
        <p:txBody>
          <a:bodyPr/>
          <a:lstStyle>
            <a:lvl1pPr>
              <a:defRPr>
                <a:solidFill>
                  <a:schemeClr val="bg1"/>
                </a:solidFill>
              </a:defRPr>
            </a:lvl1pPr>
          </a:lstStyle>
          <a:p>
            <a:r>
              <a:rPr lang="en-US"/>
              <a:t>Presentation title</a:t>
            </a:r>
            <a:endParaRPr lang="en-US" dirty="0"/>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2847"/>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563373263"/>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5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771736" y="896112"/>
            <a:ext cx="9389288" cy="1362456"/>
          </a:xfrm>
        </p:spPr>
        <p:txBody>
          <a:bodyPr anchor="t" anchorCtr="0"/>
          <a:lstStyle>
            <a:lvl1pPr>
              <a:defRPr cap="all" baseline="0">
                <a:solidFill>
                  <a:schemeClr val="accent1"/>
                </a:solidFill>
              </a:defRPr>
            </a:lvl1pPr>
          </a:lstStyle>
          <a:p>
            <a:r>
              <a:rPr lang="en-US" dirty="0"/>
              <a:t>CLICK TO ADD TITLE</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771735"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6" name="Content Placeholder 2">
            <a:extLst>
              <a:ext uri="{FF2B5EF4-FFF2-40B4-BE49-F238E27FC236}">
                <a16:creationId xmlns:a16="http://schemas.microsoft.com/office/drawing/2014/main" id="{B135D7B7-20E9-ADCF-4417-B443AF3112FC}"/>
              </a:ext>
            </a:extLst>
          </p:cNvPr>
          <p:cNvSpPr>
            <a:spLocks noGrp="1"/>
          </p:cNvSpPr>
          <p:nvPr>
            <p:ph sz="half" idx="14" hasCustomPrompt="1"/>
          </p:nvPr>
        </p:nvSpPr>
        <p:spPr>
          <a:xfrm>
            <a:off x="771734"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5D4468C5-0B68-8408-80C5-F8681CA98918}"/>
              </a:ext>
            </a:extLst>
          </p:cNvPr>
          <p:cNvSpPr>
            <a:spLocks noGrp="1"/>
          </p:cNvSpPr>
          <p:nvPr>
            <p:ph sz="half" idx="15" hasCustomPrompt="1"/>
          </p:nvPr>
        </p:nvSpPr>
        <p:spPr>
          <a:xfrm>
            <a:off x="5645989"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2026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403102"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025089"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407892"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413443"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021285"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1859807"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7411"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1793659"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1035546"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1">
            <a:extLst>
              <a:ext uri="{FF2B5EF4-FFF2-40B4-BE49-F238E27FC236}">
                <a16:creationId xmlns:a16="http://schemas.microsoft.com/office/drawing/2014/main" id="{C8142DAF-BE54-C239-5685-89D55E027E4E}"/>
              </a:ext>
            </a:extLst>
          </p:cNvPr>
          <p:cNvSpPr>
            <a:spLocks noGrp="1"/>
          </p:cNvSpPr>
          <p:nvPr>
            <p:ph type="title" hasCustomPrompt="1"/>
          </p:nvPr>
        </p:nvSpPr>
        <p:spPr>
          <a:xfrm>
            <a:off x="3520440" y="896111"/>
            <a:ext cx="7889768" cy="2039341"/>
          </a:xfrm>
        </p:spPr>
        <p:txBody>
          <a:bodyPr anchor="t" anchorCtr="0"/>
          <a:lstStyle>
            <a:lvl1pPr>
              <a:defRPr cap="all" baseline="0">
                <a:solidFill>
                  <a:schemeClr val="accent1"/>
                </a:solidFill>
              </a:defRPr>
            </a:lvl1pPr>
          </a:lstStyle>
          <a:p>
            <a:r>
              <a:rPr lang="en-US" dirty="0"/>
              <a:t>CLICK TO ADD TITLE</a:t>
            </a:r>
          </a:p>
        </p:txBody>
      </p:sp>
      <p:sp>
        <p:nvSpPr>
          <p:cNvPr id="10" name="Content Placeholder 2">
            <a:extLst>
              <a:ext uri="{FF2B5EF4-FFF2-40B4-BE49-F238E27FC236}">
                <a16:creationId xmlns:a16="http://schemas.microsoft.com/office/drawing/2014/main" id="{5A2EBD71-EB16-773C-A6CB-C6E1259AE70B}"/>
              </a:ext>
            </a:extLst>
          </p:cNvPr>
          <p:cNvSpPr>
            <a:spLocks noGrp="1"/>
          </p:cNvSpPr>
          <p:nvPr>
            <p:ph sz="half" idx="14" hasCustomPrompt="1"/>
          </p:nvPr>
        </p:nvSpPr>
        <p:spPr>
          <a:xfrm>
            <a:off x="3520440" y="3259056"/>
            <a:ext cx="2994660" cy="3006531"/>
          </a:xfrm>
        </p:spPr>
        <p:txBody>
          <a:bodyPr>
            <a:normAutofit/>
          </a:bodyPr>
          <a:lstStyle>
            <a:lvl1pPr marL="285750" indent="-285750">
              <a:lnSpc>
                <a:spcPts val="2000"/>
              </a:lnSpc>
              <a:buFont typeface="Arial" panose="020B0604020202020204" pitchFamily="34" charset="0"/>
              <a:buChar char="•"/>
              <a:defRPr sz="1800"/>
            </a:lvl1pPr>
            <a:lvl2pPr>
              <a:lnSpc>
                <a:spcPts val="2000"/>
              </a:lnSpc>
              <a:defRPr sz="1800"/>
            </a:lvl2pPr>
            <a:lvl3pPr>
              <a:lnSpc>
                <a:spcPts val="2000"/>
              </a:lnSpc>
              <a:defRPr sz="1800"/>
            </a:lvl3pPr>
            <a:lvl4pPr>
              <a:lnSpc>
                <a:spcPts val="2000"/>
              </a:lnSpc>
              <a:defRPr sz="1800"/>
            </a:lvl4pPr>
            <a:lvl5pPr>
              <a:lnSpc>
                <a:spcPts val="2000"/>
              </a:lnSpc>
              <a:defRPr sz="1800"/>
            </a:lvl5pPr>
          </a:lstStyle>
          <a:p>
            <a:pPr lvl="0"/>
            <a:r>
              <a:rPr lang="en-US" dirty="0"/>
              <a:t>Click to add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56944BE1-9937-7EA2-AA56-336B8D5CAADA}"/>
              </a:ext>
            </a:extLst>
          </p:cNvPr>
          <p:cNvSpPr>
            <a:spLocks noGrp="1"/>
          </p:cNvSpPr>
          <p:nvPr>
            <p:ph sz="half" idx="1" hasCustomPrompt="1"/>
          </p:nvPr>
        </p:nvSpPr>
        <p:spPr>
          <a:xfrm>
            <a:off x="6826432" y="3253740"/>
            <a:ext cx="4580088" cy="3006531"/>
          </a:xfrm>
        </p:spPr>
        <p:txBody>
          <a:bodyPr>
            <a:normAutofit/>
          </a:bodyPr>
          <a:lstStyle>
            <a:lvl1pPr marL="0" indent="0">
              <a:lnSpc>
                <a:spcPts val="2000"/>
              </a:lnSpc>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3523723"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6642161"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0949320"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079269753"/>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807877" y="898524"/>
            <a:ext cx="7606895" cy="2029967"/>
          </a:xfrm>
        </p:spPr>
        <p:txBody>
          <a:bodyPr anchor="t" anchorCtr="0"/>
          <a:lstStyle>
            <a:lvl1pPr>
              <a:defRPr cap="all" baseline="0">
                <a:solidFill>
                  <a:schemeClr val="tx2"/>
                </a:solidFill>
              </a:defRPr>
            </a:lvl1pPr>
          </a:lstStyle>
          <a:p>
            <a:r>
              <a:rPr lang="en-US" dirty="0"/>
              <a:t>CLICK TO ADD TITLE</a:t>
            </a:r>
          </a:p>
        </p:txBody>
      </p:sp>
      <p:sp>
        <p:nvSpPr>
          <p:cNvPr id="27" name="Picture Placeholder 26">
            <a:extLst>
              <a:ext uri="{FF2B5EF4-FFF2-40B4-BE49-F238E27FC236}">
                <a16:creationId xmlns:a16="http://schemas.microsoft.com/office/drawing/2014/main" id="{01CF25F4-1889-5FE4-9BE0-413C509639DC}"/>
              </a:ext>
            </a:extLst>
          </p:cNvPr>
          <p:cNvSpPr>
            <a:spLocks noGrp="1"/>
          </p:cNvSpPr>
          <p:nvPr>
            <p:ph type="pic" sz="quarter" idx="15" hasCustomPrompt="1"/>
          </p:nvPr>
        </p:nvSpPr>
        <p:spPr>
          <a:xfrm>
            <a:off x="1011337" y="9212"/>
            <a:ext cx="2029967" cy="4850544"/>
          </a:xfrm>
          <a:custGeom>
            <a:avLst/>
            <a:gdLst>
              <a:gd name="connsiteX0" fmla="*/ 0 w 2029967"/>
              <a:gd name="connsiteY0" fmla="*/ 0 h 4850544"/>
              <a:gd name="connsiteX1" fmla="*/ 2029967 w 2029967"/>
              <a:gd name="connsiteY1" fmla="*/ 0 h 4850544"/>
              <a:gd name="connsiteX2" fmla="*/ 2029967 w 2029967"/>
              <a:gd name="connsiteY2" fmla="*/ 4850544 h 4850544"/>
              <a:gd name="connsiteX3" fmla="*/ 2025599 w 2029967"/>
              <a:gd name="connsiteY3" fmla="*/ 4850544 h 4850544"/>
              <a:gd name="connsiteX4" fmla="*/ 2 w 2029967"/>
              <a:gd name="connsiteY4" fmla="*/ 2824947 h 4850544"/>
              <a:gd name="connsiteX5" fmla="*/ 2 w 2029967"/>
              <a:gd name="connsiteY5" fmla="*/ 4850544 h 4850544"/>
              <a:gd name="connsiteX6" fmla="*/ 0 w 2029967"/>
              <a:gd name="connsiteY6" fmla="*/ 4850544 h 48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967" h="4850544">
                <a:moveTo>
                  <a:pt x="0" y="0"/>
                </a:moveTo>
                <a:lnTo>
                  <a:pt x="2029967" y="0"/>
                </a:lnTo>
                <a:lnTo>
                  <a:pt x="2029967" y="4850544"/>
                </a:lnTo>
                <a:lnTo>
                  <a:pt x="2025599" y="4850544"/>
                </a:lnTo>
                <a:lnTo>
                  <a:pt x="2" y="2824947"/>
                </a:lnTo>
                <a:lnTo>
                  <a:pt x="2" y="4850544"/>
                </a:lnTo>
                <a:lnTo>
                  <a:pt x="0" y="4850544"/>
                </a:lnTo>
                <a:close/>
              </a:path>
            </a:pathLst>
          </a:custGeom>
        </p:spPr>
        <p:txBody>
          <a:bodyPr wrap="square">
            <a:noAutofit/>
          </a:bodyPr>
          <a:lstStyle>
            <a:lvl1pPr marL="0" indent="0" algn="l">
              <a:buNone/>
              <a:defRPr sz="2000">
                <a:solidFill>
                  <a:schemeClr val="bg1"/>
                </a:solidFill>
              </a:defRPr>
            </a:lvl1pPr>
          </a:lstStyle>
          <a:p>
            <a:r>
              <a:rPr lang="en-US" dirty="0"/>
              <a:t>Click icon to insert picture</a:t>
            </a:r>
          </a:p>
        </p:txBody>
      </p:sp>
      <p:sp>
        <p:nvSpPr>
          <p:cNvPr id="34" name="Rectangle 33">
            <a:extLst>
              <a:ext uri="{FF2B5EF4-FFF2-40B4-BE49-F238E27FC236}">
                <a16:creationId xmlns:a16="http://schemas.microsoft.com/office/drawing/2014/main" id="{9CC28908-2548-441C-BE9D-8728E1FC84C0}"/>
              </a:ext>
              <a:ext uri="{C183D7F6-B498-43B3-948B-1728B52AA6E4}">
                <adec:decorative xmlns:adec="http://schemas.microsoft.com/office/drawing/2017/decorative" val="1"/>
              </a:ext>
            </a:extLst>
          </p:cNvPr>
          <p:cNvSpPr/>
          <p:nvPr userDrawn="1"/>
        </p:nvSpPr>
        <p:spPr>
          <a:xfrm>
            <a:off x="1011339" y="4863266"/>
            <a:ext cx="2029968" cy="20048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731DC170-FB16-45F8-B62C-DCAB2B9AC31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1338" y="5865203"/>
            <a:ext cx="2019299" cy="999451"/>
          </a:xfrm>
          <a:prstGeom prst="rect">
            <a:avLst/>
          </a:prstGeom>
        </p:spPr>
      </p:pic>
      <p:sp>
        <p:nvSpPr>
          <p:cNvPr id="5" name="Content Placeholder 2">
            <a:extLst>
              <a:ext uri="{FF2B5EF4-FFF2-40B4-BE49-F238E27FC236}">
                <a16:creationId xmlns:a16="http://schemas.microsoft.com/office/drawing/2014/main" id="{ADE2E4A5-BFB0-8F89-C606-A1581EB9FC6E}"/>
              </a:ext>
            </a:extLst>
          </p:cNvPr>
          <p:cNvSpPr>
            <a:spLocks noGrp="1"/>
          </p:cNvSpPr>
          <p:nvPr>
            <p:ph sz="half" idx="16" hasCustomPrompt="1"/>
          </p:nvPr>
        </p:nvSpPr>
        <p:spPr>
          <a:xfrm>
            <a:off x="3803953" y="3259138"/>
            <a:ext cx="7615274" cy="2978150"/>
          </a:xfrm>
        </p:spPr>
        <p:txBody>
          <a:bodyPr>
            <a:normAutofit/>
          </a:bodyPr>
          <a:lstStyle>
            <a:lvl1pPr marL="285750" indent="-285750">
              <a:lnSpc>
                <a:spcPts val="2000"/>
              </a:lnSpc>
              <a:buFont typeface="Arial" panose="020B0604020202020204" pitchFamily="34" charset="0"/>
              <a:buChar char="•"/>
              <a:defRPr sz="1800">
                <a:solidFill>
                  <a:schemeClr val="tx2"/>
                </a:solidFill>
              </a:defRPr>
            </a:lvl1pPr>
            <a:lvl2pPr marL="685800">
              <a:lnSpc>
                <a:spcPts val="2000"/>
              </a:lnSpc>
              <a:defRPr sz="1800">
                <a:solidFill>
                  <a:schemeClr val="tx2"/>
                </a:solidFill>
              </a:defRPr>
            </a:lvl2pPr>
            <a:lvl3pPr marL="1143000">
              <a:lnSpc>
                <a:spcPts val="2000"/>
              </a:lnSpc>
              <a:defRPr sz="1800">
                <a:solidFill>
                  <a:schemeClr val="tx2"/>
                </a:solidFill>
              </a:defRPr>
            </a:lvl3pPr>
            <a:lvl4pPr marL="1600200">
              <a:lnSpc>
                <a:spcPts val="2000"/>
              </a:lnSpc>
              <a:defRPr sz="1800">
                <a:solidFill>
                  <a:schemeClr val="tx2"/>
                </a:solidFill>
              </a:defRPr>
            </a:lvl4pPr>
            <a:lvl5pPr marL="2057400">
              <a:lnSpc>
                <a:spcPts val="2000"/>
              </a:lnSpc>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3803953" y="6353175"/>
            <a:ext cx="1097280" cy="365125"/>
          </a:xfrm>
        </p:spPr>
        <p:txBody>
          <a:bodyPr/>
          <a:lstStyle>
            <a:lvl1pPr>
              <a:defRPr>
                <a:solidFill>
                  <a:schemeClr val="bg1"/>
                </a:solidFill>
              </a:defRPr>
            </a:lvl1pPr>
          </a:lstStyle>
          <a:p>
            <a:r>
              <a:rPr lang="en-US"/>
              <a:t>12/11/2023</a:t>
            </a:r>
            <a:endParaRPr lang="en-US" dirty="0"/>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6788630" y="6350000"/>
            <a:ext cx="2286000" cy="365125"/>
          </a:xfrm>
        </p:spPr>
        <p:txBody>
          <a:bodyPr/>
          <a:lstStyle>
            <a:lvl1pPr>
              <a:defRPr>
                <a:solidFill>
                  <a:schemeClr val="bg1"/>
                </a:solidFill>
              </a:defRPr>
            </a:lvl1pPr>
          </a:lstStyle>
          <a:p>
            <a:r>
              <a:rPr lang="en-US"/>
              <a:t>Presentation title</a:t>
            </a:r>
            <a:endParaRPr lang="en-US" dirty="0"/>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10962027"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grpSp>
        <p:nvGrpSpPr>
          <p:cNvPr id="9" name="Group 8">
            <a:extLst>
              <a:ext uri="{FF2B5EF4-FFF2-40B4-BE49-F238E27FC236}">
                <a16:creationId xmlns:a16="http://schemas.microsoft.com/office/drawing/2014/main" id="{378F81CD-65D4-6CA1-E2C2-34DF58B566B2}"/>
              </a:ext>
              <a:ext uri="{C183D7F6-B498-43B3-948B-1728B52AA6E4}">
                <adec:decorative xmlns:adec="http://schemas.microsoft.com/office/drawing/2017/decorative" val="1"/>
              </a:ext>
            </a:extLst>
          </p:cNvPr>
          <p:cNvGrpSpPr/>
          <p:nvPr userDrawn="1"/>
        </p:nvGrpSpPr>
        <p:grpSpPr>
          <a:xfrm>
            <a:off x="-1000" y="0"/>
            <a:ext cx="1015984" cy="6858000"/>
            <a:chOff x="-1000" y="0"/>
            <a:chExt cx="1015984" cy="6858000"/>
          </a:xfrm>
        </p:grpSpPr>
        <p:sp>
          <p:nvSpPr>
            <p:cNvPr id="10" name="Rectangle 9">
              <a:extLst>
                <a:ext uri="{FF2B5EF4-FFF2-40B4-BE49-F238E27FC236}">
                  <a16:creationId xmlns:a16="http://schemas.microsoft.com/office/drawing/2014/main" id="{E419657A-6BE9-88F7-BE4C-6BF3C13F7E91}"/>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BB2BB8E-26BE-8FBF-1C62-4F42858193C1}"/>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864BEFA-BF82-8BAF-1977-518DCAB0F3EC}"/>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14C6E7FC-E03B-5EE2-7126-8CC1FBCB9DC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14" name="Rectangle 13">
              <a:extLst>
                <a:ext uri="{FF2B5EF4-FFF2-40B4-BE49-F238E27FC236}">
                  <a16:creationId xmlns:a16="http://schemas.microsoft.com/office/drawing/2014/main" id="{659957EF-0F68-275E-1FFC-87388D717462}"/>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ECECEEA3-55C1-1632-4F14-7E57A802667B}"/>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Graphic 15">
              <a:extLst>
                <a:ext uri="{FF2B5EF4-FFF2-40B4-BE49-F238E27FC236}">
                  <a16:creationId xmlns:a16="http://schemas.microsoft.com/office/drawing/2014/main" id="{A6290E86-B21F-0C88-099F-07B046CA1D4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380762"/>
              <a:ext cx="1828800" cy="914400"/>
            </a:xfrm>
            <a:prstGeom prst="rect">
              <a:avLst/>
            </a:prstGeom>
          </p:spPr>
        </p:pic>
      </p:grpSp>
      <p:sp>
        <p:nvSpPr>
          <p:cNvPr id="26" name="Rectangle 23">
            <a:extLst>
              <a:ext uri="{FF2B5EF4-FFF2-40B4-BE49-F238E27FC236}">
                <a16:creationId xmlns:a16="http://schemas.microsoft.com/office/drawing/2014/main" id="{E489F066-AA0F-D3C7-739B-15808100E736}"/>
              </a:ext>
              <a:ext uri="{C183D7F6-B498-43B3-948B-1728B52AA6E4}">
                <adec:decorative xmlns:adec="http://schemas.microsoft.com/office/drawing/2017/decorative" val="1"/>
              </a:ext>
            </a:extLst>
          </p:cNvPr>
          <p:cNvSpPr/>
          <p:nvPr userDrawn="1"/>
        </p:nvSpPr>
        <p:spPr>
          <a:xfrm>
            <a:off x="1011339" y="283415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0107473"/>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0" y="896112"/>
            <a:ext cx="10668000" cy="1325563"/>
          </a:xfrm>
        </p:spPr>
        <p:txBody>
          <a:bodyPr anchor="t" anchorCtr="0"/>
          <a:lstStyle>
            <a:lvl1pPr>
              <a:defRPr cap="all" baseline="0">
                <a:solidFill>
                  <a:schemeClr val="accent1"/>
                </a:solidFill>
              </a:defRPr>
            </a:lvl1pPr>
          </a:lstStyle>
          <a:p>
            <a:r>
              <a:rPr lang="en-US" dirty="0"/>
              <a:t>CLICK TO ADD TITLE</a:t>
            </a:r>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D70FC509-0D49-9500-59C9-DAE0A699FB0C}"/>
              </a:ext>
            </a:extLst>
          </p:cNvPr>
          <p:cNvSpPr>
            <a:spLocks noGrp="1"/>
          </p:cNvSpPr>
          <p:nvPr>
            <p:ph type="body" sz="quarter" idx="13" hasCustomPrompt="1"/>
          </p:nvPr>
        </p:nvSpPr>
        <p:spPr>
          <a:xfrm>
            <a:off x="762000" y="2417197"/>
            <a:ext cx="4278313" cy="3737541"/>
          </a:xfrm>
        </p:spPr>
        <p:txBody>
          <a:bodyPr vert="horz" lIns="91440" tIns="45720" rIns="91440" bIns="45720" rtlCol="0">
            <a:normAutofit/>
          </a:bodyPr>
          <a:lstStyle>
            <a:lvl1pPr>
              <a:spcBef>
                <a:spcPts val="0"/>
              </a:spcBef>
              <a:spcAft>
                <a:spcPts val="1200"/>
              </a:spcAft>
              <a:defRPr lang="en-US" sz="1800" smtClean="0"/>
            </a:lvl1pPr>
            <a:lvl2pPr>
              <a:spcBef>
                <a:spcPts val="0"/>
              </a:spcBef>
              <a:spcAft>
                <a:spcPts val="1200"/>
              </a:spcAft>
              <a:defRPr lang="en-US" sz="1800" smtClean="0"/>
            </a:lvl2pPr>
            <a:lvl3pPr>
              <a:spcBef>
                <a:spcPts val="0"/>
              </a:spcBef>
              <a:spcAft>
                <a:spcPts val="1200"/>
              </a:spcAft>
              <a:defRPr lang="en-US" sz="1800" smtClean="0"/>
            </a:lvl3pPr>
            <a:lvl4pPr>
              <a:spcBef>
                <a:spcPts val="0"/>
              </a:spcBef>
              <a:spcAft>
                <a:spcPts val="1200"/>
              </a:spcAft>
              <a:defRPr lang="en-US" sz="1800" smtClean="0"/>
            </a:lvl4pPr>
            <a:lvl5pPr>
              <a:spcBef>
                <a:spcPts val="0"/>
              </a:spcBef>
              <a:spcAft>
                <a:spcPts val="1200"/>
              </a:spcAft>
              <a:defRPr lang="en-US" sz="1800"/>
            </a:lvl5pPr>
          </a:lstStyle>
          <a:p>
            <a:pPr lvl="0"/>
            <a:r>
              <a:rPr lang="en-US" dirty="0"/>
              <a:t>Click to add text </a:t>
            </a:r>
          </a:p>
          <a:p>
            <a:pPr marL="685800" lvl="1" indent="-228600"/>
            <a:r>
              <a:rPr lang="en-US" dirty="0"/>
              <a:t>Second level</a:t>
            </a:r>
          </a:p>
          <a:p>
            <a:pPr marL="1143000" lvl="2" indent="-228600"/>
            <a:r>
              <a:rPr lang="en-US" dirty="0"/>
              <a:t>Third level</a:t>
            </a:r>
          </a:p>
          <a:p>
            <a:pPr marL="1600200" lvl="3" indent="-228600"/>
            <a:r>
              <a:rPr lang="en-US" dirty="0"/>
              <a:t>Fourth level</a:t>
            </a:r>
          </a:p>
          <a:p>
            <a:pPr marL="2057400" lvl="4" indent="-228600"/>
            <a:r>
              <a:rPr lang="en-US" dirty="0"/>
              <a:t>Fifth level</a:t>
            </a:r>
          </a:p>
        </p:txBody>
      </p:sp>
      <p:sp>
        <p:nvSpPr>
          <p:cNvPr id="8" name="Table Placeholder 7">
            <a:extLst>
              <a:ext uri="{FF2B5EF4-FFF2-40B4-BE49-F238E27FC236}">
                <a16:creationId xmlns:a16="http://schemas.microsoft.com/office/drawing/2014/main" id="{7113F543-A373-5951-EBF3-7E283EE52F0B}"/>
              </a:ext>
            </a:extLst>
          </p:cNvPr>
          <p:cNvSpPr>
            <a:spLocks noGrp="1"/>
          </p:cNvSpPr>
          <p:nvPr>
            <p:ph type="tbl" sz="quarter" idx="14" hasCustomPrompt="1"/>
          </p:nvPr>
        </p:nvSpPr>
        <p:spPr>
          <a:xfrm>
            <a:off x="5241471" y="2417763"/>
            <a:ext cx="6188529" cy="3736975"/>
          </a:xfrm>
        </p:spPr>
        <p:txBody>
          <a:bodyPr/>
          <a:lstStyle>
            <a:lvl1pPr>
              <a:defRPr/>
            </a:lvl1pPr>
          </a:lstStyle>
          <a:p>
            <a:r>
              <a:rPr lang="en-US" dirty="0"/>
              <a:t>Click icon to insert table</a:t>
            </a:r>
          </a:p>
        </p:txBody>
      </p:sp>
      <p:sp>
        <p:nvSpPr>
          <p:cNvPr id="3" name="Date Placeholder 3">
            <a:extLst>
              <a:ext uri="{FF2B5EF4-FFF2-40B4-BE49-F238E27FC236}">
                <a16:creationId xmlns:a16="http://schemas.microsoft.com/office/drawing/2014/main" id="{7D4C80AE-01F3-AAB6-99EF-DB1B5934CFD2}"/>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C0241B24-8629-6BC2-C72F-A156F0624997}"/>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967FBBF9-1C14-3371-F0AC-507FFCAB3BC1}"/>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608457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1"/>
            <a:ext cx="9866540" cy="1358140"/>
          </a:xfrm>
        </p:spPr>
        <p:txBody>
          <a:bodyPr anchor="t" anchorCtr="0"/>
          <a:lstStyle>
            <a:lvl1pPr>
              <a:defRPr cap="all" baseline="0">
                <a:solidFill>
                  <a:schemeClr val="tx2"/>
                </a:solidFill>
              </a:defRPr>
            </a:lvl1pPr>
          </a:lstStyle>
          <a:p>
            <a:r>
              <a:rPr lang="en-US" dirty="0"/>
              <a:t>CLICK TO ADD TITLE</a:t>
            </a:r>
          </a:p>
        </p:txBody>
      </p:sp>
      <p:grpSp>
        <p:nvGrpSpPr>
          <p:cNvPr id="10" name="Group 9">
            <a:extLst>
              <a:ext uri="{FF2B5EF4-FFF2-40B4-BE49-F238E27FC236}">
                <a16:creationId xmlns:a16="http://schemas.microsoft.com/office/drawing/2014/main" id="{D9F1898E-3E74-4E43-A202-1A6640227466}"/>
              </a:ext>
              <a:ext uri="{C183D7F6-B498-43B3-948B-1728B52AA6E4}">
                <adec:decorative xmlns:adec="http://schemas.microsoft.com/office/drawing/2017/decorative" val="1"/>
              </a:ext>
            </a:extLst>
          </p:cNvPr>
          <p:cNvGrpSpPr/>
          <p:nvPr userDrawn="1"/>
        </p:nvGrpSpPr>
        <p:grpSpPr>
          <a:xfrm>
            <a:off x="0" y="0"/>
            <a:ext cx="1014984" cy="6858000"/>
            <a:chOff x="0" y="0"/>
            <a:chExt cx="1014984" cy="6858000"/>
          </a:xfrm>
        </p:grpSpPr>
        <p:sp>
          <p:nvSpPr>
            <p:cNvPr id="33" name="Rectangle 32">
              <a:extLst>
                <a:ext uri="{FF2B5EF4-FFF2-40B4-BE49-F238E27FC236}">
                  <a16:creationId xmlns:a16="http://schemas.microsoft.com/office/drawing/2014/main" id="{814776F7-F8A5-4235-8C8D-17F0E4F45B03}"/>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F301899-34C1-47B4-B5CD-F77BA341C0F9}"/>
                </a:ext>
              </a:extLst>
            </p:cNvPr>
            <p:cNvSpPr/>
            <p:nvPr userDrawn="1"/>
          </p:nvSpPr>
          <p:spPr>
            <a:xfrm>
              <a:off x="0" y="2833299"/>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A66E9363-03B7-439D-8B5E-0665E48F046E}"/>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0432F5F5-1688-44BD-B071-A62C04824FB8}"/>
                </a:ext>
              </a:extLst>
            </p:cNvPr>
            <p:cNvSpPr/>
            <p:nvPr userDrawn="1"/>
          </p:nvSpPr>
          <p:spPr>
            <a:xfrm>
              <a:off x="0" y="2029863"/>
              <a:ext cx="1014984" cy="812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689FF8F5-F7B8-46B0-BB03-FE972A6832E7}"/>
                </a:ext>
              </a:extLst>
            </p:cNvPr>
            <p:cNvSpPr/>
            <p:nvPr userDrawn="1"/>
          </p:nvSpPr>
          <p:spPr>
            <a:xfrm rot="10800000">
              <a:off x="100582" y="2936725"/>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8" name="Graphic 47">
              <a:extLst>
                <a:ext uri="{FF2B5EF4-FFF2-40B4-BE49-F238E27FC236}">
                  <a16:creationId xmlns:a16="http://schemas.microsoft.com/office/drawing/2014/main" id="{31EB8EE7-3843-4CA8-879D-5D985DAA0D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457200" y="5416459"/>
              <a:ext cx="1828800" cy="914400"/>
            </a:xfrm>
            <a:prstGeom prst="rect">
              <a:avLst/>
            </a:prstGeom>
          </p:spPr>
        </p:pic>
        <p:pic>
          <p:nvPicPr>
            <p:cNvPr id="50" name="Graphic 49">
              <a:extLst>
                <a:ext uri="{FF2B5EF4-FFF2-40B4-BE49-F238E27FC236}">
                  <a16:creationId xmlns:a16="http://schemas.microsoft.com/office/drawing/2014/main" id="{5FF0EEFD-0038-4A2F-AD3B-01A98EFF5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63329"/>
              <a:ext cx="1828800" cy="914400"/>
            </a:xfrm>
            <a:prstGeom prst="rect">
              <a:avLst/>
            </a:prstGeom>
          </p:spPr>
        </p:pic>
      </p:grpSp>
      <p:sp>
        <p:nvSpPr>
          <p:cNvPr id="3" name="Content Placeholder 2">
            <a:extLst>
              <a:ext uri="{FF2B5EF4-FFF2-40B4-BE49-F238E27FC236}">
                <a16:creationId xmlns:a16="http://schemas.microsoft.com/office/drawing/2014/main" id="{8A650232-76AA-C9E3-F846-8DB1B44E5AF3}"/>
              </a:ext>
            </a:extLst>
          </p:cNvPr>
          <p:cNvSpPr>
            <a:spLocks noGrp="1"/>
          </p:cNvSpPr>
          <p:nvPr>
            <p:ph sz="half" idx="15" hasCustomPrompt="1"/>
          </p:nvPr>
        </p:nvSpPr>
        <p:spPr>
          <a:xfrm>
            <a:off x="1552575" y="2481940"/>
            <a:ext cx="6477952" cy="3635831"/>
          </a:xfrm>
        </p:spPr>
        <p:txBody>
          <a:bodyPr>
            <a:normAutofit/>
          </a:bodyPr>
          <a:lstStyle>
            <a:lvl1pPr marL="0" indent="0">
              <a:lnSpc>
                <a:spcPct val="100000"/>
              </a:lnSpc>
              <a:spcBef>
                <a:spcPts val="0"/>
              </a:spcBef>
              <a:spcAft>
                <a:spcPts val="600"/>
              </a:spcAft>
              <a:buFont typeface="Arial" panose="020B0604020202020204" pitchFamily="34" charset="0"/>
              <a:buNone/>
              <a:defRPr sz="1800">
                <a:solidFill>
                  <a:schemeClr val="bg1"/>
                </a:solidFill>
              </a:defRPr>
            </a:lvl1pPr>
            <a:lvl2pPr marL="457200">
              <a:lnSpc>
                <a:spcPct val="100000"/>
              </a:lnSpc>
              <a:spcAft>
                <a:spcPts val="600"/>
              </a:spcAft>
              <a:defRPr sz="1800">
                <a:solidFill>
                  <a:schemeClr val="bg1"/>
                </a:solidFill>
              </a:defRPr>
            </a:lvl2pPr>
            <a:lvl3pPr marL="914400">
              <a:lnSpc>
                <a:spcPct val="100000"/>
              </a:lnSpc>
              <a:spcAft>
                <a:spcPts val="600"/>
              </a:spcAft>
              <a:defRPr sz="1800">
                <a:solidFill>
                  <a:schemeClr val="bg1"/>
                </a:solidFill>
              </a:defRPr>
            </a:lvl3pPr>
            <a:lvl4pPr marL="1371600">
              <a:lnSpc>
                <a:spcPct val="100000"/>
              </a:lnSpc>
              <a:spcAft>
                <a:spcPts val="600"/>
              </a:spcAft>
              <a:defRPr sz="1800">
                <a:solidFill>
                  <a:schemeClr val="bg1"/>
                </a:solidFill>
              </a:defRPr>
            </a:lvl4pPr>
            <a:lvl5pPr marL="1828800">
              <a:lnSpc>
                <a:spcPct val="100000"/>
              </a:lnSpc>
              <a:spcAft>
                <a:spcPts val="600"/>
              </a:spcAft>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37A04978-5D2C-BBF1-9C05-C52717619019}"/>
              </a:ext>
            </a:extLst>
          </p:cNvPr>
          <p:cNvSpPr>
            <a:spLocks noGrp="1"/>
          </p:cNvSpPr>
          <p:nvPr>
            <p:ph type="body" sz="quarter" idx="14" hasCustomPrompt="1"/>
          </p:nvPr>
        </p:nvSpPr>
        <p:spPr>
          <a:xfrm>
            <a:off x="8372723" y="2481940"/>
            <a:ext cx="3046391" cy="3759200"/>
          </a:xfrm>
        </p:spPr>
        <p:txBody>
          <a:bodyPr>
            <a:normAutofit/>
          </a:bodyPr>
          <a:lstStyle>
            <a:lvl1pPr marL="342900" indent="-342900">
              <a:spcAft>
                <a:spcPts val="600"/>
              </a:spcAft>
              <a:buFont typeface="+mj-lt"/>
              <a:buAutoNum type="arabicPeriod"/>
              <a:defRPr sz="1800">
                <a:solidFill>
                  <a:schemeClr val="bg1"/>
                </a:solidFill>
              </a:defRPr>
            </a:lvl1pPr>
            <a:lvl2pPr marL="800100" indent="-342900">
              <a:spcAft>
                <a:spcPts val="600"/>
              </a:spcAft>
              <a:buFont typeface="+mj-lt"/>
              <a:buAutoNum type="alphaLcPeriod"/>
              <a:defRPr sz="1800">
                <a:solidFill>
                  <a:schemeClr val="bg1"/>
                </a:solidFill>
              </a:defRPr>
            </a:lvl2pPr>
            <a:lvl3pPr marL="1257300" indent="-342900">
              <a:spcAft>
                <a:spcPts val="600"/>
              </a:spcAft>
              <a:buFont typeface="+mj-lt"/>
              <a:buAutoNum type="arabicParenR"/>
              <a:defRPr sz="1800">
                <a:solidFill>
                  <a:schemeClr val="bg1"/>
                </a:solidFill>
              </a:defRPr>
            </a:lvl3pPr>
            <a:lvl4pPr marL="1714500" indent="-342900">
              <a:spcAft>
                <a:spcPts val="600"/>
              </a:spcAft>
              <a:buFont typeface="+mj-lt"/>
              <a:buAutoNum type="alphaLcParenR"/>
              <a:defRPr sz="1800">
                <a:solidFill>
                  <a:schemeClr val="bg1"/>
                </a:solidFill>
              </a:defRPr>
            </a:lvl4pPr>
            <a:lvl5pPr marL="2171700" indent="-342900">
              <a:spcAft>
                <a:spcPts val="600"/>
              </a:spcAft>
              <a:buFont typeface="+mj-lt"/>
              <a:buAutoNum type="romanLcPeriod"/>
              <a:defRPr sz="18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Date Placeholder 3">
            <a:extLst>
              <a:ext uri="{FF2B5EF4-FFF2-40B4-BE49-F238E27FC236}">
                <a16:creationId xmlns:a16="http://schemas.microsoft.com/office/drawing/2014/main" id="{41C57AEB-9E33-4F77-9F58-DB0D1B978707}"/>
              </a:ext>
            </a:extLst>
          </p:cNvPr>
          <p:cNvSpPr>
            <a:spLocks noGrp="1"/>
          </p:cNvSpPr>
          <p:nvPr>
            <p:ph type="dt" sz="half" idx="10"/>
          </p:nvPr>
        </p:nvSpPr>
        <p:spPr>
          <a:xfrm>
            <a:off x="1554480" y="6353175"/>
            <a:ext cx="1097280" cy="365125"/>
          </a:xfrm>
        </p:spPr>
        <p:txBody>
          <a:bodyPr/>
          <a:lstStyle>
            <a:lvl1pPr>
              <a:defRPr>
                <a:solidFill>
                  <a:schemeClr val="bg1"/>
                </a:solidFill>
              </a:defRPr>
            </a:lvl1pPr>
          </a:lstStyle>
          <a:p>
            <a:r>
              <a:rPr lang="en-US"/>
              <a:t>12/11/2023</a:t>
            </a:r>
            <a:endParaRPr lang="en-US" dirty="0"/>
          </a:p>
        </p:txBody>
      </p:sp>
      <p:sp>
        <p:nvSpPr>
          <p:cNvPr id="64" name="Footer Placeholder 4">
            <a:extLst>
              <a:ext uri="{FF2B5EF4-FFF2-40B4-BE49-F238E27FC236}">
                <a16:creationId xmlns:a16="http://schemas.microsoft.com/office/drawing/2014/main" id="{182F895D-C48A-41AA-9DE6-43A17B7E019A}"/>
              </a:ext>
            </a:extLst>
          </p:cNvPr>
          <p:cNvSpPr>
            <a:spLocks noGrp="1"/>
          </p:cNvSpPr>
          <p:nvPr>
            <p:ph type="ftr" sz="quarter" idx="11"/>
          </p:nvPr>
        </p:nvSpPr>
        <p:spPr>
          <a:xfrm>
            <a:off x="5744527" y="6350000"/>
            <a:ext cx="2286000" cy="365125"/>
          </a:xfrm>
        </p:spPr>
        <p:txBody>
          <a:bodyPr/>
          <a:lstStyle>
            <a:lvl1pPr>
              <a:defRPr>
                <a:solidFill>
                  <a:schemeClr val="bg1"/>
                </a:solidFill>
              </a:defRPr>
            </a:lvl1pPr>
          </a:lstStyle>
          <a:p>
            <a:r>
              <a:rPr lang="en-US"/>
              <a:t>Presentation title</a:t>
            </a:r>
            <a:endParaRPr lang="en-US" dirty="0"/>
          </a:p>
        </p:txBody>
      </p:sp>
      <p:sp>
        <p:nvSpPr>
          <p:cNvPr id="65" name="Slide Number Placeholder 5">
            <a:extLst>
              <a:ext uri="{FF2B5EF4-FFF2-40B4-BE49-F238E27FC236}">
                <a16:creationId xmlns:a16="http://schemas.microsoft.com/office/drawing/2014/main" id="{4C15BF58-30D9-4A0E-8506-1CD777B0FC5B}"/>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52822213"/>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4155" y="896112"/>
            <a:ext cx="10665845" cy="1325563"/>
          </a:xfrm>
        </p:spPr>
        <p:txBody>
          <a:bodyPr anchor="t" anchorCtr="0"/>
          <a:lstStyle>
            <a:lvl1pPr>
              <a:defRPr cap="all" baseline="0">
                <a:solidFill>
                  <a:schemeClr val="accent1"/>
                </a:solidFill>
              </a:defRPr>
            </a:lvl1pPr>
          </a:lstStyle>
          <a:p>
            <a:r>
              <a:rPr lang="en-US" dirty="0"/>
              <a:t>CLICK TO ADD TITLE</a:t>
            </a:r>
          </a:p>
        </p:txBody>
      </p:sp>
      <p:sp>
        <p:nvSpPr>
          <p:cNvPr id="5" name="Table Placeholder 4">
            <a:extLst>
              <a:ext uri="{FF2B5EF4-FFF2-40B4-BE49-F238E27FC236}">
                <a16:creationId xmlns:a16="http://schemas.microsoft.com/office/drawing/2014/main" id="{E06194BC-6453-CA18-2623-B07F3A5D4E92}"/>
              </a:ext>
            </a:extLst>
          </p:cNvPr>
          <p:cNvSpPr>
            <a:spLocks noGrp="1"/>
          </p:cNvSpPr>
          <p:nvPr>
            <p:ph type="tbl" sz="quarter" idx="13" hasCustomPrompt="1"/>
          </p:nvPr>
        </p:nvSpPr>
        <p:spPr>
          <a:xfrm>
            <a:off x="762000" y="2417763"/>
            <a:ext cx="10665845" cy="3678235"/>
          </a:xfrm>
        </p:spPr>
        <p:txBody>
          <a:bodyPr/>
          <a:lstStyle>
            <a:lvl1pPr>
              <a:defRPr/>
            </a:lvl1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icon to insert table</a:t>
            </a:r>
          </a:p>
          <a:p>
            <a:endParaRPr lang="en-US" dirty="0"/>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3">
            <a:extLst>
              <a:ext uri="{FF2B5EF4-FFF2-40B4-BE49-F238E27FC236}">
                <a16:creationId xmlns:a16="http://schemas.microsoft.com/office/drawing/2014/main" id="{D3A465A0-88AA-B50B-92D8-3A54928329FB}"/>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6195F626-7C08-9907-6A85-922BE6AA0EF5}"/>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7BBAD34A-4F3F-C89B-BBBC-E7740F414D13}"/>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186178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B8F6FF-88B1-45E1-8CD4-4EDAEE833FDD}" type="datetimeFigureOut">
              <a:rPr lang="en-US" smtClean="0"/>
              <a:t>3/5/2024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1425787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Content 2">
    <p:bg>
      <p:bgPr>
        <a:solidFill>
          <a:schemeClr val="accent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1C2927-0A13-DC57-A83B-B8DB787A48CF}"/>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5900245" y="544285"/>
            <a:ext cx="5528217" cy="2685383"/>
          </a:xfrm>
        </p:spPr>
        <p:txBody>
          <a:bodyPr anchor="b">
            <a:normAutofit/>
          </a:bodyPr>
          <a:lstStyle>
            <a:lvl1pPr algn="l">
              <a:defRPr sz="44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5896340" y="3423773"/>
            <a:ext cx="5528217" cy="2029969"/>
          </a:xfrm>
        </p:spPr>
        <p:txBody>
          <a:bodyPr>
            <a:normAutofit/>
          </a:bodyPr>
          <a:lstStyle>
            <a:lvl1pPr marL="0" indent="0" algn="l">
              <a:lnSpc>
                <a:spcPct val="1500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444059064"/>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9848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2040332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5" name="PlaceHolder 2"/>
          <p:cNvSpPr>
            <a:spLocks noGrp="1"/>
          </p:cNvSpPr>
          <p:nvPr>
            <p:ph type="body"/>
          </p:nvPr>
        </p:nvSpPr>
        <p:spPr>
          <a:xfrm>
            <a:off x="609600" y="1604520"/>
            <a:ext cx="10972320" cy="397728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4823906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7" name="PlaceHolder 2"/>
          <p:cNvSpPr>
            <a:spLocks noGrp="1"/>
          </p:cNvSpPr>
          <p:nvPr>
            <p:ph type="body"/>
          </p:nvPr>
        </p:nvSpPr>
        <p:spPr>
          <a:xfrm>
            <a:off x="609600" y="1604520"/>
            <a:ext cx="5354400" cy="3977280"/>
          </a:xfrm>
          <a:prstGeom prst="rect">
            <a:avLst/>
          </a:prstGeom>
        </p:spPr>
        <p:txBody>
          <a:bodyPr lIns="0" tIns="0" rIns="0" bIns="0">
            <a:normAutofit/>
          </a:bodyPr>
          <a:lstStyle/>
          <a:p>
            <a:endParaRPr lang="en-US" sz="3200" b="0" strike="noStrike" spc="-1">
              <a:latin typeface="Arial"/>
            </a:endParaRPr>
          </a:p>
        </p:txBody>
      </p:sp>
      <p:sp>
        <p:nvSpPr>
          <p:cNvPr id="8" name="PlaceHolder 3"/>
          <p:cNvSpPr>
            <a:spLocks noGrp="1"/>
          </p:cNvSpPr>
          <p:nvPr>
            <p:ph type="body"/>
          </p:nvPr>
        </p:nvSpPr>
        <p:spPr>
          <a:xfrm>
            <a:off x="6232320" y="1604520"/>
            <a:ext cx="5354400" cy="397728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19367538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Tree>
    <p:extLst>
      <p:ext uri="{BB962C8B-B14F-4D97-AF65-F5344CB8AC3E}">
        <p14:creationId xmlns:p14="http://schemas.microsoft.com/office/powerpoint/2010/main" val="29485125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600" y="273600"/>
            <a:ext cx="10972320" cy="530784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4072681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12"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en-US" sz="3200" b="0" strike="noStrike" spc="-1">
              <a:latin typeface="Arial"/>
            </a:endParaRPr>
          </a:p>
        </p:txBody>
      </p:sp>
      <p:sp>
        <p:nvSpPr>
          <p:cNvPr id="13" name="PlaceHolder 3"/>
          <p:cNvSpPr>
            <a:spLocks noGrp="1"/>
          </p:cNvSpPr>
          <p:nvPr>
            <p:ph type="body"/>
          </p:nvPr>
        </p:nvSpPr>
        <p:spPr>
          <a:xfrm>
            <a:off x="6232320" y="1604520"/>
            <a:ext cx="5354400" cy="3977280"/>
          </a:xfrm>
          <a:prstGeom prst="rect">
            <a:avLst/>
          </a:prstGeom>
        </p:spPr>
        <p:txBody>
          <a:bodyPr lIns="0" tIns="0" rIns="0" bIns="0">
            <a:normAutofit/>
          </a:bodyPr>
          <a:lstStyle/>
          <a:p>
            <a:endParaRPr lang="en-US" sz="3200" b="0" strike="noStrike" spc="-1">
              <a:latin typeface="Arial"/>
            </a:endParaRPr>
          </a:p>
        </p:txBody>
      </p:sp>
      <p:sp>
        <p:nvSpPr>
          <p:cNvPr id="14" name="PlaceHolder 4"/>
          <p:cNvSpPr>
            <a:spLocks noGrp="1"/>
          </p:cNvSpPr>
          <p:nvPr>
            <p:ph type="body"/>
          </p:nvPr>
        </p:nvSpPr>
        <p:spPr>
          <a:xfrm>
            <a:off x="609600" y="3682080"/>
            <a:ext cx="53544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3812098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16" name="PlaceHolder 2"/>
          <p:cNvSpPr>
            <a:spLocks noGrp="1"/>
          </p:cNvSpPr>
          <p:nvPr>
            <p:ph type="body"/>
          </p:nvPr>
        </p:nvSpPr>
        <p:spPr>
          <a:xfrm>
            <a:off x="609600" y="1604520"/>
            <a:ext cx="5354400" cy="3977280"/>
          </a:xfrm>
          <a:prstGeom prst="rect">
            <a:avLst/>
          </a:prstGeom>
        </p:spPr>
        <p:txBody>
          <a:bodyPr lIns="0" tIns="0" rIns="0" bIns="0">
            <a:normAutofit/>
          </a:bodyPr>
          <a:lstStyle/>
          <a:p>
            <a:endParaRPr lang="en-US" sz="3200" b="0" strike="noStrike" spc="-1">
              <a:latin typeface="Arial"/>
            </a:endParaRPr>
          </a:p>
        </p:txBody>
      </p:sp>
      <p:sp>
        <p:nvSpPr>
          <p:cNvPr id="17"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en-US" sz="3200" b="0" strike="noStrike" spc="-1">
              <a:latin typeface="Arial"/>
            </a:endParaRPr>
          </a:p>
        </p:txBody>
      </p:sp>
      <p:sp>
        <p:nvSpPr>
          <p:cNvPr id="18" name="PlaceHolder 4"/>
          <p:cNvSpPr>
            <a:spLocks noGrp="1"/>
          </p:cNvSpPr>
          <p:nvPr>
            <p:ph type="body"/>
          </p:nvPr>
        </p:nvSpPr>
        <p:spPr>
          <a:xfrm>
            <a:off x="6232320" y="3682080"/>
            <a:ext cx="53544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9879643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20"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en-US" sz="3200" b="0" strike="noStrike" spc="-1">
              <a:latin typeface="Arial"/>
            </a:endParaRPr>
          </a:p>
        </p:txBody>
      </p:sp>
      <p:sp>
        <p:nvSpPr>
          <p:cNvPr id="21"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en-US" sz="3200" b="0" strike="noStrike" spc="-1">
              <a:latin typeface="Arial"/>
            </a:endParaRPr>
          </a:p>
        </p:txBody>
      </p:sp>
      <p:sp>
        <p:nvSpPr>
          <p:cNvPr id="22" name="PlaceHolder 4"/>
          <p:cNvSpPr>
            <a:spLocks noGrp="1"/>
          </p:cNvSpPr>
          <p:nvPr>
            <p:ph type="body"/>
          </p:nvPr>
        </p:nvSpPr>
        <p:spPr>
          <a:xfrm>
            <a:off x="609600" y="3682080"/>
            <a:ext cx="1097232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4172625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B8F6FF-88B1-45E1-8CD4-4EDAEE833FDD}" type="datetimeFigureOut">
              <a:rPr lang="en-US" smtClean="0"/>
              <a:t>3/5/2024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20967514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24" name="PlaceHolder 2"/>
          <p:cNvSpPr>
            <a:spLocks noGrp="1"/>
          </p:cNvSpPr>
          <p:nvPr>
            <p:ph type="body"/>
          </p:nvPr>
        </p:nvSpPr>
        <p:spPr>
          <a:xfrm>
            <a:off x="609600" y="1604520"/>
            <a:ext cx="10972320" cy="1896840"/>
          </a:xfrm>
          <a:prstGeom prst="rect">
            <a:avLst/>
          </a:prstGeom>
        </p:spPr>
        <p:txBody>
          <a:bodyPr lIns="0" tIns="0" rIns="0" bIns="0">
            <a:normAutofit/>
          </a:bodyPr>
          <a:lstStyle/>
          <a:p>
            <a:endParaRPr lang="en-US" sz="3200" b="0" strike="noStrike" spc="-1">
              <a:latin typeface="Arial"/>
            </a:endParaRPr>
          </a:p>
        </p:txBody>
      </p:sp>
      <p:sp>
        <p:nvSpPr>
          <p:cNvPr id="25" name="PlaceHolder 3"/>
          <p:cNvSpPr>
            <a:spLocks noGrp="1"/>
          </p:cNvSpPr>
          <p:nvPr>
            <p:ph type="body"/>
          </p:nvPr>
        </p:nvSpPr>
        <p:spPr>
          <a:xfrm>
            <a:off x="609600" y="3682080"/>
            <a:ext cx="1097232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190242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27"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en-US" sz="3200" b="0" strike="noStrike" spc="-1">
              <a:latin typeface="Arial"/>
            </a:endParaRPr>
          </a:p>
        </p:txBody>
      </p:sp>
      <p:sp>
        <p:nvSpPr>
          <p:cNvPr id="28"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en-US" sz="3200" b="0" strike="noStrike" spc="-1">
              <a:latin typeface="Arial"/>
            </a:endParaRPr>
          </a:p>
        </p:txBody>
      </p:sp>
      <p:sp>
        <p:nvSpPr>
          <p:cNvPr id="29" name="PlaceHolder 4"/>
          <p:cNvSpPr>
            <a:spLocks noGrp="1"/>
          </p:cNvSpPr>
          <p:nvPr>
            <p:ph type="body"/>
          </p:nvPr>
        </p:nvSpPr>
        <p:spPr>
          <a:xfrm>
            <a:off x="609600" y="3682080"/>
            <a:ext cx="5354400" cy="1896840"/>
          </a:xfrm>
          <a:prstGeom prst="rect">
            <a:avLst/>
          </a:prstGeom>
        </p:spPr>
        <p:txBody>
          <a:bodyPr lIns="0" tIns="0" rIns="0" bIns="0">
            <a:normAutofit/>
          </a:bodyPr>
          <a:lstStyle/>
          <a:p>
            <a:endParaRPr lang="en-US" sz="3200" b="0" strike="noStrike" spc="-1">
              <a:latin typeface="Arial"/>
            </a:endParaRPr>
          </a:p>
        </p:txBody>
      </p:sp>
      <p:sp>
        <p:nvSpPr>
          <p:cNvPr id="30" name="PlaceHolder 5"/>
          <p:cNvSpPr>
            <a:spLocks noGrp="1"/>
          </p:cNvSpPr>
          <p:nvPr>
            <p:ph type="body"/>
          </p:nvPr>
        </p:nvSpPr>
        <p:spPr>
          <a:xfrm>
            <a:off x="6232320" y="3682080"/>
            <a:ext cx="53544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255608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2" name="PlaceHolder 2"/>
          <p:cNvSpPr>
            <a:spLocks noGrp="1"/>
          </p:cNvSpPr>
          <p:nvPr>
            <p:ph type="body"/>
          </p:nvPr>
        </p:nvSpPr>
        <p:spPr>
          <a:xfrm>
            <a:off x="609600" y="1604520"/>
            <a:ext cx="3532800" cy="1896840"/>
          </a:xfrm>
          <a:prstGeom prst="rect">
            <a:avLst/>
          </a:prstGeom>
        </p:spPr>
        <p:txBody>
          <a:bodyPr lIns="0" tIns="0" rIns="0" bIns="0">
            <a:normAutofit/>
          </a:bodyPr>
          <a:lstStyle/>
          <a:p>
            <a:endParaRPr lang="en-US" sz="3200" b="0" strike="noStrike" spc="-1">
              <a:latin typeface="Arial"/>
            </a:endParaRPr>
          </a:p>
        </p:txBody>
      </p:sp>
      <p:sp>
        <p:nvSpPr>
          <p:cNvPr id="33" name="PlaceHolder 3"/>
          <p:cNvSpPr>
            <a:spLocks noGrp="1"/>
          </p:cNvSpPr>
          <p:nvPr>
            <p:ph type="body"/>
          </p:nvPr>
        </p:nvSpPr>
        <p:spPr>
          <a:xfrm>
            <a:off x="4319520" y="1604520"/>
            <a:ext cx="3532800" cy="1896840"/>
          </a:xfrm>
          <a:prstGeom prst="rect">
            <a:avLst/>
          </a:prstGeom>
        </p:spPr>
        <p:txBody>
          <a:bodyPr lIns="0" tIns="0" rIns="0" bIns="0">
            <a:normAutofit/>
          </a:bodyPr>
          <a:lstStyle/>
          <a:p>
            <a:endParaRPr lang="en-US" sz="3200" b="0" strike="noStrike" spc="-1">
              <a:latin typeface="Arial"/>
            </a:endParaRPr>
          </a:p>
        </p:txBody>
      </p:sp>
      <p:sp>
        <p:nvSpPr>
          <p:cNvPr id="34" name="PlaceHolder 4"/>
          <p:cNvSpPr>
            <a:spLocks noGrp="1"/>
          </p:cNvSpPr>
          <p:nvPr>
            <p:ph type="body"/>
          </p:nvPr>
        </p:nvSpPr>
        <p:spPr>
          <a:xfrm>
            <a:off x="8029440" y="1604520"/>
            <a:ext cx="3532800" cy="1896840"/>
          </a:xfrm>
          <a:prstGeom prst="rect">
            <a:avLst/>
          </a:prstGeom>
        </p:spPr>
        <p:txBody>
          <a:bodyPr lIns="0" tIns="0" rIns="0" bIns="0">
            <a:normAutofit/>
          </a:bodyPr>
          <a:lstStyle/>
          <a:p>
            <a:endParaRPr lang="en-US" sz="3200" b="0" strike="noStrike" spc="-1">
              <a:latin typeface="Arial"/>
            </a:endParaRPr>
          </a:p>
        </p:txBody>
      </p:sp>
      <p:sp>
        <p:nvSpPr>
          <p:cNvPr id="35" name="PlaceHolder 5"/>
          <p:cNvSpPr>
            <a:spLocks noGrp="1"/>
          </p:cNvSpPr>
          <p:nvPr>
            <p:ph type="body"/>
          </p:nvPr>
        </p:nvSpPr>
        <p:spPr>
          <a:xfrm>
            <a:off x="609600" y="3682080"/>
            <a:ext cx="3532800" cy="1896840"/>
          </a:xfrm>
          <a:prstGeom prst="rect">
            <a:avLst/>
          </a:prstGeom>
        </p:spPr>
        <p:txBody>
          <a:bodyPr lIns="0" tIns="0" rIns="0" bIns="0">
            <a:normAutofit/>
          </a:bodyPr>
          <a:lstStyle/>
          <a:p>
            <a:endParaRPr lang="en-US" sz="3200" b="0" strike="noStrike" spc="-1">
              <a:latin typeface="Arial"/>
            </a:endParaRPr>
          </a:p>
        </p:txBody>
      </p:sp>
      <p:sp>
        <p:nvSpPr>
          <p:cNvPr id="36" name="PlaceHolder 6"/>
          <p:cNvSpPr>
            <a:spLocks noGrp="1"/>
          </p:cNvSpPr>
          <p:nvPr>
            <p:ph type="body"/>
          </p:nvPr>
        </p:nvSpPr>
        <p:spPr>
          <a:xfrm>
            <a:off x="4319520" y="3682080"/>
            <a:ext cx="3532800" cy="1896840"/>
          </a:xfrm>
          <a:prstGeom prst="rect">
            <a:avLst/>
          </a:prstGeom>
        </p:spPr>
        <p:txBody>
          <a:bodyPr lIns="0" tIns="0" rIns="0" bIns="0">
            <a:normAutofit/>
          </a:bodyPr>
          <a:lstStyle/>
          <a:p>
            <a:endParaRPr lang="en-US" sz="3200" b="0" strike="noStrike" spc="-1">
              <a:latin typeface="Arial"/>
            </a:endParaRPr>
          </a:p>
        </p:txBody>
      </p:sp>
      <p:sp>
        <p:nvSpPr>
          <p:cNvPr id="37" name="PlaceHolder 7"/>
          <p:cNvSpPr>
            <a:spLocks noGrp="1"/>
          </p:cNvSpPr>
          <p:nvPr>
            <p:ph type="body"/>
          </p:nvPr>
        </p:nvSpPr>
        <p:spPr>
          <a:xfrm>
            <a:off x="8029440" y="3682080"/>
            <a:ext cx="35328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616437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B8F6FF-88B1-45E1-8CD4-4EDAEE833FDD}" type="datetimeFigureOut">
              <a:rPr lang="en-US" smtClean="0"/>
              <a:t>3/5/2024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385383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B8F6FF-88B1-45E1-8CD4-4EDAEE833FDD}" type="datetimeFigureOut">
              <a:rPr lang="en-US" smtClean="0"/>
              <a:t>3/5/2024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3319155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B8F6FF-88B1-45E1-8CD4-4EDAEE833FDD}" type="datetimeFigureOut">
              <a:rPr lang="en-US" smtClean="0"/>
              <a:t>3/5/2024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2078037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B8F6FF-88B1-45E1-8CD4-4EDAEE833FDD}" type="datetimeFigureOut">
              <a:rPr lang="en-US" smtClean="0"/>
              <a:t>3/5/2024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306666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B8F6FF-88B1-45E1-8CD4-4EDAEE833FDD}" type="datetimeFigureOut">
              <a:rPr lang="en-US" smtClean="0"/>
              <a:t>3/5/2024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3037959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BB8F6FF-88B1-45E1-8CD4-4EDAEE833FDD}" type="datetimeFigureOut">
              <a:rPr lang="en-US" smtClean="0"/>
              <a:t>3/5/2024</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5CE8DD9-5EEC-4216-B636-D1AF817EC4CD}" type="slidenum">
              <a:rPr lang="en-US" smtClean="0"/>
              <a:t>‹#›</a:t>
            </a:fld>
            <a:endParaRPr lang="en-US" dirty="0"/>
          </a:p>
        </p:txBody>
      </p:sp>
    </p:spTree>
    <p:extLst>
      <p:ext uri="{BB962C8B-B14F-4D97-AF65-F5344CB8AC3E}">
        <p14:creationId xmlns:p14="http://schemas.microsoft.com/office/powerpoint/2010/main" val="3807295462"/>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762000" y="365125"/>
            <a:ext cx="10668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762000" y="1825625"/>
            <a:ext cx="10668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762000" y="6356350"/>
            <a:ext cx="2819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12/11/2023</a:t>
            </a:r>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819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85439529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p15:clr>
            <a:srgbClr val="5ACBF0"/>
          </p15:clr>
        </p15:guide>
        <p15:guide id="2" pos="1920">
          <p15:clr>
            <a:srgbClr val="F26B43"/>
          </p15:clr>
        </p15:guide>
        <p15:guide id="3" pos="5760">
          <p15:clr>
            <a:srgbClr val="F26B43"/>
          </p15:clr>
        </p15:guide>
        <p15:guide id="4" orient="horz" pos="2160">
          <p15:clr>
            <a:srgbClr val="F26B43"/>
          </p15:clr>
        </p15:guide>
        <p15:guide id="5" pos="1272">
          <p15:clr>
            <a:srgbClr val="9FCC3B"/>
          </p15:clr>
        </p15:guide>
        <p15:guide id="6" pos="2544">
          <p15:clr>
            <a:srgbClr val="9FCC3B"/>
          </p15:clr>
        </p15:guide>
        <p15:guide id="7" pos="5112">
          <p15:clr>
            <a:srgbClr val="9FCC3B"/>
          </p15:clr>
        </p15:guide>
        <p15:guide id="8" pos="6408">
          <p15:clr>
            <a:srgbClr val="9FCC3B"/>
          </p15:clr>
        </p15:guide>
        <p15:guide id="9" pos="3940">
          <p15:clr>
            <a:srgbClr val="F26B43"/>
          </p15:clr>
        </p15:guide>
        <p15:guide id="10" pos="7104">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ustomShape 1"/>
          <p:cNvSpPr/>
          <p:nvPr/>
        </p:nvSpPr>
        <p:spPr>
          <a:xfrm>
            <a:off x="0" y="0"/>
            <a:ext cx="192000" cy="6858000"/>
          </a:xfrm>
          <a:prstGeom prst="rect">
            <a:avLst/>
          </a:prstGeom>
          <a:solidFill>
            <a:srgbClr val="0054A6"/>
          </a:solidFill>
          <a:ln>
            <a:noFill/>
          </a:ln>
        </p:spPr>
        <p:style>
          <a:lnRef idx="0">
            <a:scrgbClr r="0" g="0" b="0"/>
          </a:lnRef>
          <a:fillRef idx="0">
            <a:scrgbClr r="0" g="0" b="0"/>
          </a:fillRef>
          <a:effectRef idx="0">
            <a:scrgbClr r="0" g="0" b="0"/>
          </a:effectRef>
          <a:fontRef idx="minor"/>
        </p:style>
      </p:sp>
      <p:sp>
        <p:nvSpPr>
          <p:cNvPr id="3" name="CustomShape 2"/>
          <p:cNvSpPr/>
          <p:nvPr/>
        </p:nvSpPr>
        <p:spPr>
          <a:xfrm>
            <a:off x="0" y="0"/>
            <a:ext cx="192000" cy="1198440"/>
          </a:xfrm>
          <a:prstGeom prst="rect">
            <a:avLst/>
          </a:prstGeom>
          <a:solidFill>
            <a:srgbClr val="FFCE34"/>
          </a:solid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45942289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s://mahb.stanford.edu/library-item/fossil-fuels-run/"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spaceplace.nasa.gov/seasons/en/"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ugc.berkeley.edu/background-content/earths-spin-tilt-orbit/"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hyperlink" Target="https://www.science.org/content/article/humanity-s-groundwater-pumping-has-altered-earth-s-tilt"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7.xml.rels><?xml version="1.0" encoding="UTF-8" standalone="yes"?>
<Relationships xmlns="http://schemas.openxmlformats.org/package/2006/relationships"><Relationship Id="rId3" Type="http://schemas.openxmlformats.org/officeDocument/2006/relationships/hyperlink" Target="https://www.energy.gov/energysaver/articles/national-pollinator-week-climate-threat-bees" TargetMode="External"/><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98.png"/><Relationship Id="rId2" Type="http://schemas.openxmlformats.org/officeDocument/2006/relationships/image" Target="../media/image95.jpg"/><Relationship Id="rId16"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97.png"/><Relationship Id="rId4" Type="http://schemas.openxmlformats.org/officeDocument/2006/relationships/image" Target="../media/image94.png"/><Relationship Id="rId9" Type="http://schemas.openxmlformats.org/officeDocument/2006/relationships/customXml" Target="../ink/ink4.xml"/><Relationship Id="rId14" Type="http://schemas.openxmlformats.org/officeDocument/2006/relationships/image" Target="../media/image99.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Pattern created by river delta taken from above">
            <a:extLst>
              <a:ext uri="{FF2B5EF4-FFF2-40B4-BE49-F238E27FC236}">
                <a16:creationId xmlns:a16="http://schemas.microsoft.com/office/drawing/2014/main" id="{E40B8464-35DD-8A9A-A912-28A1BF81C8A9}"/>
              </a:ext>
            </a:extLst>
          </p:cNvPr>
          <p:cNvPicPr>
            <a:picLocks noChangeAspect="1"/>
          </p:cNvPicPr>
          <p:nvPr/>
        </p:nvPicPr>
        <p:blipFill rotWithShape="1">
          <a:blip r:embed="rId2">
            <a:alphaModFix amt="50000"/>
            <a:grayscl/>
          </a:blip>
          <a:srcRect t="3879" r="-1" b="21118"/>
          <a:stretch/>
        </p:blipFill>
        <p:spPr>
          <a:xfrm>
            <a:off x="305" y="10"/>
            <a:ext cx="12191695" cy="6857990"/>
          </a:xfrm>
          <a:prstGeom prst="rect">
            <a:avLst/>
          </a:prstGeom>
        </p:spPr>
      </p:pic>
      <p:sp>
        <p:nvSpPr>
          <p:cNvPr id="2" name="Title 1">
            <a:extLst>
              <a:ext uri="{FF2B5EF4-FFF2-40B4-BE49-F238E27FC236}">
                <a16:creationId xmlns:a16="http://schemas.microsoft.com/office/drawing/2014/main" id="{A9287715-9257-9AA6-CF55-5A2165FE29BC}"/>
              </a:ext>
            </a:extLst>
          </p:cNvPr>
          <p:cNvSpPr>
            <a:spLocks noGrp="1"/>
          </p:cNvSpPr>
          <p:nvPr>
            <p:ph type="title"/>
          </p:nvPr>
        </p:nvSpPr>
        <p:spPr>
          <a:xfrm>
            <a:off x="1130271" y="1193800"/>
            <a:ext cx="3193050" cy="4699000"/>
          </a:xfrm>
        </p:spPr>
        <p:txBody>
          <a:bodyPr anchor="ctr">
            <a:normAutofit/>
          </a:bodyPr>
          <a:lstStyle/>
          <a:p>
            <a:r>
              <a:rPr lang="en-US" dirty="0"/>
              <a:t>Natural Disaster’s Impact on Mental Health</a:t>
            </a:r>
            <a:br>
              <a:rPr lang="en-US" dirty="0"/>
            </a:br>
            <a:br>
              <a:rPr lang="en-US" dirty="0"/>
            </a:br>
            <a:r>
              <a:rPr lang="en-US" i="1" dirty="0"/>
              <a:t>A Broader Perspective and primer</a:t>
            </a:r>
          </a:p>
        </p:txBody>
      </p:sp>
      <p:sp>
        <p:nvSpPr>
          <p:cNvPr id="3" name="Content Placeholder 2">
            <a:extLst>
              <a:ext uri="{FF2B5EF4-FFF2-40B4-BE49-F238E27FC236}">
                <a16:creationId xmlns:a16="http://schemas.microsoft.com/office/drawing/2014/main" id="{910B631F-25C5-E72D-CF8D-732095AACB4E}"/>
              </a:ext>
            </a:extLst>
          </p:cNvPr>
          <p:cNvSpPr>
            <a:spLocks noGrp="1"/>
          </p:cNvSpPr>
          <p:nvPr>
            <p:ph idx="1"/>
          </p:nvPr>
        </p:nvSpPr>
        <p:spPr>
          <a:xfrm>
            <a:off x="4976636" y="1193800"/>
            <a:ext cx="6085091" cy="4699000"/>
          </a:xfrm>
        </p:spPr>
        <p:txBody>
          <a:bodyPr anchor="ctr">
            <a:normAutofit/>
          </a:bodyPr>
          <a:lstStyle/>
          <a:p>
            <a:pPr marL="0" indent="0">
              <a:buNone/>
            </a:pPr>
            <a:r>
              <a:rPr lang="en-US" sz="2400" dirty="0"/>
              <a:t>Abbey Strauss, MSW, MD</a:t>
            </a:r>
          </a:p>
          <a:p>
            <a:pPr marL="0" indent="0">
              <a:buNone/>
            </a:pPr>
            <a:r>
              <a:rPr lang="en-US" sz="2400" dirty="0"/>
              <a:t>Boca Raton, Fl</a:t>
            </a:r>
          </a:p>
          <a:p>
            <a:pPr marL="0" indent="0">
              <a:buNone/>
            </a:pPr>
            <a:r>
              <a:rPr lang="en-US" sz="2400" dirty="0"/>
              <a:t>Spring 2024</a:t>
            </a:r>
          </a:p>
        </p:txBody>
      </p:sp>
    </p:spTree>
    <p:extLst>
      <p:ext uri="{BB962C8B-B14F-4D97-AF65-F5344CB8AC3E}">
        <p14:creationId xmlns:p14="http://schemas.microsoft.com/office/powerpoint/2010/main" val="385825722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1ECA9AF1-370A-4AF8-9B82-4D11601AA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BE9CFF9D-9107-400A-8C5A-09CA2BA7A8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654295" cy="685800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5C3F5AE7-B34F-4BEF-96D0-74CA215E81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rgbClr val="000000">
              <a:alpha val="25000"/>
            </a:srgbClr>
          </a:solidFill>
        </p:grpSpPr>
        <p:sp>
          <p:nvSpPr>
            <p:cNvPr id="96" name="Rectangle 5">
              <a:extLst>
                <a:ext uri="{FF2B5EF4-FFF2-40B4-BE49-F238E27FC236}">
                  <a16:creationId xmlns:a16="http://schemas.microsoft.com/office/drawing/2014/main" id="{BCC99937-0E7D-42EF-A5DB-86FAF32C000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97" name="Freeform 6">
              <a:extLst>
                <a:ext uri="{FF2B5EF4-FFF2-40B4-BE49-F238E27FC236}">
                  <a16:creationId xmlns:a16="http://schemas.microsoft.com/office/drawing/2014/main" id="{FE097643-AAC6-4390-A109-6965053C1B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8" name="Freeform 7">
              <a:extLst>
                <a:ext uri="{FF2B5EF4-FFF2-40B4-BE49-F238E27FC236}">
                  <a16:creationId xmlns:a16="http://schemas.microsoft.com/office/drawing/2014/main" id="{B6ADC944-08FF-42C1-8D55-B4EA06CD26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9" name="Freeform 8">
              <a:extLst>
                <a:ext uri="{FF2B5EF4-FFF2-40B4-BE49-F238E27FC236}">
                  <a16:creationId xmlns:a16="http://schemas.microsoft.com/office/drawing/2014/main" id="{17023431-F2E0-4D75-8C2C-98E00D89C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7" name="Freeform 9">
              <a:extLst>
                <a:ext uri="{FF2B5EF4-FFF2-40B4-BE49-F238E27FC236}">
                  <a16:creationId xmlns:a16="http://schemas.microsoft.com/office/drawing/2014/main" id="{E34C0BEB-550B-421E-A0BB-0901C0E89C4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0" name="Freeform 10">
              <a:extLst>
                <a:ext uri="{FF2B5EF4-FFF2-40B4-BE49-F238E27FC236}">
                  <a16:creationId xmlns:a16="http://schemas.microsoft.com/office/drawing/2014/main" id="{29FFB337-3695-41C1-B104-55125202E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1" name="Freeform 11">
              <a:extLst>
                <a:ext uri="{FF2B5EF4-FFF2-40B4-BE49-F238E27FC236}">
                  <a16:creationId xmlns:a16="http://schemas.microsoft.com/office/drawing/2014/main" id="{9BF53A3A-34D4-405C-B140-0AE528066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2" name="Freeform 12">
              <a:extLst>
                <a:ext uri="{FF2B5EF4-FFF2-40B4-BE49-F238E27FC236}">
                  <a16:creationId xmlns:a16="http://schemas.microsoft.com/office/drawing/2014/main" id="{84EE2242-1F65-43B3-861E-4085AEC5AD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3" name="Freeform 13">
              <a:extLst>
                <a:ext uri="{FF2B5EF4-FFF2-40B4-BE49-F238E27FC236}">
                  <a16:creationId xmlns:a16="http://schemas.microsoft.com/office/drawing/2014/main" id="{E5B8229F-9313-4FC2-8A4A-49211C4E1F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4" name="Freeform 14">
              <a:extLst>
                <a:ext uri="{FF2B5EF4-FFF2-40B4-BE49-F238E27FC236}">
                  <a16:creationId xmlns:a16="http://schemas.microsoft.com/office/drawing/2014/main" id="{B28AAEC8-A731-419D-A078-0FCFEAE4B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3" name="Freeform 15">
              <a:extLst>
                <a:ext uri="{FF2B5EF4-FFF2-40B4-BE49-F238E27FC236}">
                  <a16:creationId xmlns:a16="http://schemas.microsoft.com/office/drawing/2014/main" id="{2741D6DA-0F0D-4D55-883E-24A374A79F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5" name="Line 16">
              <a:extLst>
                <a:ext uri="{FF2B5EF4-FFF2-40B4-BE49-F238E27FC236}">
                  <a16:creationId xmlns:a16="http://schemas.microsoft.com/office/drawing/2014/main" id="{78F62958-A05D-478B-B23C-75AE8542581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106" name="Freeform 17">
              <a:extLst>
                <a:ext uri="{FF2B5EF4-FFF2-40B4-BE49-F238E27FC236}">
                  <a16:creationId xmlns:a16="http://schemas.microsoft.com/office/drawing/2014/main" id="{87057A7E-9CF9-405A-8A33-0CA1AC51E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7" name="Freeform 18">
              <a:extLst>
                <a:ext uri="{FF2B5EF4-FFF2-40B4-BE49-F238E27FC236}">
                  <a16:creationId xmlns:a16="http://schemas.microsoft.com/office/drawing/2014/main" id="{AE876AFB-8370-4923-8278-E5FE62DE22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8" name="Freeform 19">
              <a:extLst>
                <a:ext uri="{FF2B5EF4-FFF2-40B4-BE49-F238E27FC236}">
                  <a16:creationId xmlns:a16="http://schemas.microsoft.com/office/drawing/2014/main" id="{5477A94C-373F-42ED-9257-0DAB03B20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9" name="Freeform 20">
              <a:extLst>
                <a:ext uri="{FF2B5EF4-FFF2-40B4-BE49-F238E27FC236}">
                  <a16:creationId xmlns:a16="http://schemas.microsoft.com/office/drawing/2014/main" id="{5012B077-1FC3-4D22-ACB6-ED86831EAD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9" name="Rectangle 21">
              <a:extLst>
                <a:ext uri="{FF2B5EF4-FFF2-40B4-BE49-F238E27FC236}">
                  <a16:creationId xmlns:a16="http://schemas.microsoft.com/office/drawing/2014/main" id="{D07A07B0-4407-49F7-9B26-61FF0CCE5F4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10" name="Freeform 22">
              <a:extLst>
                <a:ext uri="{FF2B5EF4-FFF2-40B4-BE49-F238E27FC236}">
                  <a16:creationId xmlns:a16="http://schemas.microsoft.com/office/drawing/2014/main" id="{BDEABD0F-FFCE-4FC2-950E-6334D1727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1" name="Freeform 23">
              <a:extLst>
                <a:ext uri="{FF2B5EF4-FFF2-40B4-BE49-F238E27FC236}">
                  <a16:creationId xmlns:a16="http://schemas.microsoft.com/office/drawing/2014/main" id="{434BB427-BC30-4BAB-82E9-BDE1F0B154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2" name="Freeform 24">
              <a:extLst>
                <a:ext uri="{FF2B5EF4-FFF2-40B4-BE49-F238E27FC236}">
                  <a16:creationId xmlns:a16="http://schemas.microsoft.com/office/drawing/2014/main" id="{1F7A956E-DCF3-4544-AF1D-442CB52758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3" name="Freeform 25">
              <a:extLst>
                <a:ext uri="{FF2B5EF4-FFF2-40B4-BE49-F238E27FC236}">
                  <a16:creationId xmlns:a16="http://schemas.microsoft.com/office/drawing/2014/main" id="{AF9D24E3-E510-495A-9DE8-7DAA3FA5BE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4" name="Freeform 26">
              <a:extLst>
                <a:ext uri="{FF2B5EF4-FFF2-40B4-BE49-F238E27FC236}">
                  <a16:creationId xmlns:a16="http://schemas.microsoft.com/office/drawing/2014/main" id="{0753727A-395C-4B1C-A63B-45DFA52786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5" name="Freeform 27">
              <a:extLst>
                <a:ext uri="{FF2B5EF4-FFF2-40B4-BE49-F238E27FC236}">
                  <a16:creationId xmlns:a16="http://schemas.microsoft.com/office/drawing/2014/main" id="{B75C5A82-D9C8-414D-B324-403DC32B2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6" name="Freeform 28">
              <a:extLst>
                <a:ext uri="{FF2B5EF4-FFF2-40B4-BE49-F238E27FC236}">
                  <a16:creationId xmlns:a16="http://schemas.microsoft.com/office/drawing/2014/main" id="{5DDAFA2F-C6E2-4656-B490-5683762B7F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7" name="Freeform 29">
              <a:extLst>
                <a:ext uri="{FF2B5EF4-FFF2-40B4-BE49-F238E27FC236}">
                  <a16:creationId xmlns:a16="http://schemas.microsoft.com/office/drawing/2014/main" id="{EEB3485F-B9A8-4C89-836E-67249D5ABD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8" name="Freeform 30">
              <a:extLst>
                <a:ext uri="{FF2B5EF4-FFF2-40B4-BE49-F238E27FC236}">
                  <a16:creationId xmlns:a16="http://schemas.microsoft.com/office/drawing/2014/main" id="{F14F069E-B2BC-4B84-ACBC-9E3343A34A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9" name="Freeform 31">
              <a:extLst>
                <a:ext uri="{FF2B5EF4-FFF2-40B4-BE49-F238E27FC236}">
                  <a16:creationId xmlns:a16="http://schemas.microsoft.com/office/drawing/2014/main" id="{03BE3291-5AE0-49F5-9C60-84CF6AFBAC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76E1860C-FDD3-111B-C778-99007EA9DB85}"/>
              </a:ext>
            </a:extLst>
          </p:cNvPr>
          <p:cNvSpPr>
            <a:spLocks noGrp="1"/>
          </p:cNvSpPr>
          <p:nvPr>
            <p:ph type="title"/>
          </p:nvPr>
        </p:nvSpPr>
        <p:spPr>
          <a:xfrm>
            <a:off x="304800" y="1082673"/>
            <a:ext cx="3706030" cy="4708528"/>
          </a:xfrm>
        </p:spPr>
        <p:txBody>
          <a:bodyPr>
            <a:normAutofit/>
          </a:bodyPr>
          <a:lstStyle/>
          <a:p>
            <a:pPr algn="ctr"/>
            <a:r>
              <a:rPr lang="en-US" sz="4000">
                <a:solidFill>
                  <a:srgbClr val="FFFFFF"/>
                </a:solidFill>
              </a:rPr>
              <a:t>Troubling questions sure to be asked</a:t>
            </a:r>
          </a:p>
        </p:txBody>
      </p:sp>
      <p:sp>
        <p:nvSpPr>
          <p:cNvPr id="3" name="Content Placeholder 2">
            <a:extLst>
              <a:ext uri="{FF2B5EF4-FFF2-40B4-BE49-F238E27FC236}">
                <a16:creationId xmlns:a16="http://schemas.microsoft.com/office/drawing/2014/main" id="{DE05A06D-CE39-6DFD-69C1-4CC0B47876C6}"/>
              </a:ext>
            </a:extLst>
          </p:cNvPr>
          <p:cNvSpPr>
            <a:spLocks noGrp="1"/>
          </p:cNvSpPr>
          <p:nvPr>
            <p:ph idx="1"/>
          </p:nvPr>
        </p:nvSpPr>
        <p:spPr>
          <a:xfrm>
            <a:off x="4768596" y="795366"/>
            <a:ext cx="7042856" cy="6216837"/>
          </a:xfrm>
        </p:spPr>
        <p:txBody>
          <a:bodyPr anchor="ctr">
            <a:normAutofit/>
          </a:bodyPr>
          <a:lstStyle/>
          <a:p>
            <a:pPr marL="0" indent="0">
              <a:lnSpc>
                <a:spcPct val="110000"/>
              </a:lnSpc>
              <a:buNone/>
            </a:pPr>
            <a:r>
              <a:rPr lang="en-US" sz="2000" b="0" i="0" dirty="0">
                <a:effectLst/>
                <a:latin typeface="Abadi" panose="020B0604020104020204" pitchFamily="34" charset="0"/>
              </a:rPr>
              <a:t>Someone asks:  “but, but… what if we run out of oil, what are we going to do? When will that happen? How can I maintain this lifestyle without this energy and material to maintain and enhance my life?”</a:t>
            </a:r>
          </a:p>
          <a:p>
            <a:pPr marL="0" indent="0">
              <a:lnSpc>
                <a:spcPct val="110000"/>
              </a:lnSpc>
              <a:buNone/>
            </a:pPr>
            <a:r>
              <a:rPr lang="en-US" sz="2000" b="0" i="0" dirty="0">
                <a:effectLst/>
                <a:latin typeface="Abadi" panose="020B0604020104020204" pitchFamily="34" charset="0"/>
              </a:rPr>
              <a:t>The Millennium Alliance for Humanity and the Biosphere at Stanford University (MAHB) paints the picture that the world’s oil reserves will run out by 2052, natural gas by 2060 and coal by 2090.  </a:t>
            </a:r>
            <a:r>
              <a:rPr lang="en-US" sz="2000" b="0" i="1" u="sng" dirty="0">
                <a:effectLst/>
                <a:latin typeface="Abadi" panose="020B0604020104020204" pitchFamily="34" charset="0"/>
                <a:hlinkClick r:id="rId2">
                  <a:extLst>
                    <a:ext uri="{A12FA001-AC4F-418D-AE19-62706E023703}">
                      <ahyp:hlinkClr xmlns:ahyp="http://schemas.microsoft.com/office/drawing/2018/hyperlinkcolor" val="tx"/>
                    </a:ext>
                  </a:extLst>
                </a:hlinkClick>
              </a:rPr>
              <a:t>When Fossil Fuels Run Out, What Then? - MAHB (stanford.edu)</a:t>
            </a:r>
            <a:endParaRPr lang="en-US" sz="2000" b="0" i="1" u="sng" dirty="0">
              <a:effectLst/>
              <a:latin typeface="Abadi" panose="020B0604020104020204" pitchFamily="34" charset="0"/>
            </a:endParaRPr>
          </a:p>
          <a:p>
            <a:pPr marL="0" indent="0">
              <a:lnSpc>
                <a:spcPct val="110000"/>
              </a:lnSpc>
              <a:buNone/>
            </a:pPr>
            <a:r>
              <a:rPr lang="en-US" sz="2000" b="0" i="0" dirty="0">
                <a:effectLst/>
                <a:latin typeface="Abadi" panose="020B0604020104020204" pitchFamily="34" charset="0"/>
              </a:rPr>
              <a:t>Other estimates give approx. 60 more years before depletion.</a:t>
            </a:r>
          </a:p>
          <a:p>
            <a:pPr marL="0" indent="0">
              <a:lnSpc>
                <a:spcPct val="110000"/>
              </a:lnSpc>
              <a:buNone/>
            </a:pPr>
            <a:r>
              <a:rPr lang="en-US" sz="2000" b="0" i="0" dirty="0">
                <a:effectLst/>
                <a:latin typeface="Abadi" panose="020B0604020104020204" pitchFamily="34" charset="0"/>
              </a:rPr>
              <a:t>Think about the fact that a 5-year-old will face a ‘no more oil’ in their life.</a:t>
            </a:r>
          </a:p>
          <a:p>
            <a:pPr marL="0" indent="0">
              <a:lnSpc>
                <a:spcPct val="110000"/>
              </a:lnSpc>
              <a:buNone/>
            </a:pPr>
            <a:r>
              <a:rPr lang="en-US" sz="2000" b="0" i="0" dirty="0">
                <a:effectLst/>
                <a:latin typeface="Abadi" panose="020B0604020104020204" pitchFamily="34" charset="0"/>
              </a:rPr>
              <a:t>Can science and society meet this challenge and really reform our lifestyles in 25-50 years?</a:t>
            </a:r>
          </a:p>
          <a:p>
            <a:pPr marL="0" indent="0">
              <a:lnSpc>
                <a:spcPct val="110000"/>
              </a:lnSpc>
              <a:buNone/>
            </a:pPr>
            <a:r>
              <a:rPr lang="en-US" sz="2000" b="0" i="0" dirty="0">
                <a:effectLst/>
                <a:latin typeface="Abadi" panose="020B0604020104020204" pitchFamily="34" charset="0"/>
              </a:rPr>
              <a:t>If we do slow or stop earth warming, how long will it take to cool the earth enough to go back what is good for us?</a:t>
            </a:r>
          </a:p>
          <a:p>
            <a:pPr>
              <a:lnSpc>
                <a:spcPct val="110000"/>
              </a:lnSpc>
            </a:pPr>
            <a:endParaRPr lang="en-US" sz="1300" b="0" i="0" dirty="0">
              <a:effectLst/>
              <a:latin typeface="Abadi" panose="020B0604020104020204" pitchFamily="34" charset="0"/>
            </a:endParaRPr>
          </a:p>
          <a:p>
            <a:pPr marL="0" indent="0">
              <a:lnSpc>
                <a:spcPct val="110000"/>
              </a:lnSpc>
              <a:buNone/>
            </a:pPr>
            <a:endParaRPr lang="en-US" sz="1300" b="0" i="0" dirty="0">
              <a:effectLst/>
              <a:latin typeface="-apple-system"/>
            </a:endParaRPr>
          </a:p>
          <a:p>
            <a:pPr>
              <a:lnSpc>
                <a:spcPct val="110000"/>
              </a:lnSpc>
            </a:pPr>
            <a:endParaRPr lang="en-US" sz="1300" dirty="0"/>
          </a:p>
        </p:txBody>
      </p:sp>
    </p:spTree>
    <p:extLst>
      <p:ext uri="{BB962C8B-B14F-4D97-AF65-F5344CB8AC3E}">
        <p14:creationId xmlns:p14="http://schemas.microsoft.com/office/powerpoint/2010/main" val="3330860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CA1EE-0B90-9DA6-559C-4DF5A59DE6E3}"/>
              </a:ext>
            </a:extLst>
          </p:cNvPr>
          <p:cNvSpPr>
            <a:spLocks noGrp="1"/>
          </p:cNvSpPr>
          <p:nvPr>
            <p:ph type="title"/>
          </p:nvPr>
        </p:nvSpPr>
        <p:spPr/>
        <p:txBody>
          <a:bodyPr/>
          <a:lstStyle/>
          <a:p>
            <a:endParaRPr lang="en-US"/>
          </a:p>
        </p:txBody>
      </p:sp>
      <p:pic>
        <p:nvPicPr>
          <p:cNvPr id="5" name="Content Placeholder 4" descr="A graph with a green and red triangle&#10;&#10;Description automatically generated with medium confidence">
            <a:extLst>
              <a:ext uri="{FF2B5EF4-FFF2-40B4-BE49-F238E27FC236}">
                <a16:creationId xmlns:a16="http://schemas.microsoft.com/office/drawing/2014/main" id="{37F64E45-B662-C657-EFCB-CF8E64AE0F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3300" y="765544"/>
            <a:ext cx="9282223" cy="5598042"/>
          </a:xfrm>
        </p:spPr>
      </p:pic>
    </p:spTree>
    <p:extLst>
      <p:ext uri="{BB962C8B-B14F-4D97-AF65-F5344CB8AC3E}">
        <p14:creationId xmlns:p14="http://schemas.microsoft.com/office/powerpoint/2010/main" val="3770619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8F793-9CD5-59EE-7AB7-AA4DFD28747E}"/>
              </a:ext>
            </a:extLst>
          </p:cNvPr>
          <p:cNvSpPr>
            <a:spLocks noGrp="1"/>
          </p:cNvSpPr>
          <p:nvPr>
            <p:ph type="title"/>
          </p:nvPr>
        </p:nvSpPr>
        <p:spPr/>
        <p:txBody>
          <a:bodyPr/>
          <a:lstStyle/>
          <a:p>
            <a:pPr algn="ctr"/>
            <a:r>
              <a:rPr lang="en-US" dirty="0"/>
              <a:t>Oil consumption – it goes up</a:t>
            </a:r>
          </a:p>
        </p:txBody>
      </p:sp>
      <p:sp>
        <p:nvSpPr>
          <p:cNvPr id="3" name="Content Placeholder 2">
            <a:extLst>
              <a:ext uri="{FF2B5EF4-FFF2-40B4-BE49-F238E27FC236}">
                <a16:creationId xmlns:a16="http://schemas.microsoft.com/office/drawing/2014/main" id="{7A6A4AFE-604E-9AAE-9237-854624917801}"/>
              </a:ext>
            </a:extLst>
          </p:cNvPr>
          <p:cNvSpPr>
            <a:spLocks noGrp="1"/>
          </p:cNvSpPr>
          <p:nvPr>
            <p:ph idx="1"/>
          </p:nvPr>
        </p:nvSpPr>
        <p:spPr>
          <a:xfrm>
            <a:off x="1979839" y="2249487"/>
            <a:ext cx="7507060" cy="3541714"/>
          </a:xfrm>
        </p:spPr>
        <p:txBody>
          <a:bodyPr>
            <a:normAutofit/>
          </a:bodyPr>
          <a:lstStyle/>
          <a:p>
            <a:pPr marL="0" indent="0" algn="l">
              <a:buNone/>
            </a:pPr>
            <a:r>
              <a:rPr lang="en-US" b="0" i="0" dirty="0">
                <a:effectLst/>
                <a:latin typeface="Amasis MT Pro" panose="02040504050005020304" pitchFamily="18" charset="0"/>
                <a:ea typeface="ADLaM Display" panose="02010000000000000000" pitchFamily="2" charset="0"/>
                <a:cs typeface="ADLaM Display" panose="02010000000000000000" pitchFamily="2" charset="0"/>
              </a:rPr>
              <a:t>Year       Millions of Barrels </a:t>
            </a:r>
          </a:p>
          <a:p>
            <a:pPr marL="0" indent="0" algn="l">
              <a:buNone/>
            </a:pPr>
            <a:r>
              <a:rPr lang="en-US" b="0" i="0" dirty="0">
                <a:effectLst/>
                <a:latin typeface="Amasis MT Pro" panose="02040504050005020304" pitchFamily="18" charset="0"/>
                <a:ea typeface="ADLaM Display" panose="02010000000000000000" pitchFamily="2" charset="0"/>
                <a:cs typeface="ADLaM Display" panose="02010000000000000000" pitchFamily="2" charset="0"/>
              </a:rPr>
              <a:t>2026  		 97.1</a:t>
            </a:r>
          </a:p>
          <a:p>
            <a:pPr marL="0" indent="0" algn="l">
              <a:buNone/>
            </a:pPr>
            <a:r>
              <a:rPr lang="en-US" b="0" i="0" dirty="0">
                <a:effectLst/>
                <a:latin typeface="Amasis MT Pro" panose="02040504050005020304" pitchFamily="18" charset="0"/>
                <a:ea typeface="ADLaM Display" panose="02010000000000000000" pitchFamily="2" charset="0"/>
                <a:cs typeface="ADLaM Display" panose="02010000000000000000" pitchFamily="2" charset="0"/>
              </a:rPr>
              <a:t>2020 		 91.2    </a:t>
            </a:r>
            <a:r>
              <a:rPr lang="en-US" sz="1300" b="0" i="0" dirty="0">
                <a:effectLst/>
                <a:latin typeface="Amasis MT Pro" panose="02040504050005020304" pitchFamily="18" charset="0"/>
                <a:ea typeface="ADLaM Display" panose="02010000000000000000" pitchFamily="2" charset="0"/>
                <a:cs typeface="ADLaM Display" panose="02010000000000000000" pitchFamily="2" charset="0"/>
              </a:rPr>
              <a:t>Reduction from less use secondary to Covid</a:t>
            </a:r>
          </a:p>
          <a:p>
            <a:pPr marL="0" indent="0" algn="l">
              <a:buNone/>
            </a:pPr>
            <a:r>
              <a:rPr lang="en-US" b="0" i="0" dirty="0">
                <a:effectLst/>
                <a:latin typeface="Amasis MT Pro" panose="02040504050005020304" pitchFamily="18" charset="0"/>
                <a:ea typeface="ADLaM Display" panose="02010000000000000000" pitchFamily="2" charset="0"/>
                <a:cs typeface="ADLaM Display" panose="02010000000000000000" pitchFamily="2" charset="0"/>
              </a:rPr>
              <a:t>2021 		 97.1</a:t>
            </a:r>
          </a:p>
          <a:p>
            <a:pPr marL="0" indent="0" algn="l">
              <a:buNone/>
            </a:pPr>
            <a:r>
              <a:rPr lang="en-US" b="0" i="0" dirty="0">
                <a:effectLst/>
                <a:latin typeface="Amasis MT Pro" panose="02040504050005020304" pitchFamily="18" charset="0"/>
                <a:ea typeface="ADLaM Display" panose="02010000000000000000" pitchFamily="2" charset="0"/>
                <a:cs typeface="ADLaM Display" panose="02010000000000000000" pitchFamily="2" charset="0"/>
              </a:rPr>
              <a:t>2022		 99.6</a:t>
            </a:r>
          </a:p>
          <a:p>
            <a:pPr marL="0" indent="0" algn="l">
              <a:buNone/>
            </a:pPr>
            <a:r>
              <a:rPr lang="en-US" b="0" i="0" dirty="0">
                <a:effectLst/>
                <a:latin typeface="Amasis MT Pro" panose="02040504050005020304" pitchFamily="18" charset="0"/>
                <a:ea typeface="ADLaM Display" panose="02010000000000000000" pitchFamily="2" charset="0"/>
                <a:cs typeface="ADLaM Display" panose="02010000000000000000" pitchFamily="2" charset="0"/>
              </a:rPr>
              <a:t>2023 	           101.9</a:t>
            </a:r>
          </a:p>
          <a:p>
            <a:endParaRPr lang="en-US" dirty="0"/>
          </a:p>
        </p:txBody>
      </p:sp>
    </p:spTree>
    <p:extLst>
      <p:ext uri="{BB962C8B-B14F-4D97-AF65-F5344CB8AC3E}">
        <p14:creationId xmlns:p14="http://schemas.microsoft.com/office/powerpoint/2010/main" val="3334450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B923F-169C-B486-B3DE-4FB730051B83}"/>
              </a:ext>
            </a:extLst>
          </p:cNvPr>
          <p:cNvSpPr>
            <a:spLocks noGrp="1"/>
          </p:cNvSpPr>
          <p:nvPr>
            <p:ph type="title"/>
          </p:nvPr>
        </p:nvSpPr>
        <p:spPr>
          <a:xfrm>
            <a:off x="1141413" y="618518"/>
            <a:ext cx="9905998" cy="1067407"/>
          </a:xfrm>
        </p:spPr>
        <p:txBody>
          <a:bodyPr/>
          <a:lstStyle/>
          <a:p>
            <a:pPr algn="ctr"/>
            <a:r>
              <a:rPr lang="en-US" b="1" i="0" dirty="0">
                <a:effectLst/>
                <a:latin typeface="-apple-system"/>
              </a:rPr>
              <a:t>Timeframe for Natural Replenishment</a:t>
            </a:r>
            <a:endParaRPr lang="en-US" dirty="0"/>
          </a:p>
        </p:txBody>
      </p:sp>
      <p:sp>
        <p:nvSpPr>
          <p:cNvPr id="3" name="Content Placeholder 2">
            <a:extLst>
              <a:ext uri="{FF2B5EF4-FFF2-40B4-BE49-F238E27FC236}">
                <a16:creationId xmlns:a16="http://schemas.microsoft.com/office/drawing/2014/main" id="{DD61F21C-6B2C-0F5A-ED5A-E1CFBF208DED}"/>
              </a:ext>
            </a:extLst>
          </p:cNvPr>
          <p:cNvSpPr>
            <a:spLocks noGrp="1"/>
          </p:cNvSpPr>
          <p:nvPr>
            <p:ph idx="1"/>
          </p:nvPr>
        </p:nvSpPr>
        <p:spPr>
          <a:xfrm>
            <a:off x="1141412" y="2249487"/>
            <a:ext cx="9905999" cy="3832906"/>
          </a:xfrm>
        </p:spPr>
        <p:txBody>
          <a:bodyPr>
            <a:normAutofit/>
          </a:bodyPr>
          <a:lstStyle/>
          <a:p>
            <a:pPr marL="0" indent="0">
              <a:buNone/>
            </a:pPr>
            <a:r>
              <a:rPr lang="en-US" sz="2800" dirty="0">
                <a:latin typeface="Abadi" panose="020B0604020104020204" pitchFamily="34" charset="0"/>
              </a:rPr>
              <a:t>Creating </a:t>
            </a:r>
            <a:r>
              <a:rPr lang="en-US" sz="2800" b="0" i="0" dirty="0">
                <a:effectLst/>
                <a:latin typeface="Abadi" panose="020B0604020104020204" pitchFamily="34" charset="0"/>
              </a:rPr>
              <a:t>oil is a very inefficient geological process. Estimates are that 2,500 metric tons of organic material – mostly phytoplankton – </a:t>
            </a:r>
            <a:r>
              <a:rPr lang="en-US" sz="2800" dirty="0">
                <a:latin typeface="Abadi" panose="020B0604020104020204" pitchFamily="34" charset="0"/>
              </a:rPr>
              <a:t> will </a:t>
            </a:r>
            <a:r>
              <a:rPr lang="en-US" sz="2800" b="0" i="0" dirty="0">
                <a:effectLst/>
                <a:latin typeface="Abadi" panose="020B0604020104020204" pitchFamily="34" charset="0"/>
              </a:rPr>
              <a:t>form just one barrel of crude.</a:t>
            </a:r>
          </a:p>
          <a:p>
            <a:pPr marL="0" indent="0">
              <a:buNone/>
            </a:pPr>
            <a:r>
              <a:rPr lang="en-US" sz="2800" b="0" i="0" dirty="0">
                <a:effectLst/>
                <a:latin typeface="Abadi" panose="020B0604020104020204" pitchFamily="34" charset="0"/>
              </a:rPr>
              <a:t>The thought is it would take 750 years of all the oceans’ phytoplankton production to make the oil currently consumed in a single year.</a:t>
            </a:r>
            <a:endParaRPr lang="en-US" sz="2800" dirty="0">
              <a:latin typeface="Abadi" panose="020B0604020104020204" pitchFamily="34" charset="0"/>
            </a:endParaRPr>
          </a:p>
        </p:txBody>
      </p:sp>
    </p:spTree>
    <p:extLst>
      <p:ext uri="{BB962C8B-B14F-4D97-AF65-F5344CB8AC3E}">
        <p14:creationId xmlns:p14="http://schemas.microsoft.com/office/powerpoint/2010/main" val="3125277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1B6F5-2364-C960-678B-2A25630780D8}"/>
              </a:ext>
            </a:extLst>
          </p:cNvPr>
          <p:cNvSpPr>
            <a:spLocks noGrp="1"/>
          </p:cNvSpPr>
          <p:nvPr>
            <p:ph type="title"/>
          </p:nvPr>
        </p:nvSpPr>
        <p:spPr/>
        <p:txBody>
          <a:bodyPr/>
          <a:lstStyle/>
          <a:p>
            <a:r>
              <a:rPr lang="en-US" dirty="0"/>
              <a:t>As of </a:t>
            </a:r>
            <a:r>
              <a:rPr lang="en-US" dirty="0" err="1"/>
              <a:t>feb</a:t>
            </a:r>
            <a:r>
              <a:rPr lang="en-US" dirty="0"/>
              <a:t> 14, 2024</a:t>
            </a:r>
          </a:p>
        </p:txBody>
      </p:sp>
      <p:pic>
        <p:nvPicPr>
          <p:cNvPr id="5" name="Content Placeholder 4" descr="A screenshot of a graph&#10;&#10;Description automatically generated">
            <a:extLst>
              <a:ext uri="{FF2B5EF4-FFF2-40B4-BE49-F238E27FC236}">
                <a16:creationId xmlns:a16="http://schemas.microsoft.com/office/drawing/2014/main" id="{2357AFF3-10B8-FEA2-FC63-590874CBA0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2229" y="2249260"/>
            <a:ext cx="8956221" cy="3541939"/>
          </a:xfrm>
        </p:spPr>
      </p:pic>
    </p:spTree>
    <p:extLst>
      <p:ext uri="{BB962C8B-B14F-4D97-AF65-F5344CB8AC3E}">
        <p14:creationId xmlns:p14="http://schemas.microsoft.com/office/powerpoint/2010/main" val="254125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541E6-A272-07AD-0232-6A135EA66982}"/>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B959E79-5FA7-FCC0-0393-EA5A871372E3}"/>
              </a:ext>
            </a:extLst>
          </p:cNvPr>
          <p:cNvPicPr>
            <a:picLocks noGrp="1" noChangeAspect="1"/>
          </p:cNvPicPr>
          <p:nvPr>
            <p:ph idx="1"/>
          </p:nvPr>
        </p:nvPicPr>
        <p:blipFill rotWithShape="1">
          <a:blip r:embed="rId2"/>
          <a:srcRect t="24998" r="-1" b="-1"/>
          <a:stretch/>
        </p:blipFill>
        <p:spPr>
          <a:xfrm>
            <a:off x="-305" y="11440"/>
            <a:ext cx="12191675" cy="6857990"/>
          </a:xfrm>
          <a:prstGeom prst="rect">
            <a:avLst/>
          </a:prstGeom>
        </p:spPr>
      </p:pic>
    </p:spTree>
    <p:extLst>
      <p:ext uri="{BB962C8B-B14F-4D97-AF65-F5344CB8AC3E}">
        <p14:creationId xmlns:p14="http://schemas.microsoft.com/office/powerpoint/2010/main" val="4144573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28251-4AD3-AC36-6E08-5A2FF3EFA40F}"/>
              </a:ext>
            </a:extLst>
          </p:cNvPr>
          <p:cNvSpPr>
            <a:spLocks noGrp="1"/>
          </p:cNvSpPr>
          <p:nvPr>
            <p:ph type="title"/>
          </p:nvPr>
        </p:nvSpPr>
        <p:spPr>
          <a:xfrm>
            <a:off x="789904" y="618518"/>
            <a:ext cx="10257507" cy="1478570"/>
          </a:xfrm>
        </p:spPr>
        <p:txBody>
          <a:bodyPr>
            <a:normAutofit fontScale="90000"/>
          </a:bodyPr>
          <a:lstStyle/>
          <a:p>
            <a:r>
              <a:rPr lang="en-US" dirty="0">
                <a:solidFill>
                  <a:srgbClr val="FF0000"/>
                </a:solidFill>
                <a:latin typeface="Broadway" panose="04040905080B02020502" pitchFamily="82" charset="0"/>
              </a:rPr>
              <a:t>Another global </a:t>
            </a:r>
            <a:br>
              <a:rPr lang="en-US" dirty="0">
                <a:solidFill>
                  <a:srgbClr val="FF0000"/>
                </a:solidFill>
                <a:latin typeface="Broadway" panose="04040905080B02020502" pitchFamily="82" charset="0"/>
              </a:rPr>
            </a:br>
            <a:r>
              <a:rPr lang="en-US" dirty="0">
                <a:solidFill>
                  <a:srgbClr val="FF0000"/>
                </a:solidFill>
                <a:latin typeface="Broadway" panose="04040905080B02020502" pitchFamily="82" charset="0"/>
              </a:rPr>
              <a:t>warming </a:t>
            </a:r>
            <a:br>
              <a:rPr lang="en-US" dirty="0">
                <a:solidFill>
                  <a:srgbClr val="FF0000"/>
                </a:solidFill>
                <a:latin typeface="Broadway" panose="04040905080B02020502" pitchFamily="82" charset="0"/>
              </a:rPr>
            </a:br>
            <a:r>
              <a:rPr lang="en-US" dirty="0">
                <a:solidFill>
                  <a:srgbClr val="FF0000"/>
                </a:solidFill>
                <a:latin typeface="Broadway" panose="04040905080B02020502" pitchFamily="82" charset="0"/>
              </a:rPr>
              <a:t>consequence</a:t>
            </a:r>
          </a:p>
        </p:txBody>
      </p:sp>
      <p:sp>
        <p:nvSpPr>
          <p:cNvPr id="3" name="Content Placeholder 2">
            <a:extLst>
              <a:ext uri="{FF2B5EF4-FFF2-40B4-BE49-F238E27FC236}">
                <a16:creationId xmlns:a16="http://schemas.microsoft.com/office/drawing/2014/main" id="{7B083C5F-F9E2-A67B-C918-FF17DCB89459}"/>
              </a:ext>
            </a:extLst>
          </p:cNvPr>
          <p:cNvSpPr>
            <a:spLocks noGrp="1"/>
          </p:cNvSpPr>
          <p:nvPr>
            <p:ph idx="1"/>
          </p:nvPr>
        </p:nvSpPr>
        <p:spPr>
          <a:xfrm>
            <a:off x="1141412" y="2391176"/>
            <a:ext cx="9905999" cy="3352801"/>
          </a:xfrm>
        </p:spPr>
        <p:txBody>
          <a:bodyPr/>
          <a:lstStyle/>
          <a:p>
            <a:pPr marL="0" indent="0">
              <a:buNone/>
            </a:pPr>
            <a:r>
              <a:rPr lang="en-US" dirty="0">
                <a:latin typeface="-apple-system"/>
              </a:rPr>
              <a:t>Researches </a:t>
            </a:r>
            <a:r>
              <a:rPr lang="en-US" b="0" i="0" dirty="0">
                <a:effectLst/>
                <a:latin typeface="-apple-system"/>
              </a:rPr>
              <a:t>conclude that climate change could disturb nuclear waste left in Greenland and the Marshall Islands. “Rising sea levels could spread contamination….”</a:t>
            </a:r>
          </a:p>
          <a:p>
            <a:pPr marL="0" indent="0">
              <a:buNone/>
            </a:pPr>
            <a:r>
              <a:rPr lang="en-US" b="0" i="0" dirty="0">
                <a:effectLst/>
                <a:latin typeface="-apple-system"/>
              </a:rPr>
              <a:t>In Greenland, chemical pollution and radioactive liquid are frozen in ice sheets, left over from a nuclear power plant on a U.S. military research base where scientists studied the potential to install nuclear missiles.</a:t>
            </a:r>
          </a:p>
          <a:p>
            <a:pPr marL="0" indent="0">
              <a:buNone/>
            </a:pPr>
            <a:r>
              <a:rPr lang="en-US" sz="1600" b="0" i="1" dirty="0">
                <a:effectLst/>
                <a:latin typeface="-apple-system"/>
              </a:rPr>
              <a:t> Grist.org, Feb 28, 2024</a:t>
            </a:r>
          </a:p>
          <a:p>
            <a:endParaRPr lang="en-US" dirty="0"/>
          </a:p>
        </p:txBody>
      </p:sp>
    </p:spTree>
    <p:extLst>
      <p:ext uri="{BB962C8B-B14F-4D97-AF65-F5344CB8AC3E}">
        <p14:creationId xmlns:p14="http://schemas.microsoft.com/office/powerpoint/2010/main" val="439196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B3F67-A416-36A1-6DE8-C1C427C83097}"/>
              </a:ext>
            </a:extLst>
          </p:cNvPr>
          <p:cNvSpPr>
            <a:spLocks noGrp="1"/>
          </p:cNvSpPr>
          <p:nvPr>
            <p:ph type="title"/>
          </p:nvPr>
        </p:nvSpPr>
        <p:spPr>
          <a:xfrm>
            <a:off x="1141413" y="618518"/>
            <a:ext cx="9905998" cy="785739"/>
          </a:xfrm>
        </p:spPr>
        <p:txBody>
          <a:bodyPr/>
          <a:lstStyle/>
          <a:p>
            <a:r>
              <a:rPr lang="en-US" dirty="0"/>
              <a:t>SPEAKING OF Consuming and lifestyles - </a:t>
            </a:r>
          </a:p>
        </p:txBody>
      </p:sp>
      <p:sp>
        <p:nvSpPr>
          <p:cNvPr id="3" name="Content Placeholder 2">
            <a:extLst>
              <a:ext uri="{FF2B5EF4-FFF2-40B4-BE49-F238E27FC236}">
                <a16:creationId xmlns:a16="http://schemas.microsoft.com/office/drawing/2014/main" id="{E9F4B57C-04F2-7641-B55C-F00626419E4C}"/>
              </a:ext>
            </a:extLst>
          </p:cNvPr>
          <p:cNvSpPr>
            <a:spLocks noGrp="1"/>
          </p:cNvSpPr>
          <p:nvPr>
            <p:ph idx="1"/>
          </p:nvPr>
        </p:nvSpPr>
        <p:spPr>
          <a:xfrm>
            <a:off x="791936" y="1718582"/>
            <a:ext cx="10772775" cy="4837339"/>
          </a:xfrm>
        </p:spPr>
        <p:txBody>
          <a:bodyPr>
            <a:normAutofit fontScale="70000" lnSpcReduction="20000"/>
          </a:bodyPr>
          <a:lstStyle/>
          <a:p>
            <a:r>
              <a:rPr lang="en-US" sz="2900" dirty="0"/>
              <a:t>Think of doing psychotherapy about climate change while drinking from a Starbucks cup. It is paper with an inner plastic polymer coating to keep liquid out of the paper. The industry depends on these throw away cups. Plastic grocery bags generally are not recyclable.</a:t>
            </a:r>
          </a:p>
          <a:p>
            <a:r>
              <a:rPr lang="en-US" sz="2900" dirty="0"/>
              <a:t>0.9 kg crude oil needed to make 1 liter gasoline (1 liter = 0.75 kg)</a:t>
            </a:r>
          </a:p>
          <a:p>
            <a:r>
              <a:rPr lang="en-US" sz="2900" dirty="0"/>
              <a:t>900 million barrels per year makes 260 million tons of plastic</a:t>
            </a:r>
          </a:p>
          <a:p>
            <a:r>
              <a:rPr lang="en-US" sz="2900" dirty="0"/>
              <a:t>Recycle with incineration or landfill leave toxic residues. </a:t>
            </a:r>
          </a:p>
          <a:p>
            <a:r>
              <a:rPr lang="en-US" sz="2900" dirty="0"/>
              <a:t>Recycle chemically – two processes claim few toxic residue – 1 kg plastic gives  ~ 1 liter oil</a:t>
            </a:r>
          </a:p>
          <a:p>
            <a:r>
              <a:rPr lang="en-US" sz="2900" kern="0" dirty="0">
                <a:effectLst/>
                <a:ea typeface="Times New Roman" panose="02020603050405020304" pitchFamily="18" charset="0"/>
                <a:cs typeface="Times New Roman" panose="02020603050405020304" pitchFamily="18" charset="0"/>
              </a:rPr>
              <a:t>Thermoplastics can be re-melted recycled. </a:t>
            </a:r>
            <a:r>
              <a:rPr lang="en-US" sz="2900" kern="0" dirty="0">
                <a:ea typeface="Times New Roman" panose="02020603050405020304" pitchFamily="18" charset="0"/>
                <a:cs typeface="Times New Roman" panose="02020603050405020304" pitchFamily="18" charset="0"/>
              </a:rPr>
              <a:t>T</a:t>
            </a:r>
            <a:r>
              <a:rPr lang="en-US" sz="2900" kern="0" dirty="0">
                <a:effectLst/>
                <a:ea typeface="Times New Roman" panose="02020603050405020304" pitchFamily="18" charset="0"/>
                <a:cs typeface="Times New Roman" panose="02020603050405020304" pitchFamily="18" charset="0"/>
              </a:rPr>
              <a:t>hermoset plastics have an irreversible chemical bond and cannot be remelted into new material. They are non-recyclable.</a:t>
            </a:r>
          </a:p>
          <a:p>
            <a:r>
              <a:rPr lang="en-US" sz="2900" kern="100" dirty="0">
                <a:effectLst/>
                <a:ea typeface="Aptos" panose="020B0004020202020204" pitchFamily="34" charset="0"/>
                <a:cs typeface="Times New Roman" panose="02020603050405020304" pitchFamily="18" charset="0"/>
              </a:rPr>
              <a:t>USA disposes ~50 million tons of plastic per year, only 4% is physically recycled, and not all that is reclaimable. </a:t>
            </a:r>
          </a:p>
          <a:p>
            <a:r>
              <a:rPr lang="en-US" sz="2900" kern="100" dirty="0">
                <a:ea typeface="Aptos" panose="020B0004020202020204" pitchFamily="34" charset="0"/>
                <a:cs typeface="Times New Roman" panose="02020603050405020304" pitchFamily="18" charset="0"/>
              </a:rPr>
              <a:t>Wish-cycling – “I recycle which makes me feel good.” But the plastics may not be recyclable.</a:t>
            </a:r>
            <a:endParaRPr lang="en-US" sz="2900" kern="100" dirty="0">
              <a:effectLst/>
              <a:ea typeface="Aptos" panose="020B0004020202020204" pitchFamily="34" charset="0"/>
              <a:cs typeface="Times New Roman" panose="02020603050405020304" pitchFamily="18" charset="0"/>
            </a:endParaRP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979023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C9245-C2C7-3E2C-EB20-056BA8E14382}"/>
              </a:ext>
            </a:extLst>
          </p:cNvPr>
          <p:cNvSpPr>
            <a:spLocks noGrp="1"/>
          </p:cNvSpPr>
          <p:nvPr>
            <p:ph type="title"/>
          </p:nvPr>
        </p:nvSpPr>
        <p:spPr>
          <a:xfrm>
            <a:off x="1141413" y="618518"/>
            <a:ext cx="9905998" cy="695932"/>
          </a:xfrm>
        </p:spPr>
        <p:txBody>
          <a:bodyPr>
            <a:normAutofit/>
          </a:bodyPr>
          <a:lstStyle/>
          <a:p>
            <a:r>
              <a:rPr lang="en-US" sz="2400" dirty="0"/>
              <a:t>Can hydrogen replace fossil fuel?   Is it as clean as advertised?</a:t>
            </a:r>
          </a:p>
        </p:txBody>
      </p:sp>
      <p:sp>
        <p:nvSpPr>
          <p:cNvPr id="3" name="Content Placeholder 2">
            <a:extLst>
              <a:ext uri="{FF2B5EF4-FFF2-40B4-BE49-F238E27FC236}">
                <a16:creationId xmlns:a16="http://schemas.microsoft.com/office/drawing/2014/main" id="{22960E2A-A93D-D74F-650E-AE10C94CF765}"/>
              </a:ext>
            </a:extLst>
          </p:cNvPr>
          <p:cNvSpPr>
            <a:spLocks noGrp="1"/>
          </p:cNvSpPr>
          <p:nvPr>
            <p:ph idx="1"/>
          </p:nvPr>
        </p:nvSpPr>
        <p:spPr>
          <a:xfrm>
            <a:off x="1141412" y="1628775"/>
            <a:ext cx="9905999" cy="4162426"/>
          </a:xfrm>
        </p:spPr>
        <p:txBody>
          <a:bodyPr>
            <a:normAutofit fontScale="92500"/>
          </a:bodyPr>
          <a:lstStyle/>
          <a:p>
            <a:pPr marL="0" indent="0">
              <a:buNone/>
            </a:pPr>
            <a:r>
              <a:rPr lang="en-US" i="0" dirty="0">
                <a:effectLst/>
                <a:latin typeface="-apple-system"/>
              </a:rPr>
              <a:t>Burning hydrogen </a:t>
            </a:r>
            <a:r>
              <a:rPr lang="en-US" b="0" i="0" dirty="0">
                <a:effectLst/>
                <a:latin typeface="-apple-system"/>
              </a:rPr>
              <a:t>doesn’t produce CO2 when burned. It yields water. </a:t>
            </a:r>
            <a:r>
              <a:rPr lang="en-US" dirty="0">
                <a:latin typeface="-apple-system"/>
              </a:rPr>
              <a:t> Hence</a:t>
            </a:r>
            <a:r>
              <a:rPr lang="en-US" b="0" i="0" dirty="0">
                <a:effectLst/>
                <a:latin typeface="-apple-system"/>
              </a:rPr>
              <a:t> ‘clean’</a:t>
            </a:r>
          </a:p>
          <a:p>
            <a:pPr marL="0" indent="0">
              <a:buNone/>
            </a:pPr>
            <a:r>
              <a:rPr lang="en-US" dirty="0"/>
              <a:t>Global Warning Potential of hydrogen is 11 times greater than CO2.</a:t>
            </a:r>
          </a:p>
          <a:p>
            <a:pPr marL="0" indent="0">
              <a:buNone/>
            </a:pPr>
            <a:r>
              <a:rPr lang="en-US" dirty="0"/>
              <a:t>Hydrogen increases ozone and radiative forcing effect, hence higher temperatures.</a:t>
            </a:r>
          </a:p>
          <a:p>
            <a:pPr marL="0" indent="0">
              <a:buNone/>
            </a:pPr>
            <a:r>
              <a:rPr lang="en-US" dirty="0"/>
              <a:t>Hydrogen extends the life of methane. Hydroxyl radials interact with hydrogen instead and don’t reduce the methane levels.</a:t>
            </a:r>
          </a:p>
          <a:p>
            <a:pPr marL="0" indent="0">
              <a:buNone/>
            </a:pPr>
            <a:r>
              <a:rPr lang="en-US" dirty="0"/>
              <a:t>Hydrogen leakage is common and called fugitive emissions.</a:t>
            </a:r>
          </a:p>
          <a:p>
            <a:pPr marL="0" indent="0">
              <a:buNone/>
            </a:pPr>
            <a:r>
              <a:rPr lang="en-US" dirty="0"/>
              <a:t>How can we produce enough and safely use hydrogen to reduce oil use within 50 </a:t>
            </a:r>
            <a:r>
              <a:rPr lang="en-US" dirty="0" err="1"/>
              <a:t>yrs</a:t>
            </a:r>
            <a:r>
              <a:rPr lang="en-US" dirty="0"/>
              <a:t>?</a:t>
            </a:r>
          </a:p>
          <a:p>
            <a:pPr marL="0" indent="0">
              <a:buNone/>
            </a:pPr>
            <a:r>
              <a:rPr lang="en-US" dirty="0"/>
              <a:t>How much energy is needed to produce hydrogen?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37266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1ECA9AF1-370A-4AF8-9B82-4D11601AA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E9CFF9D-9107-400A-8C5A-09CA2BA7A8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654295" cy="685800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5C3F5AE7-B34F-4BEF-96D0-74CA215E81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rgbClr val="000000">
              <a:alpha val="25000"/>
            </a:srgbClr>
          </a:solidFill>
        </p:grpSpPr>
        <p:sp>
          <p:nvSpPr>
            <p:cNvPr id="50" name="Rectangle 5">
              <a:extLst>
                <a:ext uri="{FF2B5EF4-FFF2-40B4-BE49-F238E27FC236}">
                  <a16:creationId xmlns:a16="http://schemas.microsoft.com/office/drawing/2014/main" id="{BCC99937-0E7D-42EF-A5DB-86FAF32C000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51" name="Freeform 6">
              <a:extLst>
                <a:ext uri="{FF2B5EF4-FFF2-40B4-BE49-F238E27FC236}">
                  <a16:creationId xmlns:a16="http://schemas.microsoft.com/office/drawing/2014/main" id="{FE097643-AAC6-4390-A109-6965053C1B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2" name="Freeform 7">
              <a:extLst>
                <a:ext uri="{FF2B5EF4-FFF2-40B4-BE49-F238E27FC236}">
                  <a16:creationId xmlns:a16="http://schemas.microsoft.com/office/drawing/2014/main" id="{B6ADC944-08FF-42C1-8D55-B4EA06CD26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3" name="Freeform 8">
              <a:extLst>
                <a:ext uri="{FF2B5EF4-FFF2-40B4-BE49-F238E27FC236}">
                  <a16:creationId xmlns:a16="http://schemas.microsoft.com/office/drawing/2014/main" id="{17023431-F2E0-4D75-8C2C-98E00D89C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4" name="Freeform 9">
              <a:extLst>
                <a:ext uri="{FF2B5EF4-FFF2-40B4-BE49-F238E27FC236}">
                  <a16:creationId xmlns:a16="http://schemas.microsoft.com/office/drawing/2014/main" id="{E34C0BEB-550B-421E-A0BB-0901C0E89C4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5" name="Freeform 10">
              <a:extLst>
                <a:ext uri="{FF2B5EF4-FFF2-40B4-BE49-F238E27FC236}">
                  <a16:creationId xmlns:a16="http://schemas.microsoft.com/office/drawing/2014/main" id="{29FFB337-3695-41C1-B104-55125202E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6" name="Freeform 11">
              <a:extLst>
                <a:ext uri="{FF2B5EF4-FFF2-40B4-BE49-F238E27FC236}">
                  <a16:creationId xmlns:a16="http://schemas.microsoft.com/office/drawing/2014/main" id="{9BF53A3A-34D4-405C-B140-0AE528066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7" name="Freeform 12">
              <a:extLst>
                <a:ext uri="{FF2B5EF4-FFF2-40B4-BE49-F238E27FC236}">
                  <a16:creationId xmlns:a16="http://schemas.microsoft.com/office/drawing/2014/main" id="{84EE2242-1F65-43B3-861E-4085AEC5AD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8" name="Freeform 13">
              <a:extLst>
                <a:ext uri="{FF2B5EF4-FFF2-40B4-BE49-F238E27FC236}">
                  <a16:creationId xmlns:a16="http://schemas.microsoft.com/office/drawing/2014/main" id="{E5B8229F-9313-4FC2-8A4A-49211C4E1F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9" name="Freeform 14">
              <a:extLst>
                <a:ext uri="{FF2B5EF4-FFF2-40B4-BE49-F238E27FC236}">
                  <a16:creationId xmlns:a16="http://schemas.microsoft.com/office/drawing/2014/main" id="{B28AAEC8-A731-419D-A078-0FCFEAE4B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0" name="Freeform 15">
              <a:extLst>
                <a:ext uri="{FF2B5EF4-FFF2-40B4-BE49-F238E27FC236}">
                  <a16:creationId xmlns:a16="http://schemas.microsoft.com/office/drawing/2014/main" id="{2741D6DA-0F0D-4D55-883E-24A374A79F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1" name="Line 16">
              <a:extLst>
                <a:ext uri="{FF2B5EF4-FFF2-40B4-BE49-F238E27FC236}">
                  <a16:creationId xmlns:a16="http://schemas.microsoft.com/office/drawing/2014/main" id="{78F62958-A05D-478B-B23C-75AE8542581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62" name="Freeform 17">
              <a:extLst>
                <a:ext uri="{FF2B5EF4-FFF2-40B4-BE49-F238E27FC236}">
                  <a16:creationId xmlns:a16="http://schemas.microsoft.com/office/drawing/2014/main" id="{87057A7E-9CF9-405A-8A33-0CA1AC51E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3" name="Freeform 18">
              <a:extLst>
                <a:ext uri="{FF2B5EF4-FFF2-40B4-BE49-F238E27FC236}">
                  <a16:creationId xmlns:a16="http://schemas.microsoft.com/office/drawing/2014/main" id="{AE876AFB-8370-4923-8278-E5FE62DE22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4" name="Freeform 19">
              <a:extLst>
                <a:ext uri="{FF2B5EF4-FFF2-40B4-BE49-F238E27FC236}">
                  <a16:creationId xmlns:a16="http://schemas.microsoft.com/office/drawing/2014/main" id="{5477A94C-373F-42ED-9257-0DAB03B20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5" name="Freeform 20">
              <a:extLst>
                <a:ext uri="{FF2B5EF4-FFF2-40B4-BE49-F238E27FC236}">
                  <a16:creationId xmlns:a16="http://schemas.microsoft.com/office/drawing/2014/main" id="{5012B077-1FC3-4D22-ACB6-ED86831EAD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6" name="Rectangle 21">
              <a:extLst>
                <a:ext uri="{FF2B5EF4-FFF2-40B4-BE49-F238E27FC236}">
                  <a16:creationId xmlns:a16="http://schemas.microsoft.com/office/drawing/2014/main" id="{D07A07B0-4407-49F7-9B26-61FF0CCE5F4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67" name="Freeform 22">
              <a:extLst>
                <a:ext uri="{FF2B5EF4-FFF2-40B4-BE49-F238E27FC236}">
                  <a16:creationId xmlns:a16="http://schemas.microsoft.com/office/drawing/2014/main" id="{BDEABD0F-FFCE-4FC2-950E-6334D1727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8" name="Freeform 23">
              <a:extLst>
                <a:ext uri="{FF2B5EF4-FFF2-40B4-BE49-F238E27FC236}">
                  <a16:creationId xmlns:a16="http://schemas.microsoft.com/office/drawing/2014/main" id="{434BB427-BC30-4BAB-82E9-BDE1F0B154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9" name="Freeform 24">
              <a:extLst>
                <a:ext uri="{FF2B5EF4-FFF2-40B4-BE49-F238E27FC236}">
                  <a16:creationId xmlns:a16="http://schemas.microsoft.com/office/drawing/2014/main" id="{1F7A956E-DCF3-4544-AF1D-442CB52758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70" name="Freeform 25">
              <a:extLst>
                <a:ext uri="{FF2B5EF4-FFF2-40B4-BE49-F238E27FC236}">
                  <a16:creationId xmlns:a16="http://schemas.microsoft.com/office/drawing/2014/main" id="{AF9D24E3-E510-495A-9DE8-7DAA3FA5BE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71" name="Freeform 26">
              <a:extLst>
                <a:ext uri="{FF2B5EF4-FFF2-40B4-BE49-F238E27FC236}">
                  <a16:creationId xmlns:a16="http://schemas.microsoft.com/office/drawing/2014/main" id="{0753727A-395C-4B1C-A63B-45DFA52786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72" name="Freeform 27">
              <a:extLst>
                <a:ext uri="{FF2B5EF4-FFF2-40B4-BE49-F238E27FC236}">
                  <a16:creationId xmlns:a16="http://schemas.microsoft.com/office/drawing/2014/main" id="{B75C5A82-D9C8-414D-B324-403DC32B2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73" name="Freeform 28">
              <a:extLst>
                <a:ext uri="{FF2B5EF4-FFF2-40B4-BE49-F238E27FC236}">
                  <a16:creationId xmlns:a16="http://schemas.microsoft.com/office/drawing/2014/main" id="{5DDAFA2F-C6E2-4656-B490-5683762B7F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74" name="Freeform 29">
              <a:extLst>
                <a:ext uri="{FF2B5EF4-FFF2-40B4-BE49-F238E27FC236}">
                  <a16:creationId xmlns:a16="http://schemas.microsoft.com/office/drawing/2014/main" id="{EEB3485F-B9A8-4C89-836E-67249D5ABD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75" name="Freeform 30">
              <a:extLst>
                <a:ext uri="{FF2B5EF4-FFF2-40B4-BE49-F238E27FC236}">
                  <a16:creationId xmlns:a16="http://schemas.microsoft.com/office/drawing/2014/main" id="{F14F069E-B2BC-4B84-ACBC-9E3343A34A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76" name="Freeform 31">
              <a:extLst>
                <a:ext uri="{FF2B5EF4-FFF2-40B4-BE49-F238E27FC236}">
                  <a16:creationId xmlns:a16="http://schemas.microsoft.com/office/drawing/2014/main" id="{03BE3291-5AE0-49F5-9C60-84CF6AFBAC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21B5DF31-FCC2-B786-B76D-822B3079B09B}"/>
              </a:ext>
            </a:extLst>
          </p:cNvPr>
          <p:cNvSpPr>
            <a:spLocks noGrp="1"/>
          </p:cNvSpPr>
          <p:nvPr>
            <p:ph type="title"/>
          </p:nvPr>
        </p:nvSpPr>
        <p:spPr>
          <a:xfrm>
            <a:off x="466726" y="1082673"/>
            <a:ext cx="3544104" cy="4708528"/>
          </a:xfrm>
        </p:spPr>
        <p:txBody>
          <a:bodyPr>
            <a:normAutofit/>
          </a:bodyPr>
          <a:lstStyle/>
          <a:p>
            <a:pPr algn="ctr"/>
            <a:r>
              <a:rPr lang="en-US" dirty="0">
                <a:solidFill>
                  <a:srgbClr val="FFFFFF"/>
                </a:solidFill>
              </a:rPr>
              <a:t>psychotherapy outline</a:t>
            </a:r>
          </a:p>
        </p:txBody>
      </p:sp>
      <p:sp>
        <p:nvSpPr>
          <p:cNvPr id="3" name="Content Placeholder 2">
            <a:extLst>
              <a:ext uri="{FF2B5EF4-FFF2-40B4-BE49-F238E27FC236}">
                <a16:creationId xmlns:a16="http://schemas.microsoft.com/office/drawing/2014/main" id="{74119132-E5A7-FB21-2B85-F1DA894D8C1C}"/>
              </a:ext>
            </a:extLst>
          </p:cNvPr>
          <p:cNvSpPr>
            <a:spLocks noGrp="1"/>
          </p:cNvSpPr>
          <p:nvPr>
            <p:ph idx="1"/>
          </p:nvPr>
        </p:nvSpPr>
        <p:spPr>
          <a:xfrm>
            <a:off x="5303836" y="1066799"/>
            <a:ext cx="5743575" cy="4724402"/>
          </a:xfrm>
        </p:spPr>
        <p:txBody>
          <a:bodyPr anchor="ctr">
            <a:normAutofit fontScale="92500" lnSpcReduction="10000"/>
          </a:bodyPr>
          <a:lstStyle/>
          <a:p>
            <a:r>
              <a:rPr lang="en-US" dirty="0"/>
              <a:t>Cause – immediate and future</a:t>
            </a:r>
          </a:p>
          <a:p>
            <a:r>
              <a:rPr lang="en-US" dirty="0"/>
              <a:t>Effects – immediate and future</a:t>
            </a:r>
          </a:p>
          <a:p>
            <a:r>
              <a:rPr lang="en-US" dirty="0"/>
              <a:t>Interventions are to what endpoint?</a:t>
            </a:r>
          </a:p>
          <a:p>
            <a:r>
              <a:rPr lang="en-US" dirty="0"/>
              <a:t>Is the endpoint achievable?</a:t>
            </a:r>
          </a:p>
          <a:p>
            <a:r>
              <a:rPr lang="en-US" dirty="0"/>
              <a:t>Is the endpoint not achievable?</a:t>
            </a:r>
          </a:p>
          <a:p>
            <a:r>
              <a:rPr lang="en-US" dirty="0"/>
              <a:t>How much are we treating and how much are we teaching?</a:t>
            </a:r>
          </a:p>
          <a:p>
            <a:r>
              <a:rPr lang="en-US" dirty="0"/>
              <a:t>Treating ‘heat events’ is needed but only equal to re-treating the same wounds. Will these invoke larger corrective actions?</a:t>
            </a:r>
          </a:p>
        </p:txBody>
      </p:sp>
    </p:spTree>
    <p:extLst>
      <p:ext uri="{BB962C8B-B14F-4D97-AF65-F5344CB8AC3E}">
        <p14:creationId xmlns:p14="http://schemas.microsoft.com/office/powerpoint/2010/main" val="2549743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B40305D-CB19-E212-8523-2A36305CD5F2}"/>
              </a:ext>
            </a:extLst>
          </p:cNvPr>
          <p:cNvPicPr>
            <a:picLocks noGrp="1" noChangeAspect="1"/>
          </p:cNvPicPr>
          <p:nvPr>
            <p:ph idx="1"/>
          </p:nvPr>
        </p:nvPicPr>
        <p:blipFill rotWithShape="1">
          <a:blip r:embed="rId2"/>
          <a:srcRect b="19"/>
          <a:stretch/>
        </p:blipFill>
        <p:spPr>
          <a:xfrm>
            <a:off x="0" y="0"/>
            <a:ext cx="12191980" cy="6856718"/>
          </a:xfrm>
          <a:prstGeom prst="rect">
            <a:avLst/>
          </a:prstGeom>
        </p:spPr>
      </p:pic>
    </p:spTree>
    <p:extLst>
      <p:ext uri="{BB962C8B-B14F-4D97-AF65-F5344CB8AC3E}">
        <p14:creationId xmlns:p14="http://schemas.microsoft.com/office/powerpoint/2010/main" val="1450452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BDA90-493C-EB7F-56EC-188B82BA2E26}"/>
              </a:ext>
            </a:extLst>
          </p:cNvPr>
          <p:cNvSpPr>
            <a:spLocks noGrp="1"/>
          </p:cNvSpPr>
          <p:nvPr>
            <p:ph type="title"/>
          </p:nvPr>
        </p:nvSpPr>
        <p:spPr>
          <a:xfrm>
            <a:off x="844476" y="436789"/>
            <a:ext cx="3249913" cy="4127047"/>
          </a:xfrm>
        </p:spPr>
        <p:txBody>
          <a:bodyPr anchor="ctr">
            <a:normAutofit/>
          </a:bodyPr>
          <a:lstStyle/>
          <a:p>
            <a:r>
              <a:rPr lang="en-US" dirty="0"/>
              <a:t>Some clicking points – </a:t>
            </a:r>
            <a:br>
              <a:rPr lang="en-US" dirty="0"/>
            </a:br>
            <a:r>
              <a:rPr lang="en-US" dirty="0"/>
              <a:t>a rest stop for our trip</a:t>
            </a:r>
          </a:p>
        </p:txBody>
      </p:sp>
      <p:sp>
        <p:nvSpPr>
          <p:cNvPr id="3" name="Content Placeholder 2">
            <a:extLst>
              <a:ext uri="{FF2B5EF4-FFF2-40B4-BE49-F238E27FC236}">
                <a16:creationId xmlns:a16="http://schemas.microsoft.com/office/drawing/2014/main" id="{33A4568A-8F34-1203-CB1A-D8BED524AD3E}"/>
              </a:ext>
            </a:extLst>
          </p:cNvPr>
          <p:cNvSpPr>
            <a:spLocks noGrp="1"/>
          </p:cNvSpPr>
          <p:nvPr>
            <p:ph idx="1"/>
          </p:nvPr>
        </p:nvSpPr>
        <p:spPr>
          <a:xfrm>
            <a:off x="4474029" y="326571"/>
            <a:ext cx="7443991" cy="6454372"/>
          </a:xfrm>
        </p:spPr>
        <p:txBody>
          <a:bodyPr anchor="ctr">
            <a:normAutofit fontScale="92500"/>
          </a:bodyPr>
          <a:lstStyle/>
          <a:p>
            <a:pPr>
              <a:lnSpc>
                <a:spcPct val="110000"/>
              </a:lnSpc>
            </a:pPr>
            <a:r>
              <a:rPr lang="en-US" dirty="0"/>
              <a:t>The usual formats of psychotherapy is sufficient as long as it is  recognized now as having a different therapeutic endpoint – that the core contributor is not escapable or fixable. Resiliency and subsistence needs inconvenience and personal change. </a:t>
            </a:r>
          </a:p>
          <a:p>
            <a:pPr>
              <a:lnSpc>
                <a:spcPct val="110000"/>
              </a:lnSpc>
            </a:pPr>
            <a:r>
              <a:rPr lang="en-US" dirty="0"/>
              <a:t>Treatment demands some world-wide life-style changes that will be troublesome. “Ok, my part is tiny, albeit it is important.”</a:t>
            </a:r>
          </a:p>
          <a:p>
            <a:pPr>
              <a:lnSpc>
                <a:spcPct val="110000"/>
              </a:lnSpc>
            </a:pPr>
            <a:r>
              <a:rPr lang="en-US" dirty="0"/>
              <a:t>Going green is perhaps still too faddish, that it helps only a little,  but it is a start. Again, is it too much ‘wish-cycling’?</a:t>
            </a:r>
          </a:p>
          <a:p>
            <a:pPr>
              <a:lnSpc>
                <a:spcPct val="110000"/>
              </a:lnSpc>
            </a:pPr>
            <a:r>
              <a:rPr lang="en-US" dirty="0"/>
              <a:t>The feared endpoint is an increase in world temperature of 1.5° C by 2030. (Some estimates up to 2050.) But how and can we re-cool the earth to safe levels in our lifetime? </a:t>
            </a:r>
            <a:r>
              <a:rPr lang="en-US"/>
              <a:t>Doubt.</a:t>
            </a:r>
            <a:endParaRPr lang="en-US" dirty="0"/>
          </a:p>
          <a:p>
            <a:pPr>
              <a:lnSpc>
                <a:spcPct val="110000"/>
              </a:lnSpc>
            </a:pPr>
            <a:r>
              <a:rPr lang="en-US" dirty="0"/>
              <a:t>The challenge is largely the global population size and our consumption patterns. These behaviors apply to us as well – which is a bite we all need to take.  What have you done to change? </a:t>
            </a:r>
          </a:p>
          <a:p>
            <a:pPr>
              <a:lnSpc>
                <a:spcPct val="110000"/>
              </a:lnSpc>
            </a:pPr>
            <a:endParaRPr lang="en-US" sz="1600" dirty="0"/>
          </a:p>
        </p:txBody>
      </p:sp>
    </p:spTree>
    <p:extLst>
      <p:ext uri="{BB962C8B-B14F-4D97-AF65-F5344CB8AC3E}">
        <p14:creationId xmlns:p14="http://schemas.microsoft.com/office/powerpoint/2010/main" val="1590577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5CA40-A82E-6EBB-6A53-D40F4D11F0DE}"/>
              </a:ext>
            </a:extLst>
          </p:cNvPr>
          <p:cNvSpPr>
            <a:spLocks noGrp="1"/>
          </p:cNvSpPr>
          <p:nvPr>
            <p:ph type="title"/>
          </p:nvPr>
        </p:nvSpPr>
        <p:spPr>
          <a:xfrm>
            <a:off x="293012" y="618518"/>
            <a:ext cx="10754399" cy="1478570"/>
          </a:xfrm>
        </p:spPr>
        <p:txBody>
          <a:bodyPr/>
          <a:lstStyle/>
          <a:p>
            <a:r>
              <a:rPr lang="en-US" dirty="0"/>
              <a:t>270,000,000</a:t>
            </a:r>
            <a:br>
              <a:rPr lang="en-US" dirty="0"/>
            </a:br>
            <a:r>
              <a:rPr lang="en-US" dirty="0"/>
              <a:t>YEARS AGO</a:t>
            </a:r>
          </a:p>
        </p:txBody>
      </p:sp>
      <p:pic>
        <p:nvPicPr>
          <p:cNvPr id="5" name="Content Placeholder 4" descr="A map of the earth">
            <a:extLst>
              <a:ext uri="{FF2B5EF4-FFF2-40B4-BE49-F238E27FC236}">
                <a16:creationId xmlns:a16="http://schemas.microsoft.com/office/drawing/2014/main" id="{1E5EF62D-ACFA-0A84-5AE5-B1B5A145DD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2095" y="245598"/>
            <a:ext cx="8826750" cy="6612402"/>
          </a:xfrm>
        </p:spPr>
      </p:pic>
    </p:spTree>
    <p:extLst>
      <p:ext uri="{BB962C8B-B14F-4D97-AF65-F5344CB8AC3E}">
        <p14:creationId xmlns:p14="http://schemas.microsoft.com/office/powerpoint/2010/main" val="263954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ACF3B-4F73-7227-3AEF-AC9098D3B5CA}"/>
              </a:ext>
            </a:extLst>
          </p:cNvPr>
          <p:cNvSpPr>
            <a:spLocks noGrp="1"/>
          </p:cNvSpPr>
          <p:nvPr>
            <p:ph type="title"/>
          </p:nvPr>
        </p:nvSpPr>
        <p:spPr>
          <a:xfrm>
            <a:off x="1024128" y="585216"/>
            <a:ext cx="3133581" cy="1499616"/>
          </a:xfrm>
        </p:spPr>
        <p:txBody>
          <a:bodyPr>
            <a:normAutofit/>
          </a:bodyPr>
          <a:lstStyle/>
          <a:p>
            <a:endParaRPr lang="en-US" sz="4000"/>
          </a:p>
        </p:txBody>
      </p:sp>
      <p:sp>
        <p:nvSpPr>
          <p:cNvPr id="9" name="Content Placeholder 8">
            <a:extLst>
              <a:ext uri="{FF2B5EF4-FFF2-40B4-BE49-F238E27FC236}">
                <a16:creationId xmlns:a16="http://schemas.microsoft.com/office/drawing/2014/main" id="{7D0E2B5D-42BD-F708-C9E6-F0FE224A0BF5}"/>
              </a:ext>
            </a:extLst>
          </p:cNvPr>
          <p:cNvSpPr>
            <a:spLocks noGrp="1"/>
          </p:cNvSpPr>
          <p:nvPr>
            <p:ph idx="1"/>
          </p:nvPr>
        </p:nvSpPr>
        <p:spPr>
          <a:xfrm>
            <a:off x="1024128" y="2286000"/>
            <a:ext cx="3133580" cy="3931920"/>
          </a:xfrm>
        </p:spPr>
        <p:txBody>
          <a:bodyPr>
            <a:normAutofit/>
          </a:bodyPr>
          <a:lstStyle/>
          <a:p>
            <a:endParaRPr lang="en-US" sz="1600"/>
          </a:p>
        </p:txBody>
      </p:sp>
      <p:pic>
        <p:nvPicPr>
          <p:cNvPr id="5" name="Content Placeholder 4" descr="A blue planet with a red line and black text&#10;&#10;Description automatically generated">
            <a:extLst>
              <a:ext uri="{FF2B5EF4-FFF2-40B4-BE49-F238E27FC236}">
                <a16:creationId xmlns:a16="http://schemas.microsoft.com/office/drawing/2014/main" id="{D697624F-690E-1045-41B7-E6586F45FB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339" y="518503"/>
            <a:ext cx="10729321" cy="5820994"/>
          </a:xfrm>
          <a:prstGeom prst="rect">
            <a:avLst/>
          </a:prstGeom>
        </p:spPr>
      </p:pic>
    </p:spTree>
    <p:extLst>
      <p:ext uri="{BB962C8B-B14F-4D97-AF65-F5344CB8AC3E}">
        <p14:creationId xmlns:p14="http://schemas.microsoft.com/office/powerpoint/2010/main" val="3324238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171" name="Rectangle 170">
            <a:extLst>
              <a:ext uri="{FF2B5EF4-FFF2-40B4-BE49-F238E27FC236}">
                <a16:creationId xmlns:a16="http://schemas.microsoft.com/office/drawing/2014/main" id="{CC892AB0-7D6D-4FC9-9105-0CB427161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07353E4-FA19-40CB-8AF8-3A8E6704B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11" name="Freeform 35">
              <a:extLst>
                <a:ext uri="{FF2B5EF4-FFF2-40B4-BE49-F238E27FC236}">
                  <a16:creationId xmlns:a16="http://schemas.microsoft.com/office/drawing/2014/main" id="{697D009D-8E70-460A-BE57-321BB0764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txBody>
            <a:bodyPr/>
            <a:lstStyle/>
            <a:p>
              <a:endParaRPr lang="en-US"/>
            </a:p>
          </p:txBody>
        </p:sp>
        <p:sp>
          <p:nvSpPr>
            <p:cNvPr id="12" name="Freeform 36">
              <a:extLst>
                <a:ext uri="{FF2B5EF4-FFF2-40B4-BE49-F238E27FC236}">
                  <a16:creationId xmlns:a16="http://schemas.microsoft.com/office/drawing/2014/main" id="{D0001F35-F282-403E-8D08-0D204D851F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txBody>
            <a:bodyPr/>
            <a:lstStyle/>
            <a:p>
              <a:endParaRPr lang="en-US"/>
            </a:p>
          </p:txBody>
        </p:sp>
        <p:sp>
          <p:nvSpPr>
            <p:cNvPr id="13" name="Freeform 38">
              <a:extLst>
                <a:ext uri="{FF2B5EF4-FFF2-40B4-BE49-F238E27FC236}">
                  <a16:creationId xmlns:a16="http://schemas.microsoft.com/office/drawing/2014/main" id="{3F8A69A2-2D15-40CD-8C14-A18643ABA5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14" name="Freeform 39">
              <a:extLst>
                <a:ext uri="{FF2B5EF4-FFF2-40B4-BE49-F238E27FC236}">
                  <a16:creationId xmlns:a16="http://schemas.microsoft.com/office/drawing/2014/main" id="{B665CA2A-9D55-4786-9343-EB46672627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txBody>
            <a:bodyPr/>
            <a:lstStyle/>
            <a:p>
              <a:endParaRPr lang="en-US"/>
            </a:p>
          </p:txBody>
        </p:sp>
        <p:sp>
          <p:nvSpPr>
            <p:cNvPr id="15" name="Freeform 40">
              <a:extLst>
                <a:ext uri="{FF2B5EF4-FFF2-40B4-BE49-F238E27FC236}">
                  <a16:creationId xmlns:a16="http://schemas.microsoft.com/office/drawing/2014/main" id="{CEE9BD85-96DF-4CDF-BC0F-C4E46062B3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16" name="Rectangle 41">
              <a:extLst>
                <a:ext uri="{FF2B5EF4-FFF2-40B4-BE49-F238E27FC236}">
                  <a16:creationId xmlns:a16="http://schemas.microsoft.com/office/drawing/2014/main" id="{6BB6F5E5-6CA3-4B20-86A7-1174D6E71FB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txBody>
            <a:bodyPr/>
            <a:lstStyle/>
            <a:p>
              <a:endParaRPr lang="en-US"/>
            </a:p>
          </p:txBody>
        </p:sp>
      </p:grpSp>
      <p:grpSp>
        <p:nvGrpSpPr>
          <p:cNvPr id="18" name="Group 17">
            <a:extLst>
              <a:ext uri="{FF2B5EF4-FFF2-40B4-BE49-F238E27FC236}">
                <a16:creationId xmlns:a16="http://schemas.microsoft.com/office/drawing/2014/main" id="{0328E69E-CE3D-4110-8BF7-AD3C0C10CB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19" name="Freeform 32">
              <a:extLst>
                <a:ext uri="{FF2B5EF4-FFF2-40B4-BE49-F238E27FC236}">
                  <a16:creationId xmlns:a16="http://schemas.microsoft.com/office/drawing/2014/main" id="{30F84C80-9E12-4460-B88F-D03839F0C8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txBody>
            <a:bodyPr/>
            <a:lstStyle/>
            <a:p>
              <a:endParaRPr lang="en-US"/>
            </a:p>
          </p:txBody>
        </p:sp>
        <p:sp>
          <p:nvSpPr>
            <p:cNvPr id="20" name="Freeform 33">
              <a:extLst>
                <a:ext uri="{FF2B5EF4-FFF2-40B4-BE49-F238E27FC236}">
                  <a16:creationId xmlns:a16="http://schemas.microsoft.com/office/drawing/2014/main" id="{2F84C18C-5783-48FF-9DE0-FDA327CFC4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txBody>
            <a:bodyPr/>
            <a:lstStyle/>
            <a:p>
              <a:endParaRPr lang="en-US"/>
            </a:p>
          </p:txBody>
        </p:sp>
        <p:sp>
          <p:nvSpPr>
            <p:cNvPr id="21" name="Freeform 34">
              <a:extLst>
                <a:ext uri="{FF2B5EF4-FFF2-40B4-BE49-F238E27FC236}">
                  <a16:creationId xmlns:a16="http://schemas.microsoft.com/office/drawing/2014/main" id="{08C6A855-346C-4589-9AD4-5E15BCBC7A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22" name="Freeform 37">
              <a:extLst>
                <a:ext uri="{FF2B5EF4-FFF2-40B4-BE49-F238E27FC236}">
                  <a16:creationId xmlns:a16="http://schemas.microsoft.com/office/drawing/2014/main" id="{7E64BEE6-1157-421C-A02A-47639E4D9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F64806C9-3599-45A7-BCFF-F762C54276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 name="Freeform 32">
              <a:extLst>
                <a:ext uri="{FF2B5EF4-FFF2-40B4-BE49-F238E27FC236}">
                  <a16:creationId xmlns:a16="http://schemas.microsoft.com/office/drawing/2014/main" id="{41D6E755-9558-4CAA-8F56-469D231C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txBody>
            <a:bodyPr/>
            <a:lstStyle/>
            <a:p>
              <a:endParaRPr lang="en-US"/>
            </a:p>
          </p:txBody>
        </p:sp>
        <p:sp>
          <p:nvSpPr>
            <p:cNvPr id="26" name="Freeform 33">
              <a:extLst>
                <a:ext uri="{FF2B5EF4-FFF2-40B4-BE49-F238E27FC236}">
                  <a16:creationId xmlns:a16="http://schemas.microsoft.com/office/drawing/2014/main" id="{8FCD41C4-606C-446C-8C81-6353C64424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txBody>
            <a:bodyPr/>
            <a:lstStyle/>
            <a:p>
              <a:endParaRPr lang="en-US"/>
            </a:p>
          </p:txBody>
        </p:sp>
        <p:sp>
          <p:nvSpPr>
            <p:cNvPr id="27" name="Freeform 34">
              <a:extLst>
                <a:ext uri="{FF2B5EF4-FFF2-40B4-BE49-F238E27FC236}">
                  <a16:creationId xmlns:a16="http://schemas.microsoft.com/office/drawing/2014/main" id="{274CFBE4-CEA6-4C81-BB1E-83E1896771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28" name="Freeform 37">
              <a:extLst>
                <a:ext uri="{FF2B5EF4-FFF2-40B4-BE49-F238E27FC236}">
                  <a16:creationId xmlns:a16="http://schemas.microsoft.com/office/drawing/2014/main" id="{24813D3D-7B30-42F2-9065-1B40F140C7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txBody>
            <a:bodyPr/>
            <a:lstStyle/>
            <a:p>
              <a:endParaRPr lang="en-US"/>
            </a:p>
          </p:txBody>
        </p:sp>
      </p:grpSp>
      <p:grpSp>
        <p:nvGrpSpPr>
          <p:cNvPr id="30" name="Group 29">
            <a:extLst>
              <a:ext uri="{FF2B5EF4-FFF2-40B4-BE49-F238E27FC236}">
                <a16:creationId xmlns:a16="http://schemas.microsoft.com/office/drawing/2014/main" id="{1287AC97-A8E8-4B45-A50A-3057A88B40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31" name="Freeform 35">
              <a:extLst>
                <a:ext uri="{FF2B5EF4-FFF2-40B4-BE49-F238E27FC236}">
                  <a16:creationId xmlns:a16="http://schemas.microsoft.com/office/drawing/2014/main" id="{57D70AA8-D36C-4DF9-B7D7-4E2C9BEFD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txBody>
            <a:bodyPr/>
            <a:lstStyle/>
            <a:p>
              <a:endParaRPr lang="en-US"/>
            </a:p>
          </p:txBody>
        </p:sp>
        <p:sp>
          <p:nvSpPr>
            <p:cNvPr id="32" name="Freeform 36">
              <a:extLst>
                <a:ext uri="{FF2B5EF4-FFF2-40B4-BE49-F238E27FC236}">
                  <a16:creationId xmlns:a16="http://schemas.microsoft.com/office/drawing/2014/main" id="{74D88556-8C5B-41AF-9FA0-92D2734708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txBody>
            <a:bodyPr/>
            <a:lstStyle/>
            <a:p>
              <a:endParaRPr lang="en-US"/>
            </a:p>
          </p:txBody>
        </p:sp>
        <p:sp>
          <p:nvSpPr>
            <p:cNvPr id="33" name="Freeform 38">
              <a:extLst>
                <a:ext uri="{FF2B5EF4-FFF2-40B4-BE49-F238E27FC236}">
                  <a16:creationId xmlns:a16="http://schemas.microsoft.com/office/drawing/2014/main" id="{17E00558-8912-48C6-8202-D8A2D854B7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34" name="Freeform 39">
              <a:extLst>
                <a:ext uri="{FF2B5EF4-FFF2-40B4-BE49-F238E27FC236}">
                  <a16:creationId xmlns:a16="http://schemas.microsoft.com/office/drawing/2014/main" id="{7E4C092A-90EF-4870-97FC-C2D97FD2C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txBody>
            <a:bodyPr/>
            <a:lstStyle/>
            <a:p>
              <a:endParaRPr lang="en-US"/>
            </a:p>
          </p:txBody>
        </p:sp>
        <p:sp>
          <p:nvSpPr>
            <p:cNvPr id="35" name="Freeform 40">
              <a:extLst>
                <a:ext uri="{FF2B5EF4-FFF2-40B4-BE49-F238E27FC236}">
                  <a16:creationId xmlns:a16="http://schemas.microsoft.com/office/drawing/2014/main" id="{0C8C091A-4902-4B98-BB6B-AF6FA1174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36" name="Rectangle 41">
              <a:extLst>
                <a:ext uri="{FF2B5EF4-FFF2-40B4-BE49-F238E27FC236}">
                  <a16:creationId xmlns:a16="http://schemas.microsoft.com/office/drawing/2014/main" id="{50C57AA3-5B6E-4C49-9AE3-D130A25404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txBody>
            <a:bodyPr/>
            <a:lstStyle/>
            <a:p>
              <a:endParaRPr lang="en-US"/>
            </a:p>
          </p:txBody>
        </p:sp>
      </p:grpSp>
      <p:sp>
        <p:nvSpPr>
          <p:cNvPr id="38" name="Rectangle 37">
            <a:extLst>
              <a:ext uri="{FF2B5EF4-FFF2-40B4-BE49-F238E27FC236}">
                <a16:creationId xmlns:a16="http://schemas.microsoft.com/office/drawing/2014/main" id="{6D29BE04-4454-4832-B83F-10D001BFF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 Diagonal Corner Rectangle 7">
            <a:extLst>
              <a:ext uri="{FF2B5EF4-FFF2-40B4-BE49-F238E27FC236}">
                <a16:creationId xmlns:a16="http://schemas.microsoft.com/office/drawing/2014/main" id="{98714CE9-3C2C-48E1-8B8F-CFB7735C4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2">
              <a:lumMod val="50000"/>
              <a:alpha val="80000"/>
            </a:schemeClr>
          </a:solidFill>
          <a:ln w="19050" cap="sq">
            <a:solidFill>
              <a:srgbClr val="FFFFFF">
                <a:alpha val="60000"/>
              </a:srgb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72719C-5606-2716-9E87-B8A03AB8830C}"/>
              </a:ext>
            </a:extLst>
          </p:cNvPr>
          <p:cNvSpPr>
            <a:spLocks noGrp="1"/>
          </p:cNvSpPr>
          <p:nvPr>
            <p:ph type="title"/>
          </p:nvPr>
        </p:nvSpPr>
        <p:spPr>
          <a:xfrm>
            <a:off x="1577445" y="1168078"/>
            <a:ext cx="9048219" cy="1092200"/>
          </a:xfrm>
        </p:spPr>
        <p:txBody>
          <a:bodyPr anchor="ctr">
            <a:normAutofit/>
          </a:bodyPr>
          <a:lstStyle/>
          <a:p>
            <a:pPr algn="ctr"/>
            <a:r>
              <a:rPr lang="en-US" sz="3200" dirty="0">
                <a:solidFill>
                  <a:srgbClr val="FFFFFF"/>
                </a:solidFill>
              </a:rPr>
              <a:t>The tilt’s origin and a call to impermanence</a:t>
            </a:r>
          </a:p>
        </p:txBody>
      </p:sp>
      <p:sp>
        <p:nvSpPr>
          <p:cNvPr id="172" name="Content Placeholder 2">
            <a:extLst>
              <a:ext uri="{FF2B5EF4-FFF2-40B4-BE49-F238E27FC236}">
                <a16:creationId xmlns:a16="http://schemas.microsoft.com/office/drawing/2014/main" id="{60F8E220-74D8-D3F7-20AD-238568818A00}"/>
              </a:ext>
            </a:extLst>
          </p:cNvPr>
          <p:cNvSpPr>
            <a:spLocks noGrp="1"/>
          </p:cNvSpPr>
          <p:nvPr>
            <p:ph idx="1"/>
          </p:nvPr>
        </p:nvSpPr>
        <p:spPr>
          <a:xfrm>
            <a:off x="1185333" y="2413000"/>
            <a:ext cx="9958386" cy="3678765"/>
          </a:xfrm>
        </p:spPr>
        <p:txBody>
          <a:bodyPr anchor="ctr">
            <a:noAutofit/>
          </a:bodyPr>
          <a:lstStyle/>
          <a:p>
            <a:pPr marL="0" indent="0">
              <a:buNone/>
            </a:pPr>
            <a:r>
              <a:rPr lang="en-US" dirty="0">
                <a:solidFill>
                  <a:srgbClr val="FFFFFF"/>
                </a:solidFill>
              </a:rPr>
              <a:t>Something hit Earth and knocked it off-kilter. That changed the rotation axis tilt.  Our current biosphere expects that tilt.</a:t>
            </a:r>
          </a:p>
          <a:p>
            <a:pPr marL="0" indent="0">
              <a:buNone/>
            </a:pPr>
            <a:r>
              <a:rPr lang="en-US" dirty="0">
                <a:solidFill>
                  <a:srgbClr val="FFFFFF"/>
                </a:solidFill>
              </a:rPr>
              <a:t>The item that hit is called Theia. It also blasted a immense hole in the surface which sent dust and rubble into orbit, which scientists think became our Moon.</a:t>
            </a:r>
          </a:p>
          <a:p>
            <a:pPr marL="0" indent="0">
              <a:buNone/>
            </a:pPr>
            <a:r>
              <a:rPr lang="en-US" dirty="0">
                <a:solidFill>
                  <a:srgbClr val="FFFFFF"/>
                </a:solidFill>
              </a:rPr>
              <a:t>Note - Jan 2024 – a football stadium sized asteroid (# Potentially Hazardous 2008 OS7) passed just 2.2 million miles from the earth.</a:t>
            </a:r>
          </a:p>
          <a:p>
            <a:pPr marL="0" indent="0">
              <a:buNone/>
            </a:pPr>
            <a:r>
              <a:rPr lang="en-US" dirty="0">
                <a:solidFill>
                  <a:srgbClr val="FFFFFF"/>
                </a:solidFill>
                <a:hlinkClick r:id="rId3"/>
              </a:rPr>
              <a:t>What Causes the Seasons? | NASA Space Place – NASA Science for Kids</a:t>
            </a:r>
            <a:endParaRPr lang="en-US" dirty="0">
              <a:solidFill>
                <a:srgbClr val="FFFFFF"/>
              </a:solidFill>
            </a:endParaRPr>
          </a:p>
        </p:txBody>
      </p:sp>
    </p:spTree>
    <p:extLst>
      <p:ext uri="{BB962C8B-B14F-4D97-AF65-F5344CB8AC3E}">
        <p14:creationId xmlns:p14="http://schemas.microsoft.com/office/powerpoint/2010/main" val="210676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F98AF-F219-2146-795D-15261EDBDDFF}"/>
              </a:ext>
            </a:extLst>
          </p:cNvPr>
          <p:cNvSpPr>
            <a:spLocks noGrp="1"/>
          </p:cNvSpPr>
          <p:nvPr>
            <p:ph type="title"/>
          </p:nvPr>
        </p:nvSpPr>
        <p:spPr/>
        <p:txBody>
          <a:bodyPr/>
          <a:lstStyle/>
          <a:p>
            <a:endParaRPr lang="en-US"/>
          </a:p>
        </p:txBody>
      </p:sp>
      <p:pic>
        <p:nvPicPr>
          <p:cNvPr id="5" name="Content Placeholder 4" descr="A diagram of the phases of the solar system&#10;&#10;Description automatically generated">
            <a:extLst>
              <a:ext uri="{FF2B5EF4-FFF2-40B4-BE49-F238E27FC236}">
                <a16:creationId xmlns:a16="http://schemas.microsoft.com/office/drawing/2014/main" id="{43D7CA31-9D40-5378-3634-4D1091ED96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6486" y="568417"/>
            <a:ext cx="10118151" cy="5671065"/>
          </a:xfrm>
        </p:spPr>
      </p:pic>
    </p:spTree>
    <p:extLst>
      <p:ext uri="{BB962C8B-B14F-4D97-AF65-F5344CB8AC3E}">
        <p14:creationId xmlns:p14="http://schemas.microsoft.com/office/powerpoint/2010/main" val="1338775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10E33-8782-7A7E-8AA4-F6ACF5AF38BF}"/>
              </a:ext>
            </a:extLst>
          </p:cNvPr>
          <p:cNvSpPr>
            <a:spLocks noGrp="1"/>
          </p:cNvSpPr>
          <p:nvPr>
            <p:ph type="title"/>
          </p:nvPr>
        </p:nvSpPr>
        <p:spPr/>
        <p:txBody>
          <a:bodyPr/>
          <a:lstStyle/>
          <a:p>
            <a:endParaRPr lang="en-US"/>
          </a:p>
        </p:txBody>
      </p:sp>
      <p:pic>
        <p:nvPicPr>
          <p:cNvPr id="5" name="Content Placeholder 4" descr="A diagram of the earth's solar system">
            <a:extLst>
              <a:ext uri="{FF2B5EF4-FFF2-40B4-BE49-F238E27FC236}">
                <a16:creationId xmlns:a16="http://schemas.microsoft.com/office/drawing/2014/main" id="{1B8D9730-FD74-21A8-2BDF-5DBB634A57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1937" y="443307"/>
            <a:ext cx="10720204" cy="5971386"/>
          </a:xfrm>
        </p:spPr>
      </p:pic>
    </p:spTree>
    <p:extLst>
      <p:ext uri="{BB962C8B-B14F-4D97-AF65-F5344CB8AC3E}">
        <p14:creationId xmlns:p14="http://schemas.microsoft.com/office/powerpoint/2010/main" val="3169187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0C4D5-BD02-42E8-E840-8542B9BD8367}"/>
              </a:ext>
            </a:extLst>
          </p:cNvPr>
          <p:cNvSpPr>
            <a:spLocks noGrp="1"/>
          </p:cNvSpPr>
          <p:nvPr>
            <p:ph type="title"/>
          </p:nvPr>
        </p:nvSpPr>
        <p:spPr/>
        <p:txBody>
          <a:bodyPr/>
          <a:lstStyle/>
          <a:p>
            <a:r>
              <a:rPr lang="en-US" dirty="0"/>
              <a:t>Water storage shifts on earth</a:t>
            </a:r>
          </a:p>
        </p:txBody>
      </p:sp>
      <p:sp>
        <p:nvSpPr>
          <p:cNvPr id="3" name="Content Placeholder 2">
            <a:extLst>
              <a:ext uri="{FF2B5EF4-FFF2-40B4-BE49-F238E27FC236}">
                <a16:creationId xmlns:a16="http://schemas.microsoft.com/office/drawing/2014/main" id="{E4222AA3-4470-6ACF-1D94-864F9A19C621}"/>
              </a:ext>
            </a:extLst>
          </p:cNvPr>
          <p:cNvSpPr>
            <a:spLocks noGrp="1"/>
          </p:cNvSpPr>
          <p:nvPr>
            <p:ph idx="1"/>
          </p:nvPr>
        </p:nvSpPr>
        <p:spPr>
          <a:xfrm>
            <a:off x="831170" y="2004558"/>
            <a:ext cx="9905999" cy="3541714"/>
          </a:xfrm>
        </p:spPr>
        <p:txBody>
          <a:bodyPr>
            <a:normAutofit fontScale="92500" lnSpcReduction="10000"/>
          </a:bodyPr>
          <a:lstStyle/>
          <a:p>
            <a:pPr marL="0" indent="0">
              <a:buNone/>
            </a:pPr>
            <a:r>
              <a:rPr lang="en-US" b="0" i="0" dirty="0">
                <a:effectLst/>
                <a:latin typeface="+mj-lt"/>
              </a:rPr>
              <a:t>Rapid terrestrial water storage (TWS) decline caused by ice melting over glacial areas drove the polar drift toward the east in the 1990s</a:t>
            </a:r>
          </a:p>
          <a:p>
            <a:pPr marL="0" indent="0">
              <a:buNone/>
            </a:pPr>
            <a:r>
              <a:rPr lang="en-US" i="0" dirty="0">
                <a:effectLst/>
                <a:latin typeface="+mj-lt"/>
              </a:rPr>
              <a:t>Since 1980, the Earth’s north and south poles have drifted approximately 13 feet due to changes in the planet’s weight distribution caused by melting ice.</a:t>
            </a:r>
          </a:p>
          <a:p>
            <a:pPr marL="0" indent="0">
              <a:buNone/>
            </a:pPr>
            <a:r>
              <a:rPr lang="en-US" dirty="0">
                <a:latin typeface="+mj-lt"/>
              </a:rPr>
              <a:t>Normal earth shifts occur every 41,000 years (</a:t>
            </a:r>
            <a:r>
              <a:rPr lang="en-US" b="0" i="0" dirty="0">
                <a:effectLst/>
                <a:latin typeface="+mj-lt"/>
              </a:rPr>
              <a:t>Milankovitch cycles</a:t>
            </a:r>
            <a:r>
              <a:rPr lang="en-US" b="0" dirty="0">
                <a:latin typeface="+mj-lt"/>
              </a:rPr>
              <a:t>). This seems to be faster.</a:t>
            </a:r>
            <a:endParaRPr lang="en-US" i="0" dirty="0">
              <a:effectLst/>
              <a:latin typeface="+mj-lt"/>
            </a:endParaRPr>
          </a:p>
          <a:p>
            <a:pPr marL="0" indent="0">
              <a:buNone/>
            </a:pPr>
            <a:r>
              <a:rPr lang="en-US" dirty="0">
                <a:latin typeface="+mj-lt"/>
              </a:rPr>
              <a:t>Too little shifting for impact during our lifetimes?  But think of long term. </a:t>
            </a:r>
          </a:p>
          <a:p>
            <a:pPr marL="0" indent="0">
              <a:buNone/>
            </a:pPr>
            <a:r>
              <a:rPr lang="en-US" dirty="0">
                <a:hlinkClick r:id="rId2"/>
              </a:rPr>
              <a:t>Earth's spin, tilt and orbit - Understanding Global Change (berkeley.edu)</a:t>
            </a:r>
            <a:endParaRPr lang="en-US" dirty="0"/>
          </a:p>
        </p:txBody>
      </p:sp>
    </p:spTree>
    <p:extLst>
      <p:ext uri="{BB962C8B-B14F-4D97-AF65-F5344CB8AC3E}">
        <p14:creationId xmlns:p14="http://schemas.microsoft.com/office/powerpoint/2010/main" val="745683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983796" y="152280"/>
            <a:ext cx="10217604" cy="451800"/>
          </a:xfrm>
          <a:prstGeom prst="rect">
            <a:avLst/>
          </a:prstGeom>
          <a:noFill/>
          <a:ln>
            <a:noFill/>
          </a:ln>
        </p:spPr>
        <p:txBody>
          <a:bodyPr lIns="90000" tIns="46800" rIns="90000" bIns="46800"/>
          <a:lstStyle/>
          <a:p>
            <a:pPr defTabSz="914400"/>
            <a:r>
              <a:rPr lang="en-US" sz="2400" spc="-1" dirty="0">
                <a:solidFill>
                  <a:srgbClr val="000000"/>
                </a:solidFill>
                <a:latin typeface="Arial"/>
              </a:rPr>
              <a:t>Polar Drift in the 1990s Explained by Terrestrial Water Storage Changes</a:t>
            </a:r>
          </a:p>
        </p:txBody>
      </p:sp>
      <p:sp>
        <p:nvSpPr>
          <p:cNvPr id="45" name="TextShape 2"/>
          <p:cNvSpPr txBox="1"/>
          <p:nvPr/>
        </p:nvSpPr>
        <p:spPr>
          <a:xfrm>
            <a:off x="1884000" y="5940000"/>
            <a:ext cx="8640000" cy="451800"/>
          </a:xfrm>
          <a:prstGeom prst="rect">
            <a:avLst/>
          </a:prstGeom>
          <a:noFill/>
          <a:ln>
            <a:noFill/>
          </a:ln>
        </p:spPr>
        <p:txBody>
          <a:bodyPr lIns="90000" tIns="45000" rIns="90000" bIns="45000"/>
          <a:lstStyle/>
          <a:p>
            <a:pPr defTabSz="914400"/>
            <a:r>
              <a:rPr lang="en-US" sz="2000" b="1" spc="-1" dirty="0">
                <a:solidFill>
                  <a:srgbClr val="0054A6"/>
                </a:solidFill>
                <a:latin typeface="Arial"/>
              </a:rPr>
              <a:t>Geophysical Research Letters, Volume: 48, Issue: 7, First published: 22 March 2021, DOI: (10.1029/2020GL092114) </a:t>
            </a:r>
            <a:endParaRPr lang="en-US" sz="2000" spc="-1" dirty="0">
              <a:solidFill>
                <a:srgbClr val="000000"/>
              </a:solidFill>
              <a:latin typeface="Arial"/>
            </a:endParaRPr>
          </a:p>
        </p:txBody>
      </p:sp>
      <p:pic>
        <p:nvPicPr>
          <p:cNvPr id="46" name="Main graphic"/>
          <p:cNvPicPr/>
          <p:nvPr/>
        </p:nvPicPr>
        <p:blipFill>
          <a:blip r:embed="rId3"/>
          <a:stretch/>
        </p:blipFill>
        <p:spPr>
          <a:xfrm>
            <a:off x="983796" y="729463"/>
            <a:ext cx="9972674" cy="4993702"/>
          </a:xfrm>
          <a:prstGeom prst="rect">
            <a:avLst/>
          </a:prstGeom>
          <a:ln>
            <a:noFill/>
          </a:ln>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161CA-F202-D4A2-994F-C153E858347A}"/>
              </a:ext>
            </a:extLst>
          </p:cNvPr>
          <p:cNvSpPr>
            <a:spLocks noGrp="1"/>
          </p:cNvSpPr>
          <p:nvPr>
            <p:ph type="title"/>
          </p:nvPr>
        </p:nvSpPr>
        <p:spPr/>
        <p:txBody>
          <a:bodyPr/>
          <a:lstStyle/>
          <a:p>
            <a:r>
              <a:rPr lang="en-US" dirty="0"/>
              <a:t>Water and the earths tilt</a:t>
            </a:r>
          </a:p>
        </p:txBody>
      </p:sp>
      <p:sp>
        <p:nvSpPr>
          <p:cNvPr id="3" name="Content Placeholder 2">
            <a:extLst>
              <a:ext uri="{FF2B5EF4-FFF2-40B4-BE49-F238E27FC236}">
                <a16:creationId xmlns:a16="http://schemas.microsoft.com/office/drawing/2014/main" id="{19D77918-7A70-6E42-9980-A42B5E7C5932}"/>
              </a:ext>
            </a:extLst>
          </p:cNvPr>
          <p:cNvSpPr>
            <a:spLocks noGrp="1"/>
          </p:cNvSpPr>
          <p:nvPr>
            <p:ph idx="1"/>
          </p:nvPr>
        </p:nvSpPr>
        <p:spPr/>
        <p:txBody>
          <a:bodyPr>
            <a:normAutofit lnSpcReduction="10000"/>
          </a:bodyPr>
          <a:lstStyle/>
          <a:p>
            <a:pPr marL="0" indent="0">
              <a:buNone/>
            </a:pPr>
            <a:r>
              <a:rPr lang="en-US" b="0" i="0" dirty="0">
                <a:effectLst/>
                <a:latin typeface="PT Serif" panose="020F0502020204030204" pitchFamily="18" charset="0"/>
              </a:rPr>
              <a:t>2150 gigatons of groundwater estimated were pumped between 1993 and 2010,  and the redistribution of that water weight to the world’s oceans has caused Earth’s poles to shift nearly 80 centimeters during that time. In fact, groundwater removal appears to have played a bigger role in that period than the release of meltwater from ice. Coming from Northern areas changed mass redistribution more than from closer to the equator pumping places. June 2023</a:t>
            </a:r>
          </a:p>
          <a:p>
            <a:pPr marL="0" indent="0">
              <a:buNone/>
            </a:pPr>
            <a:r>
              <a:rPr lang="en-US" dirty="0">
                <a:hlinkClick r:id="rId2"/>
              </a:rPr>
              <a:t>Humanity’s groundwater pumping has altered Earth’s tilt | Science | AAAS</a:t>
            </a:r>
            <a:endParaRPr lang="en-US" dirty="0"/>
          </a:p>
        </p:txBody>
      </p:sp>
    </p:spTree>
    <p:extLst>
      <p:ext uri="{BB962C8B-B14F-4D97-AF65-F5344CB8AC3E}">
        <p14:creationId xmlns:p14="http://schemas.microsoft.com/office/powerpoint/2010/main" val="1750259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70A29ECD-D68F-4AC9-9FA0-BEF7663BC1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3" name="Rectangle 72">
              <a:extLst>
                <a:ext uri="{FF2B5EF4-FFF2-40B4-BE49-F238E27FC236}">
                  <a16:creationId xmlns:a16="http://schemas.microsoft.com/office/drawing/2014/main" id="{0569ADE5-A097-4089-9B9C-A0B54CA84A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2">
              <a:extLst>
                <a:ext uri="{FF2B5EF4-FFF2-40B4-BE49-F238E27FC236}">
                  <a16:creationId xmlns:a16="http://schemas.microsoft.com/office/drawing/2014/main" id="{CF4B08C5-FA5E-4D68-801D-E99E9ECF4CC5}"/>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5" name="Picture 4" descr="Aerial view of icebergs in Antarctica">
            <a:extLst>
              <a:ext uri="{FF2B5EF4-FFF2-40B4-BE49-F238E27FC236}">
                <a16:creationId xmlns:a16="http://schemas.microsoft.com/office/drawing/2014/main" id="{625B9F79-8B30-EA05-A95A-E97E8C3A9578}"/>
              </a:ext>
            </a:extLst>
          </p:cNvPr>
          <p:cNvPicPr>
            <a:picLocks noChangeAspect="1"/>
          </p:cNvPicPr>
          <p:nvPr/>
        </p:nvPicPr>
        <p:blipFill rotWithShape="1">
          <a:blip r:embed="rId4">
            <a:duotone>
              <a:prstClr val="black"/>
              <a:schemeClr val="accent5">
                <a:tint val="45000"/>
                <a:satMod val="400000"/>
              </a:schemeClr>
            </a:duotone>
            <a:alphaModFix/>
          </a:blip>
          <a:srcRect t="7694" b="7694"/>
          <a:stretch/>
        </p:blipFill>
        <p:spPr>
          <a:xfrm>
            <a:off x="20" y="10"/>
            <a:ext cx="12188369" cy="6857990"/>
          </a:xfrm>
          <a:prstGeom prst="rect">
            <a:avLst/>
          </a:prstGeom>
        </p:spPr>
      </p:pic>
      <p:grpSp>
        <p:nvGrpSpPr>
          <p:cNvPr id="76" name="Group 75">
            <a:extLst>
              <a:ext uri="{FF2B5EF4-FFF2-40B4-BE49-F238E27FC236}">
                <a16:creationId xmlns:a16="http://schemas.microsoft.com/office/drawing/2014/main" id="{9B1032AD-1AE2-4F16-A732-9C0A6A744C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77" name="Round Diagonal Corner Rectangle 7">
              <a:extLst>
                <a:ext uri="{FF2B5EF4-FFF2-40B4-BE49-F238E27FC236}">
                  <a16:creationId xmlns:a16="http://schemas.microsoft.com/office/drawing/2014/main" id="{D5BF75F8-4EA2-44F2-B6EA-3102419BE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620CA03C-559B-4B3D-94FA-4FAAB3C701D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98" name="Freeform 32">
                <a:extLst>
                  <a:ext uri="{FF2B5EF4-FFF2-40B4-BE49-F238E27FC236}">
                    <a16:creationId xmlns:a16="http://schemas.microsoft.com/office/drawing/2014/main" id="{0D9400F9-20AC-487F-8333-B1D60C326B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txBody>
              <a:bodyPr/>
              <a:lstStyle/>
              <a:p>
                <a:endParaRPr lang="en-US"/>
              </a:p>
            </p:txBody>
          </p:sp>
          <p:sp>
            <p:nvSpPr>
              <p:cNvPr id="99" name="Freeform 33">
                <a:extLst>
                  <a:ext uri="{FF2B5EF4-FFF2-40B4-BE49-F238E27FC236}">
                    <a16:creationId xmlns:a16="http://schemas.microsoft.com/office/drawing/2014/main" id="{A3C314B8-9D5B-430A-93F5-13AA6EA5D0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txBody>
              <a:bodyPr/>
              <a:lstStyle/>
              <a:p>
                <a:endParaRPr lang="en-US"/>
              </a:p>
            </p:txBody>
          </p:sp>
          <p:sp>
            <p:nvSpPr>
              <p:cNvPr id="100" name="Freeform 34">
                <a:extLst>
                  <a:ext uri="{FF2B5EF4-FFF2-40B4-BE49-F238E27FC236}">
                    <a16:creationId xmlns:a16="http://schemas.microsoft.com/office/drawing/2014/main" id="{0AE01D6D-B764-4C22-B93C-1EB06BEACF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101" name="Freeform 37">
                <a:extLst>
                  <a:ext uri="{FF2B5EF4-FFF2-40B4-BE49-F238E27FC236}">
                    <a16:creationId xmlns:a16="http://schemas.microsoft.com/office/drawing/2014/main" id="{83F0D1C3-E2D7-4810-B68A-4A9CD7ED9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txBody>
              <a:bodyPr/>
              <a:lstStyle/>
              <a:p>
                <a:endParaRPr lang="en-US"/>
              </a:p>
            </p:txBody>
          </p:sp>
        </p:grpSp>
        <p:grpSp>
          <p:nvGrpSpPr>
            <p:cNvPr id="79" name="Group 78">
              <a:extLst>
                <a:ext uri="{FF2B5EF4-FFF2-40B4-BE49-F238E27FC236}">
                  <a16:creationId xmlns:a16="http://schemas.microsoft.com/office/drawing/2014/main" id="{504DCDB6-51D7-4CA8-8C00-D2C7CC7BDC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92" name="Freeform 35">
                <a:extLst>
                  <a:ext uri="{FF2B5EF4-FFF2-40B4-BE49-F238E27FC236}">
                    <a16:creationId xmlns:a16="http://schemas.microsoft.com/office/drawing/2014/main" id="{398FAFF7-9785-43B0-9808-4152480B4A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txBody>
              <a:bodyPr/>
              <a:lstStyle/>
              <a:p>
                <a:endParaRPr lang="en-US"/>
              </a:p>
            </p:txBody>
          </p:sp>
          <p:sp>
            <p:nvSpPr>
              <p:cNvPr id="93" name="Freeform 36">
                <a:extLst>
                  <a:ext uri="{FF2B5EF4-FFF2-40B4-BE49-F238E27FC236}">
                    <a16:creationId xmlns:a16="http://schemas.microsoft.com/office/drawing/2014/main" id="{74FF4F16-1B2B-45C7-8B72-A6E1BDCA8F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txBody>
              <a:bodyPr/>
              <a:lstStyle/>
              <a:p>
                <a:endParaRPr lang="en-US"/>
              </a:p>
            </p:txBody>
          </p:sp>
          <p:sp>
            <p:nvSpPr>
              <p:cNvPr id="94" name="Freeform 38">
                <a:extLst>
                  <a:ext uri="{FF2B5EF4-FFF2-40B4-BE49-F238E27FC236}">
                    <a16:creationId xmlns:a16="http://schemas.microsoft.com/office/drawing/2014/main" id="{024C58FF-B88A-4C98-84F5-5250D7ECBE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95" name="Freeform 39">
                <a:extLst>
                  <a:ext uri="{FF2B5EF4-FFF2-40B4-BE49-F238E27FC236}">
                    <a16:creationId xmlns:a16="http://schemas.microsoft.com/office/drawing/2014/main" id="{CF66BE12-1011-4281-9B5B-9EB78748C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txBody>
              <a:bodyPr/>
              <a:lstStyle/>
              <a:p>
                <a:endParaRPr lang="en-US"/>
              </a:p>
            </p:txBody>
          </p:sp>
          <p:sp>
            <p:nvSpPr>
              <p:cNvPr id="96" name="Freeform 40">
                <a:extLst>
                  <a:ext uri="{FF2B5EF4-FFF2-40B4-BE49-F238E27FC236}">
                    <a16:creationId xmlns:a16="http://schemas.microsoft.com/office/drawing/2014/main" id="{2B990641-2D85-4B84-B550-76A15FEA3C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97" name="Rectangle 41">
                <a:extLst>
                  <a:ext uri="{FF2B5EF4-FFF2-40B4-BE49-F238E27FC236}">
                    <a16:creationId xmlns:a16="http://schemas.microsoft.com/office/drawing/2014/main" id="{AF8C6C46-BE99-434C-B6A1-24CC16A7A62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txBody>
              <a:bodyPr/>
              <a:lstStyle/>
              <a:p>
                <a:endParaRPr lang="en-US"/>
              </a:p>
            </p:txBody>
          </p:sp>
        </p:grpSp>
        <p:grpSp>
          <p:nvGrpSpPr>
            <p:cNvPr id="80" name="Group 79">
              <a:extLst>
                <a:ext uri="{FF2B5EF4-FFF2-40B4-BE49-F238E27FC236}">
                  <a16:creationId xmlns:a16="http://schemas.microsoft.com/office/drawing/2014/main" id="{60203417-ECB2-441C-9E31-E1311E693E2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88" name="Freeform 32">
                <a:extLst>
                  <a:ext uri="{FF2B5EF4-FFF2-40B4-BE49-F238E27FC236}">
                    <a16:creationId xmlns:a16="http://schemas.microsoft.com/office/drawing/2014/main" id="{C99E031B-FF68-4278-A520-932C94F876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txBody>
              <a:bodyPr/>
              <a:lstStyle/>
              <a:p>
                <a:endParaRPr lang="en-US"/>
              </a:p>
            </p:txBody>
          </p:sp>
          <p:sp>
            <p:nvSpPr>
              <p:cNvPr id="89" name="Freeform 33">
                <a:extLst>
                  <a:ext uri="{FF2B5EF4-FFF2-40B4-BE49-F238E27FC236}">
                    <a16:creationId xmlns:a16="http://schemas.microsoft.com/office/drawing/2014/main" id="{C06A442B-E101-4380-BD3C-E29B08A8D0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txBody>
              <a:bodyPr/>
              <a:lstStyle/>
              <a:p>
                <a:endParaRPr lang="en-US"/>
              </a:p>
            </p:txBody>
          </p:sp>
          <p:sp>
            <p:nvSpPr>
              <p:cNvPr id="90" name="Freeform 34">
                <a:extLst>
                  <a:ext uri="{FF2B5EF4-FFF2-40B4-BE49-F238E27FC236}">
                    <a16:creationId xmlns:a16="http://schemas.microsoft.com/office/drawing/2014/main" id="{22720611-CCB1-48C9-ACCB-05985597F6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91" name="Freeform 37">
                <a:extLst>
                  <a:ext uri="{FF2B5EF4-FFF2-40B4-BE49-F238E27FC236}">
                    <a16:creationId xmlns:a16="http://schemas.microsoft.com/office/drawing/2014/main" id="{1FA4B526-A1D1-4B3C-B36D-2F286F5375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txBody>
              <a:bodyPr/>
              <a:lstStyle/>
              <a:p>
                <a:endParaRPr lang="en-US"/>
              </a:p>
            </p:txBody>
          </p:sp>
        </p:grpSp>
        <p:grpSp>
          <p:nvGrpSpPr>
            <p:cNvPr id="81" name="Group 80">
              <a:extLst>
                <a:ext uri="{FF2B5EF4-FFF2-40B4-BE49-F238E27FC236}">
                  <a16:creationId xmlns:a16="http://schemas.microsoft.com/office/drawing/2014/main" id="{3BE11AF3-15F8-4578-9B8B-2F066B5505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82" name="Freeform 35">
                <a:extLst>
                  <a:ext uri="{FF2B5EF4-FFF2-40B4-BE49-F238E27FC236}">
                    <a16:creationId xmlns:a16="http://schemas.microsoft.com/office/drawing/2014/main" id="{0CF1BE1B-D6DD-411E-96AB-2BEDA39C86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txBody>
              <a:bodyPr/>
              <a:lstStyle/>
              <a:p>
                <a:endParaRPr lang="en-US"/>
              </a:p>
            </p:txBody>
          </p:sp>
          <p:sp>
            <p:nvSpPr>
              <p:cNvPr id="83" name="Freeform 36">
                <a:extLst>
                  <a:ext uri="{FF2B5EF4-FFF2-40B4-BE49-F238E27FC236}">
                    <a16:creationId xmlns:a16="http://schemas.microsoft.com/office/drawing/2014/main" id="{785B83A2-9629-402A-BDFF-564D2AAE8A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txBody>
              <a:bodyPr/>
              <a:lstStyle/>
              <a:p>
                <a:endParaRPr lang="en-US"/>
              </a:p>
            </p:txBody>
          </p:sp>
          <p:sp>
            <p:nvSpPr>
              <p:cNvPr id="84" name="Freeform 38">
                <a:extLst>
                  <a:ext uri="{FF2B5EF4-FFF2-40B4-BE49-F238E27FC236}">
                    <a16:creationId xmlns:a16="http://schemas.microsoft.com/office/drawing/2014/main" id="{66C9EABC-41F6-4014-90E5-D4213FE9D6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85" name="Freeform 39">
                <a:extLst>
                  <a:ext uri="{FF2B5EF4-FFF2-40B4-BE49-F238E27FC236}">
                    <a16:creationId xmlns:a16="http://schemas.microsoft.com/office/drawing/2014/main" id="{A0FA8F7F-2926-4F25-9088-A3E86D0B74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txBody>
              <a:bodyPr/>
              <a:lstStyle/>
              <a:p>
                <a:endParaRPr lang="en-US"/>
              </a:p>
            </p:txBody>
          </p:sp>
          <p:sp>
            <p:nvSpPr>
              <p:cNvPr id="86" name="Freeform 40">
                <a:extLst>
                  <a:ext uri="{FF2B5EF4-FFF2-40B4-BE49-F238E27FC236}">
                    <a16:creationId xmlns:a16="http://schemas.microsoft.com/office/drawing/2014/main" id="{527A5DDC-207D-4303-9F79-5D19A87E16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87" name="Rectangle 41">
                <a:extLst>
                  <a:ext uri="{FF2B5EF4-FFF2-40B4-BE49-F238E27FC236}">
                    <a16:creationId xmlns:a16="http://schemas.microsoft.com/office/drawing/2014/main" id="{B21A0178-E0A0-4E63-BB90-0919529662F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txBody>
              <a:bodyPr/>
              <a:lstStyle/>
              <a:p>
                <a:endParaRPr lang="en-US"/>
              </a:p>
            </p:txBody>
          </p:sp>
        </p:grpSp>
      </p:grpSp>
      <p:sp>
        <p:nvSpPr>
          <p:cNvPr id="2" name="Title 1">
            <a:extLst>
              <a:ext uri="{FF2B5EF4-FFF2-40B4-BE49-F238E27FC236}">
                <a16:creationId xmlns:a16="http://schemas.microsoft.com/office/drawing/2014/main" id="{99AA86D7-E92A-8D13-0C98-8DC3B4D856C7}"/>
              </a:ext>
            </a:extLst>
          </p:cNvPr>
          <p:cNvSpPr>
            <a:spLocks noGrp="1"/>
          </p:cNvSpPr>
          <p:nvPr>
            <p:ph type="title"/>
          </p:nvPr>
        </p:nvSpPr>
        <p:spPr>
          <a:xfrm>
            <a:off x="1143001" y="1007533"/>
            <a:ext cx="9905998" cy="1092200"/>
          </a:xfrm>
        </p:spPr>
        <p:txBody>
          <a:bodyPr>
            <a:normAutofit/>
          </a:bodyPr>
          <a:lstStyle/>
          <a:p>
            <a:pPr algn="ctr"/>
            <a:r>
              <a:rPr lang="en-US" dirty="0"/>
              <a:t>How long will it take</a:t>
            </a:r>
          </a:p>
        </p:txBody>
      </p:sp>
      <p:sp>
        <p:nvSpPr>
          <p:cNvPr id="3" name="Content Placeholder 2">
            <a:extLst>
              <a:ext uri="{FF2B5EF4-FFF2-40B4-BE49-F238E27FC236}">
                <a16:creationId xmlns:a16="http://schemas.microsoft.com/office/drawing/2014/main" id="{9D599D1F-B682-370D-A379-B1BF0D376DB4}"/>
              </a:ext>
            </a:extLst>
          </p:cNvPr>
          <p:cNvSpPr>
            <a:spLocks noGrp="1"/>
          </p:cNvSpPr>
          <p:nvPr>
            <p:ph idx="1"/>
          </p:nvPr>
        </p:nvSpPr>
        <p:spPr>
          <a:xfrm>
            <a:off x="1143001" y="2252134"/>
            <a:ext cx="9905999" cy="3801684"/>
          </a:xfrm>
        </p:spPr>
        <p:txBody>
          <a:bodyPr anchor="ctr">
            <a:normAutofit fontScale="92500"/>
          </a:bodyPr>
          <a:lstStyle/>
          <a:p>
            <a:r>
              <a:rPr lang="en-US" sz="3200" dirty="0"/>
              <a:t>To refreeze the water into ice to return to the former mass distribution, if we can even move the new recycled ice mass?</a:t>
            </a:r>
          </a:p>
          <a:p>
            <a:r>
              <a:rPr lang="en-US" sz="3200" dirty="0"/>
              <a:t>The goal is two-fold:</a:t>
            </a:r>
          </a:p>
          <a:p>
            <a:pPr lvl="4"/>
            <a:r>
              <a:rPr lang="en-US" sz="3200" dirty="0"/>
              <a:t>To slow or stop global warming.</a:t>
            </a:r>
          </a:p>
          <a:p>
            <a:pPr lvl="4"/>
            <a:r>
              <a:rPr lang="en-US" sz="3200" dirty="0"/>
              <a:t>To allow time for global cooling. But will it reset the global tilt for seasons we are used to?</a:t>
            </a:r>
          </a:p>
          <a:p>
            <a:endParaRPr lang="en-US" sz="2000" dirty="0"/>
          </a:p>
        </p:txBody>
      </p:sp>
    </p:spTree>
    <p:extLst>
      <p:ext uri="{BB962C8B-B14F-4D97-AF65-F5344CB8AC3E}">
        <p14:creationId xmlns:p14="http://schemas.microsoft.com/office/powerpoint/2010/main" val="458523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8F1AD-634A-7336-C01C-F4FD56257BEE}"/>
              </a:ext>
            </a:extLst>
          </p:cNvPr>
          <p:cNvSpPr>
            <a:spLocks noGrp="1"/>
          </p:cNvSpPr>
          <p:nvPr>
            <p:ph type="title"/>
          </p:nvPr>
        </p:nvSpPr>
        <p:spPr>
          <a:xfrm>
            <a:off x="1141413" y="618518"/>
            <a:ext cx="9905998" cy="1478570"/>
          </a:xfrm>
        </p:spPr>
        <p:txBody>
          <a:bodyPr>
            <a:normAutofit/>
          </a:bodyPr>
          <a:lstStyle/>
          <a:p>
            <a:endParaRPr lang="en-US" dirty="0"/>
          </a:p>
        </p:txBody>
      </p:sp>
      <p:pic>
        <p:nvPicPr>
          <p:cNvPr id="5" name="Content Placeholder 4" descr="A statue of a person&#10;&#10;Description automatically generated">
            <a:extLst>
              <a:ext uri="{FF2B5EF4-FFF2-40B4-BE49-F238E27FC236}">
                <a16:creationId xmlns:a16="http://schemas.microsoft.com/office/drawing/2014/main" id="{78C91776-EE84-C363-BCC6-2D941EF28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219" y="326310"/>
            <a:ext cx="7375429" cy="3464898"/>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pic>
        <p:nvPicPr>
          <p:cNvPr id="7" name="Content Placeholder 6" descr="A room with a tv and a door&#10;&#10;Description automatically generated">
            <a:extLst>
              <a:ext uri="{FF2B5EF4-FFF2-40B4-BE49-F238E27FC236}">
                <a16:creationId xmlns:a16="http://schemas.microsoft.com/office/drawing/2014/main" id="{B57E0DD0-477F-401D-956B-E768F9C6BA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2033" y="4256410"/>
            <a:ext cx="10371165" cy="159003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51" name="Content Placeholder 50">
            <a:extLst>
              <a:ext uri="{FF2B5EF4-FFF2-40B4-BE49-F238E27FC236}">
                <a16:creationId xmlns:a16="http://schemas.microsoft.com/office/drawing/2014/main" id="{8C6149D5-CDF5-50D0-9F9C-E53E46BB97DD}"/>
              </a:ext>
            </a:extLst>
          </p:cNvPr>
          <p:cNvSpPr>
            <a:spLocks noGrp="1"/>
          </p:cNvSpPr>
          <p:nvPr>
            <p:ph idx="1"/>
          </p:nvPr>
        </p:nvSpPr>
        <p:spPr>
          <a:xfrm>
            <a:off x="5034579" y="2249487"/>
            <a:ext cx="6012832" cy="3541714"/>
          </a:xfrm>
        </p:spPr>
        <p:txBody>
          <a:bodyPr>
            <a:normAutofit/>
          </a:bodyPr>
          <a:lstStyle/>
          <a:p>
            <a:endParaRPr lang="en-US" dirty="0"/>
          </a:p>
        </p:txBody>
      </p:sp>
    </p:spTree>
    <p:extLst>
      <p:ext uri="{BB962C8B-B14F-4D97-AF65-F5344CB8AC3E}">
        <p14:creationId xmlns:p14="http://schemas.microsoft.com/office/powerpoint/2010/main" val="1441559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4" name="Rectangle 93">
            <a:extLst>
              <a:ext uri="{FF2B5EF4-FFF2-40B4-BE49-F238E27FC236}">
                <a16:creationId xmlns:a16="http://schemas.microsoft.com/office/drawing/2014/main" id="{1ECA9AF1-370A-4AF8-9B82-4D11601AA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BE9CFF9D-9107-400A-8C5A-09CA2BA7A8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654295" cy="685800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a:extLst>
              <a:ext uri="{FF2B5EF4-FFF2-40B4-BE49-F238E27FC236}">
                <a16:creationId xmlns:a16="http://schemas.microsoft.com/office/drawing/2014/main" id="{5C3F5AE7-B34F-4BEF-96D0-74CA215E81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rgbClr val="000000">
              <a:alpha val="25000"/>
            </a:srgbClr>
          </a:solidFill>
        </p:grpSpPr>
        <p:sp>
          <p:nvSpPr>
            <p:cNvPr id="97" name="Rectangle 5">
              <a:extLst>
                <a:ext uri="{FF2B5EF4-FFF2-40B4-BE49-F238E27FC236}">
                  <a16:creationId xmlns:a16="http://schemas.microsoft.com/office/drawing/2014/main" id="{BCC99937-0E7D-42EF-A5DB-86FAF32C000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98" name="Freeform 6">
              <a:extLst>
                <a:ext uri="{FF2B5EF4-FFF2-40B4-BE49-F238E27FC236}">
                  <a16:creationId xmlns:a16="http://schemas.microsoft.com/office/drawing/2014/main" id="{FE097643-AAC6-4390-A109-6965053C1B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99" name="Freeform 7">
              <a:extLst>
                <a:ext uri="{FF2B5EF4-FFF2-40B4-BE49-F238E27FC236}">
                  <a16:creationId xmlns:a16="http://schemas.microsoft.com/office/drawing/2014/main" id="{B6ADC944-08FF-42C1-8D55-B4EA06CD26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00" name="Freeform 8">
              <a:extLst>
                <a:ext uri="{FF2B5EF4-FFF2-40B4-BE49-F238E27FC236}">
                  <a16:creationId xmlns:a16="http://schemas.microsoft.com/office/drawing/2014/main" id="{17023431-F2E0-4D75-8C2C-98E00D89C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01" name="Freeform 9">
              <a:extLst>
                <a:ext uri="{FF2B5EF4-FFF2-40B4-BE49-F238E27FC236}">
                  <a16:creationId xmlns:a16="http://schemas.microsoft.com/office/drawing/2014/main" id="{E34C0BEB-550B-421E-A0BB-0901C0E89C4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02" name="Freeform 10">
              <a:extLst>
                <a:ext uri="{FF2B5EF4-FFF2-40B4-BE49-F238E27FC236}">
                  <a16:creationId xmlns:a16="http://schemas.microsoft.com/office/drawing/2014/main" id="{29FFB337-3695-41C1-B104-55125202E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03" name="Freeform 11">
              <a:extLst>
                <a:ext uri="{FF2B5EF4-FFF2-40B4-BE49-F238E27FC236}">
                  <a16:creationId xmlns:a16="http://schemas.microsoft.com/office/drawing/2014/main" id="{9BF53A3A-34D4-405C-B140-0AE528066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04" name="Freeform 12">
              <a:extLst>
                <a:ext uri="{FF2B5EF4-FFF2-40B4-BE49-F238E27FC236}">
                  <a16:creationId xmlns:a16="http://schemas.microsoft.com/office/drawing/2014/main" id="{84EE2242-1F65-43B3-861E-4085AEC5AD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05" name="Freeform 13">
              <a:extLst>
                <a:ext uri="{FF2B5EF4-FFF2-40B4-BE49-F238E27FC236}">
                  <a16:creationId xmlns:a16="http://schemas.microsoft.com/office/drawing/2014/main" id="{E5B8229F-9313-4FC2-8A4A-49211C4E1F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06" name="Freeform 14">
              <a:extLst>
                <a:ext uri="{FF2B5EF4-FFF2-40B4-BE49-F238E27FC236}">
                  <a16:creationId xmlns:a16="http://schemas.microsoft.com/office/drawing/2014/main" id="{B28AAEC8-A731-419D-A078-0FCFEAE4B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07" name="Freeform 15">
              <a:extLst>
                <a:ext uri="{FF2B5EF4-FFF2-40B4-BE49-F238E27FC236}">
                  <a16:creationId xmlns:a16="http://schemas.microsoft.com/office/drawing/2014/main" id="{2741D6DA-0F0D-4D55-883E-24A374A79F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08" name="Line 16">
              <a:extLst>
                <a:ext uri="{FF2B5EF4-FFF2-40B4-BE49-F238E27FC236}">
                  <a16:creationId xmlns:a16="http://schemas.microsoft.com/office/drawing/2014/main" id="{78F62958-A05D-478B-B23C-75AE8542581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109" name="Freeform 17">
              <a:extLst>
                <a:ext uri="{FF2B5EF4-FFF2-40B4-BE49-F238E27FC236}">
                  <a16:creationId xmlns:a16="http://schemas.microsoft.com/office/drawing/2014/main" id="{87057A7E-9CF9-405A-8A33-0CA1AC51E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10" name="Freeform 18">
              <a:extLst>
                <a:ext uri="{FF2B5EF4-FFF2-40B4-BE49-F238E27FC236}">
                  <a16:creationId xmlns:a16="http://schemas.microsoft.com/office/drawing/2014/main" id="{AE876AFB-8370-4923-8278-E5FE62DE22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11" name="Freeform 19">
              <a:extLst>
                <a:ext uri="{FF2B5EF4-FFF2-40B4-BE49-F238E27FC236}">
                  <a16:creationId xmlns:a16="http://schemas.microsoft.com/office/drawing/2014/main" id="{5477A94C-373F-42ED-9257-0DAB03B20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12" name="Freeform 20">
              <a:extLst>
                <a:ext uri="{FF2B5EF4-FFF2-40B4-BE49-F238E27FC236}">
                  <a16:creationId xmlns:a16="http://schemas.microsoft.com/office/drawing/2014/main" id="{5012B077-1FC3-4D22-ACB6-ED86831EAD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13" name="Rectangle 21">
              <a:extLst>
                <a:ext uri="{FF2B5EF4-FFF2-40B4-BE49-F238E27FC236}">
                  <a16:creationId xmlns:a16="http://schemas.microsoft.com/office/drawing/2014/main" id="{D07A07B0-4407-49F7-9B26-61FF0CCE5F4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114" name="Freeform 22">
              <a:extLst>
                <a:ext uri="{FF2B5EF4-FFF2-40B4-BE49-F238E27FC236}">
                  <a16:creationId xmlns:a16="http://schemas.microsoft.com/office/drawing/2014/main" id="{BDEABD0F-FFCE-4FC2-950E-6334D1727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15" name="Freeform 23">
              <a:extLst>
                <a:ext uri="{FF2B5EF4-FFF2-40B4-BE49-F238E27FC236}">
                  <a16:creationId xmlns:a16="http://schemas.microsoft.com/office/drawing/2014/main" id="{434BB427-BC30-4BAB-82E9-BDE1F0B154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16" name="Freeform 24">
              <a:extLst>
                <a:ext uri="{FF2B5EF4-FFF2-40B4-BE49-F238E27FC236}">
                  <a16:creationId xmlns:a16="http://schemas.microsoft.com/office/drawing/2014/main" id="{1F7A956E-DCF3-4544-AF1D-442CB52758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17" name="Freeform 25">
              <a:extLst>
                <a:ext uri="{FF2B5EF4-FFF2-40B4-BE49-F238E27FC236}">
                  <a16:creationId xmlns:a16="http://schemas.microsoft.com/office/drawing/2014/main" id="{AF9D24E3-E510-495A-9DE8-7DAA3FA5BE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18" name="Freeform 26">
              <a:extLst>
                <a:ext uri="{FF2B5EF4-FFF2-40B4-BE49-F238E27FC236}">
                  <a16:creationId xmlns:a16="http://schemas.microsoft.com/office/drawing/2014/main" id="{0753727A-395C-4B1C-A63B-45DFA52786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19" name="Freeform 27">
              <a:extLst>
                <a:ext uri="{FF2B5EF4-FFF2-40B4-BE49-F238E27FC236}">
                  <a16:creationId xmlns:a16="http://schemas.microsoft.com/office/drawing/2014/main" id="{B75C5A82-D9C8-414D-B324-403DC32B2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20" name="Freeform 28">
              <a:extLst>
                <a:ext uri="{FF2B5EF4-FFF2-40B4-BE49-F238E27FC236}">
                  <a16:creationId xmlns:a16="http://schemas.microsoft.com/office/drawing/2014/main" id="{5DDAFA2F-C6E2-4656-B490-5683762B7F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21" name="Freeform 29">
              <a:extLst>
                <a:ext uri="{FF2B5EF4-FFF2-40B4-BE49-F238E27FC236}">
                  <a16:creationId xmlns:a16="http://schemas.microsoft.com/office/drawing/2014/main" id="{EEB3485F-B9A8-4C89-836E-67249D5ABD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22" name="Freeform 30">
              <a:extLst>
                <a:ext uri="{FF2B5EF4-FFF2-40B4-BE49-F238E27FC236}">
                  <a16:creationId xmlns:a16="http://schemas.microsoft.com/office/drawing/2014/main" id="{F14F069E-B2BC-4B84-ACBC-9E3343A34A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23" name="Freeform 31">
              <a:extLst>
                <a:ext uri="{FF2B5EF4-FFF2-40B4-BE49-F238E27FC236}">
                  <a16:creationId xmlns:a16="http://schemas.microsoft.com/office/drawing/2014/main" id="{03BE3291-5AE0-49F5-9C60-84CF6AFBAC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BAA0A1D5-46D6-9317-6D64-642C88FF0D05}"/>
              </a:ext>
            </a:extLst>
          </p:cNvPr>
          <p:cNvSpPr>
            <a:spLocks noGrp="1"/>
          </p:cNvSpPr>
          <p:nvPr>
            <p:ph type="title"/>
          </p:nvPr>
        </p:nvSpPr>
        <p:spPr>
          <a:xfrm>
            <a:off x="509587" y="1074736"/>
            <a:ext cx="3509303" cy="4708528"/>
          </a:xfrm>
        </p:spPr>
        <p:txBody>
          <a:bodyPr>
            <a:normAutofit/>
          </a:bodyPr>
          <a:lstStyle/>
          <a:p>
            <a:pPr algn="ctr"/>
            <a:r>
              <a:rPr lang="en-US" dirty="0">
                <a:solidFill>
                  <a:srgbClr val="FFFFFF"/>
                </a:solidFill>
              </a:rPr>
              <a:t>The precautionary principle</a:t>
            </a:r>
          </a:p>
        </p:txBody>
      </p:sp>
      <p:sp>
        <p:nvSpPr>
          <p:cNvPr id="3" name="Content Placeholder 2">
            <a:extLst>
              <a:ext uri="{FF2B5EF4-FFF2-40B4-BE49-F238E27FC236}">
                <a16:creationId xmlns:a16="http://schemas.microsoft.com/office/drawing/2014/main" id="{0A4CDF3B-A553-DF6B-DF64-06F7FD55C95C}"/>
              </a:ext>
            </a:extLst>
          </p:cNvPr>
          <p:cNvSpPr>
            <a:spLocks noGrp="1"/>
          </p:cNvSpPr>
          <p:nvPr>
            <p:ph idx="1"/>
          </p:nvPr>
        </p:nvSpPr>
        <p:spPr>
          <a:xfrm>
            <a:off x="4654295" y="1066799"/>
            <a:ext cx="7177334" cy="4724402"/>
          </a:xfrm>
        </p:spPr>
        <p:txBody>
          <a:bodyPr anchor="ctr">
            <a:normAutofit/>
          </a:bodyPr>
          <a:lstStyle/>
          <a:p>
            <a:pPr marL="0" indent="0" algn="ctr">
              <a:buNone/>
            </a:pPr>
            <a:r>
              <a:rPr lang="en-US" sz="6000" dirty="0"/>
              <a:t>  Be safer than sorry</a:t>
            </a:r>
          </a:p>
          <a:p>
            <a:pPr marL="0" indent="0" algn="ctr">
              <a:buNone/>
            </a:pPr>
            <a:r>
              <a:rPr lang="en-US" sz="4800" i="1" dirty="0">
                <a:solidFill>
                  <a:schemeClr val="tx1">
                    <a:lumMod val="65000"/>
                  </a:schemeClr>
                </a:solidFill>
                <a:latin typeface="MS Gothic" panose="020B0609070205080204" pitchFamily="49" charset="-128"/>
                <a:ea typeface="MS Gothic" panose="020B0609070205080204" pitchFamily="49" charset="-128"/>
                <a:cs typeface="ADLaM Display" panose="02010000000000000000" pitchFamily="2" charset="0"/>
              </a:rPr>
              <a:t>Sometimes seasoned intuition is best</a:t>
            </a:r>
          </a:p>
        </p:txBody>
      </p:sp>
    </p:spTree>
    <p:extLst>
      <p:ext uri="{BB962C8B-B14F-4D97-AF65-F5344CB8AC3E}">
        <p14:creationId xmlns:p14="http://schemas.microsoft.com/office/powerpoint/2010/main" val="3243437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Molten lava erupts from the earth">
            <a:extLst>
              <a:ext uri="{FF2B5EF4-FFF2-40B4-BE49-F238E27FC236}">
                <a16:creationId xmlns:a16="http://schemas.microsoft.com/office/drawing/2014/main" id="{0293DD29-842B-4376-6BAF-8735C50CEBDF}"/>
              </a:ext>
            </a:extLst>
          </p:cNvPr>
          <p:cNvPicPr>
            <a:picLocks noChangeAspect="1"/>
          </p:cNvPicPr>
          <p:nvPr/>
        </p:nvPicPr>
        <p:blipFill rotWithShape="1">
          <a:blip r:embed="rId2">
            <a:alphaModFix amt="50000"/>
            <a:grayscl/>
          </a:blip>
          <a:srcRect t="15728" r="-1" b="-1"/>
          <a:stretch/>
        </p:blipFill>
        <p:spPr>
          <a:xfrm>
            <a:off x="305" y="10"/>
            <a:ext cx="12191695" cy="6857990"/>
          </a:xfrm>
          <a:prstGeom prst="rect">
            <a:avLst/>
          </a:prstGeom>
        </p:spPr>
      </p:pic>
      <p:sp>
        <p:nvSpPr>
          <p:cNvPr id="2" name="Title 1">
            <a:extLst>
              <a:ext uri="{FF2B5EF4-FFF2-40B4-BE49-F238E27FC236}">
                <a16:creationId xmlns:a16="http://schemas.microsoft.com/office/drawing/2014/main" id="{6769E5E5-D5C1-4B7C-64C3-556CBBA910D7}"/>
              </a:ext>
            </a:extLst>
          </p:cNvPr>
          <p:cNvSpPr>
            <a:spLocks noGrp="1"/>
          </p:cNvSpPr>
          <p:nvPr>
            <p:ph type="title"/>
          </p:nvPr>
        </p:nvSpPr>
        <p:spPr>
          <a:xfrm>
            <a:off x="713876" y="1193800"/>
            <a:ext cx="3609445" cy="4699000"/>
          </a:xfrm>
        </p:spPr>
        <p:txBody>
          <a:bodyPr anchor="ctr">
            <a:normAutofit/>
          </a:bodyPr>
          <a:lstStyle/>
          <a:p>
            <a:r>
              <a:rPr lang="en-US" dirty="0"/>
              <a:t>Disasters Have Changed.  They Need Different Mental Health Strategies.  </a:t>
            </a:r>
          </a:p>
        </p:txBody>
      </p:sp>
      <p:sp>
        <p:nvSpPr>
          <p:cNvPr id="3" name="Content Placeholder 2">
            <a:extLst>
              <a:ext uri="{FF2B5EF4-FFF2-40B4-BE49-F238E27FC236}">
                <a16:creationId xmlns:a16="http://schemas.microsoft.com/office/drawing/2014/main" id="{C6AF694F-F61F-1178-381F-1ED7881BBC5B}"/>
              </a:ext>
            </a:extLst>
          </p:cNvPr>
          <p:cNvSpPr>
            <a:spLocks noGrp="1"/>
          </p:cNvSpPr>
          <p:nvPr>
            <p:ph idx="1"/>
          </p:nvPr>
        </p:nvSpPr>
        <p:spPr>
          <a:xfrm>
            <a:off x="4833991" y="1193800"/>
            <a:ext cx="6739847" cy="4699000"/>
          </a:xfrm>
        </p:spPr>
        <p:txBody>
          <a:bodyPr anchor="ctr">
            <a:normAutofit lnSpcReduction="10000"/>
          </a:bodyPr>
          <a:lstStyle/>
          <a:p>
            <a:pPr marL="457200" lvl="1" indent="0">
              <a:lnSpc>
                <a:spcPct val="110000"/>
              </a:lnSpc>
              <a:buNone/>
            </a:pPr>
            <a:r>
              <a:rPr lang="en-US" sz="2000" dirty="0"/>
              <a:t>The previously all natural disasters of tornadoes, storms, droughts, some forest fires, and avalanches are now goaded by climate change. Earthquakes and volcanoes are not. </a:t>
            </a:r>
          </a:p>
          <a:p>
            <a:pPr marL="457200" lvl="1" indent="0">
              <a:lnSpc>
                <a:spcPct val="110000"/>
              </a:lnSpc>
              <a:buNone/>
            </a:pPr>
            <a:endParaRPr lang="en-US" sz="2000" dirty="0"/>
          </a:p>
          <a:p>
            <a:pPr marL="457200" lvl="1" indent="0">
              <a:lnSpc>
                <a:spcPct val="110000"/>
              </a:lnSpc>
              <a:buNone/>
            </a:pPr>
            <a:r>
              <a:rPr lang="en-US" sz="2000" dirty="0"/>
              <a:t>The psychosocial impacts were once from pure chance events. Not now.</a:t>
            </a:r>
          </a:p>
          <a:p>
            <a:pPr marL="457200" lvl="1" indent="0">
              <a:lnSpc>
                <a:spcPct val="110000"/>
              </a:lnSpc>
              <a:buNone/>
            </a:pPr>
            <a:r>
              <a:rPr lang="en-US" sz="2000" dirty="0"/>
              <a:t>Future disasters – sea levels, pollutions, water and food sources, are unhurriedly caused by climate change. They will come.</a:t>
            </a:r>
          </a:p>
          <a:p>
            <a:pPr marL="457200" lvl="1" indent="0">
              <a:lnSpc>
                <a:spcPct val="110000"/>
              </a:lnSpc>
              <a:buNone/>
            </a:pPr>
            <a:endParaRPr lang="en-US" dirty="0"/>
          </a:p>
          <a:p>
            <a:pPr marL="0" indent="0" algn="ctr">
              <a:lnSpc>
                <a:spcPct val="110000"/>
              </a:lnSpc>
              <a:buNone/>
            </a:pPr>
            <a:r>
              <a:rPr lang="en-US" sz="2400" dirty="0">
                <a:solidFill>
                  <a:srgbClr val="FFFF00"/>
                </a:solidFill>
              </a:rPr>
              <a:t>Do we treat the event’s impact or the cause? Or both?</a:t>
            </a:r>
          </a:p>
          <a:p>
            <a:pPr marL="0" indent="0" algn="ctr">
              <a:lnSpc>
                <a:spcPct val="110000"/>
              </a:lnSpc>
              <a:buNone/>
            </a:pPr>
            <a:r>
              <a:rPr lang="en-US" sz="2400" dirty="0">
                <a:solidFill>
                  <a:srgbClr val="FFFF00"/>
                </a:solidFill>
              </a:rPr>
              <a:t>If yes, how to do so?</a:t>
            </a:r>
          </a:p>
          <a:p>
            <a:pPr marL="0" indent="0">
              <a:lnSpc>
                <a:spcPct val="110000"/>
              </a:lnSpc>
              <a:buNone/>
            </a:pPr>
            <a:endParaRPr lang="en-US" dirty="0"/>
          </a:p>
        </p:txBody>
      </p:sp>
    </p:spTree>
    <p:extLst>
      <p:ext uri="{BB962C8B-B14F-4D97-AF65-F5344CB8AC3E}">
        <p14:creationId xmlns:p14="http://schemas.microsoft.com/office/powerpoint/2010/main" val="2496519417"/>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View of earth from space">
            <a:extLst>
              <a:ext uri="{FF2B5EF4-FFF2-40B4-BE49-F238E27FC236}">
                <a16:creationId xmlns:a16="http://schemas.microsoft.com/office/drawing/2014/main" id="{8619E9DC-29D1-AE9F-0FDA-E1F5B819C9D9}"/>
              </a:ext>
            </a:extLst>
          </p:cNvPr>
          <p:cNvPicPr>
            <a:picLocks noChangeAspect="1"/>
          </p:cNvPicPr>
          <p:nvPr/>
        </p:nvPicPr>
        <p:blipFill rotWithShape="1">
          <a:blip r:embed="rId2">
            <a:alphaModFix amt="50000"/>
          </a:blip>
          <a:srcRect l="14" r="1322"/>
          <a:stretch/>
        </p:blipFill>
        <p:spPr>
          <a:xfrm>
            <a:off x="0" y="0"/>
            <a:ext cx="12192001" cy="6857990"/>
          </a:xfrm>
          <a:prstGeom prst="rect">
            <a:avLst/>
          </a:prstGeom>
        </p:spPr>
      </p:pic>
      <p:sp>
        <p:nvSpPr>
          <p:cNvPr id="2" name="Title 1">
            <a:extLst>
              <a:ext uri="{FF2B5EF4-FFF2-40B4-BE49-F238E27FC236}">
                <a16:creationId xmlns:a16="http://schemas.microsoft.com/office/drawing/2014/main" id="{8840E3CC-0371-F57D-65E3-BDFD7F3F76C9}"/>
              </a:ext>
            </a:extLst>
          </p:cNvPr>
          <p:cNvSpPr>
            <a:spLocks noGrp="1"/>
          </p:cNvSpPr>
          <p:nvPr>
            <p:ph type="title"/>
          </p:nvPr>
        </p:nvSpPr>
        <p:spPr>
          <a:xfrm>
            <a:off x="1130271" y="1193800"/>
            <a:ext cx="3193050" cy="4699000"/>
          </a:xfrm>
        </p:spPr>
        <p:txBody>
          <a:bodyPr anchor="ctr">
            <a:normAutofit/>
          </a:bodyPr>
          <a:lstStyle/>
          <a:p>
            <a:r>
              <a:rPr lang="en-US" b="1"/>
              <a:t>More Concerns</a:t>
            </a:r>
            <a:br>
              <a:rPr lang="en-US" b="1"/>
            </a:br>
            <a:r>
              <a:rPr lang="en-US" b="1"/>
              <a:t>Inside any Therapy</a:t>
            </a:r>
          </a:p>
        </p:txBody>
      </p:sp>
      <p:sp>
        <p:nvSpPr>
          <p:cNvPr id="3" name="Content Placeholder 2">
            <a:extLst>
              <a:ext uri="{FF2B5EF4-FFF2-40B4-BE49-F238E27FC236}">
                <a16:creationId xmlns:a16="http://schemas.microsoft.com/office/drawing/2014/main" id="{EE4F7AA4-CE8D-68C9-2B65-E8103EF646E0}"/>
              </a:ext>
            </a:extLst>
          </p:cNvPr>
          <p:cNvSpPr>
            <a:spLocks noGrp="1"/>
          </p:cNvSpPr>
          <p:nvPr>
            <p:ph idx="1"/>
          </p:nvPr>
        </p:nvSpPr>
        <p:spPr>
          <a:xfrm>
            <a:off x="4976636" y="1193800"/>
            <a:ext cx="6085091" cy="4699000"/>
          </a:xfrm>
        </p:spPr>
        <p:txBody>
          <a:bodyPr anchor="ctr">
            <a:normAutofit fontScale="92500" lnSpcReduction="20000"/>
          </a:bodyPr>
          <a:lstStyle/>
          <a:p>
            <a:r>
              <a:rPr lang="en-US" b="1" dirty="0"/>
              <a:t>That politics and other countries make things worse is problematic. “Do they not care about me,  and apparently for themselves as well?”</a:t>
            </a:r>
          </a:p>
          <a:p>
            <a:r>
              <a:rPr lang="en-US" b="1" dirty="0"/>
              <a:t>Storm disasters. These prompt political and economic questions: how to move to avoid them, and how to rebuild. Who pays for it? </a:t>
            </a:r>
          </a:p>
          <a:p>
            <a:r>
              <a:rPr lang="en-US" b="1" dirty="0"/>
              <a:t>Some insidious climate prompted disasters will come.  How do we prepare for the need to move  elsewhere to live after the event? Who will pay for it?</a:t>
            </a:r>
          </a:p>
          <a:p>
            <a:r>
              <a:rPr lang="en-US" sz="3900" b="1" dirty="0">
                <a:solidFill>
                  <a:srgbClr val="FF0000"/>
                </a:solidFill>
              </a:rPr>
              <a:t>Prepare for realizations. </a:t>
            </a:r>
          </a:p>
          <a:p>
            <a:endParaRPr lang="en-US" dirty="0"/>
          </a:p>
          <a:p>
            <a:endParaRPr lang="en-US" dirty="0"/>
          </a:p>
          <a:p>
            <a:endParaRPr lang="en-US" dirty="0"/>
          </a:p>
        </p:txBody>
      </p:sp>
    </p:spTree>
    <p:extLst>
      <p:ext uri="{BB962C8B-B14F-4D97-AF65-F5344CB8AC3E}">
        <p14:creationId xmlns:p14="http://schemas.microsoft.com/office/powerpoint/2010/main" val="2706739277"/>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35911-349D-1BFB-AC42-FB39E5D3D0C1}"/>
              </a:ext>
            </a:extLst>
          </p:cNvPr>
          <p:cNvSpPr>
            <a:spLocks noGrp="1"/>
          </p:cNvSpPr>
          <p:nvPr>
            <p:ph type="title"/>
          </p:nvPr>
        </p:nvSpPr>
        <p:spPr>
          <a:xfrm>
            <a:off x="844476" y="1524992"/>
            <a:ext cx="3539266" cy="4297680"/>
          </a:xfrm>
          <a:gradFill>
            <a:gsLst>
              <a:gs pos="2500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chor="ctr">
            <a:normAutofit/>
          </a:bodyPr>
          <a:lstStyle/>
          <a:p>
            <a:r>
              <a:rPr lang="en-US" sz="4400" b="1" dirty="0">
                <a:solidFill>
                  <a:schemeClr val="bg1"/>
                </a:solidFill>
                <a:effectLst>
                  <a:glow rad="38100">
                    <a:schemeClr val="bg1">
                      <a:lumMod val="65000"/>
                      <a:lumOff val="35000"/>
                      <a:alpha val="40000"/>
                    </a:schemeClr>
                  </a:glow>
                </a:effectLst>
                <a:latin typeface="Abadi" panose="020B0604020104020204" pitchFamily="34" charset="0"/>
                <a:ea typeface="ADLaM Display" panose="02010000000000000000" pitchFamily="2" charset="0"/>
                <a:cs typeface="ADLaM Display" panose="02010000000000000000" pitchFamily="2" charset="0"/>
              </a:rPr>
              <a:t>Climate – </a:t>
            </a:r>
            <a:br>
              <a:rPr lang="en-US" sz="4400" b="1" dirty="0">
                <a:solidFill>
                  <a:schemeClr val="bg1"/>
                </a:solidFill>
                <a:effectLst>
                  <a:glow rad="38100">
                    <a:schemeClr val="bg1">
                      <a:lumMod val="65000"/>
                      <a:lumOff val="35000"/>
                      <a:alpha val="40000"/>
                    </a:schemeClr>
                  </a:glow>
                </a:effectLst>
                <a:latin typeface="Abadi" panose="020B0604020104020204" pitchFamily="34" charset="0"/>
                <a:ea typeface="ADLaM Display" panose="02010000000000000000" pitchFamily="2" charset="0"/>
                <a:cs typeface="ADLaM Display" panose="02010000000000000000" pitchFamily="2" charset="0"/>
              </a:rPr>
            </a:br>
            <a:r>
              <a:rPr lang="en-US" sz="4400" b="1" dirty="0">
                <a:solidFill>
                  <a:schemeClr val="bg1"/>
                </a:solidFill>
                <a:effectLst>
                  <a:glow rad="38100">
                    <a:schemeClr val="bg1">
                      <a:lumMod val="65000"/>
                      <a:lumOff val="35000"/>
                      <a:alpha val="40000"/>
                    </a:schemeClr>
                  </a:glow>
                </a:effectLst>
                <a:latin typeface="Abadi" panose="020B0604020104020204" pitchFamily="34" charset="0"/>
                <a:ea typeface="ADLaM Display" panose="02010000000000000000" pitchFamily="2" charset="0"/>
                <a:cs typeface="ADLaM Display" panose="02010000000000000000" pitchFamily="2" charset="0"/>
              </a:rPr>
              <a:t>The Word</a:t>
            </a:r>
          </a:p>
        </p:txBody>
      </p:sp>
      <p:sp>
        <p:nvSpPr>
          <p:cNvPr id="3" name="Content Placeholder 2">
            <a:extLst>
              <a:ext uri="{FF2B5EF4-FFF2-40B4-BE49-F238E27FC236}">
                <a16:creationId xmlns:a16="http://schemas.microsoft.com/office/drawing/2014/main" id="{C60880D4-6B05-E096-DAA7-6417A36D9BC8}"/>
              </a:ext>
            </a:extLst>
          </p:cNvPr>
          <p:cNvSpPr>
            <a:spLocks noGrp="1"/>
          </p:cNvSpPr>
          <p:nvPr>
            <p:ph idx="1"/>
          </p:nvPr>
        </p:nvSpPr>
        <p:spPr>
          <a:xfrm>
            <a:off x="4924851" y="627636"/>
            <a:ext cx="7124669" cy="6092392"/>
          </a:xfrm>
        </p:spPr>
        <p:txBody>
          <a:bodyPr anchor="ctr">
            <a:normAutofit fontScale="92500" lnSpcReduction="10000"/>
          </a:bodyPr>
          <a:lstStyle/>
          <a:p>
            <a:pPr>
              <a:lnSpc>
                <a:spcPct val="110000"/>
              </a:lnSpc>
            </a:pPr>
            <a:r>
              <a:rPr lang="en-US" sz="2400" i="1" dirty="0">
                <a:effectLst/>
                <a:latin typeface="Bahnschrift" panose="020B0502040204020203" pitchFamily="34" charset="0"/>
              </a:rPr>
              <a:t>Climacteric</a:t>
            </a:r>
            <a:r>
              <a:rPr lang="en-US" sz="2400" dirty="0">
                <a:latin typeface="Bahnschrift" panose="020B0502040204020203" pitchFamily="34" charset="0"/>
              </a:rPr>
              <a:t>, </a:t>
            </a:r>
            <a:r>
              <a:rPr lang="en-US" sz="2400" i="0" dirty="0">
                <a:effectLst/>
                <a:latin typeface="Bahnschrift" panose="020B0502040204020203" pitchFamily="34" charset="0"/>
              </a:rPr>
              <a:t>from the Greek word </a:t>
            </a:r>
            <a:r>
              <a:rPr lang="en-US" sz="2400" i="1" dirty="0" err="1">
                <a:effectLst/>
                <a:latin typeface="Bahnschrift" panose="020B0502040204020203" pitchFamily="34" charset="0"/>
              </a:rPr>
              <a:t>klimaktēr</a:t>
            </a:r>
            <a:r>
              <a:rPr lang="en-US" sz="2400" i="1" dirty="0">
                <a:effectLst/>
                <a:latin typeface="Bahnschrift" panose="020B0502040204020203" pitchFamily="34" charset="0"/>
              </a:rPr>
              <a:t>,</a:t>
            </a:r>
            <a:r>
              <a:rPr lang="en-US" sz="2400" i="0" dirty="0">
                <a:effectLst/>
                <a:latin typeface="Bahnschrift" panose="020B0502040204020203" pitchFamily="34" charset="0"/>
              </a:rPr>
              <a:t> for "critical point" or, literally, "rung of a ladder."  It is used for inevitable times on the metaphorical ladder of life. Today, </a:t>
            </a:r>
            <a:r>
              <a:rPr lang="en-US" sz="2400" i="1" dirty="0">
                <a:effectLst/>
                <a:latin typeface="Bahnschrift" panose="020B0502040204020203" pitchFamily="34" charset="0"/>
              </a:rPr>
              <a:t>climacteric</a:t>
            </a:r>
            <a:r>
              <a:rPr lang="en-US" sz="2400" i="0" dirty="0">
                <a:effectLst/>
                <a:latin typeface="Bahnschrift" panose="020B0502040204020203" pitchFamily="34" charset="0"/>
              </a:rPr>
              <a:t>  refers to male andropause or female menopause, with a "turning point leading to an end of something." I was taught the term referenced the male process only.</a:t>
            </a:r>
          </a:p>
          <a:p>
            <a:pPr>
              <a:lnSpc>
                <a:spcPct val="110000"/>
              </a:lnSpc>
            </a:pPr>
            <a:r>
              <a:rPr lang="en-US" sz="2400" i="0" dirty="0">
                <a:effectLst/>
                <a:latin typeface="Bahnschrift" panose="020B0502040204020203" pitchFamily="34" charset="0"/>
              </a:rPr>
              <a:t>Historians want to pinpoint the Roman Empire's </a:t>
            </a:r>
            <a:r>
              <a:rPr lang="en-US" sz="2400" i="1" dirty="0">
                <a:effectLst/>
                <a:latin typeface="Bahnschrift" panose="020B0502040204020203" pitchFamily="34" charset="0"/>
              </a:rPr>
              <a:t>climacteric</a:t>
            </a:r>
            <a:r>
              <a:rPr lang="en-US" sz="2400" i="0" dirty="0">
                <a:effectLst/>
                <a:latin typeface="Bahnschrift" panose="020B0502040204020203" pitchFamily="34" charset="0"/>
              </a:rPr>
              <a:t>, when it began its downhill slide. When is/was/will be ours?</a:t>
            </a:r>
          </a:p>
          <a:p>
            <a:pPr>
              <a:lnSpc>
                <a:spcPct val="110000"/>
              </a:lnSpc>
            </a:pPr>
            <a:r>
              <a:rPr lang="en-US" sz="2400" i="0" dirty="0">
                <a:effectLst/>
                <a:latin typeface="Bahnschrift" panose="020B0502040204020203" pitchFamily="34" charset="0"/>
              </a:rPr>
              <a:t>Apocalyptic is its common synonym. The first known use of </a:t>
            </a:r>
            <a:r>
              <a:rPr lang="en-US" sz="2400" i="1" dirty="0">
                <a:effectLst/>
                <a:latin typeface="Bahnschrift" panose="020B0502040204020203" pitchFamily="34" charset="0"/>
              </a:rPr>
              <a:t>climate  </a:t>
            </a:r>
            <a:r>
              <a:rPr lang="en-US" sz="2400" dirty="0">
                <a:effectLst/>
                <a:latin typeface="Bahnschrift" panose="020B0502040204020203" pitchFamily="34" charset="0"/>
              </a:rPr>
              <a:t>to reference weather </a:t>
            </a:r>
            <a:r>
              <a:rPr lang="en-US" sz="2400" i="0" dirty="0">
                <a:effectLst/>
                <a:latin typeface="Bahnschrift" panose="020B0502040204020203" pitchFamily="34" charset="0"/>
              </a:rPr>
              <a:t>was in 1578</a:t>
            </a:r>
            <a:r>
              <a:rPr lang="en-US" sz="2400" dirty="0">
                <a:latin typeface="Bahnschrift" panose="020B0502040204020203" pitchFamily="34" charset="0"/>
              </a:rPr>
              <a:t>, somewhat related to latitudes.</a:t>
            </a:r>
            <a:r>
              <a:rPr lang="en-US" sz="2400" i="0" dirty="0">
                <a:effectLst/>
                <a:latin typeface="Bahnschrift" panose="020B0502040204020203" pitchFamily="34" charset="0"/>
              </a:rPr>
              <a:t>  </a:t>
            </a:r>
          </a:p>
          <a:p>
            <a:pPr>
              <a:lnSpc>
                <a:spcPct val="110000"/>
              </a:lnSpc>
            </a:pPr>
            <a:r>
              <a:rPr lang="en-US" sz="2400" i="0" dirty="0">
                <a:effectLst/>
                <a:latin typeface="Bahnschrift" panose="020B0502040204020203" pitchFamily="34" charset="0"/>
              </a:rPr>
              <a:t>Climate used to mean the trend or inclination of weather in a specific region; now it is the full globe. This brings us all together.</a:t>
            </a:r>
          </a:p>
          <a:p>
            <a:pPr marL="0" indent="0">
              <a:lnSpc>
                <a:spcPct val="110000"/>
              </a:lnSpc>
              <a:buNone/>
            </a:pPr>
            <a:endParaRPr lang="en-US" sz="1600" b="0" i="0" dirty="0">
              <a:effectLst/>
              <a:latin typeface="-apple-system"/>
            </a:endParaRPr>
          </a:p>
          <a:p>
            <a:pPr>
              <a:lnSpc>
                <a:spcPct val="110000"/>
              </a:lnSpc>
            </a:pPr>
            <a:endParaRPr lang="en-US" sz="1600" dirty="0"/>
          </a:p>
        </p:txBody>
      </p:sp>
    </p:spTree>
    <p:extLst>
      <p:ext uri="{BB962C8B-B14F-4D97-AF65-F5344CB8AC3E}">
        <p14:creationId xmlns:p14="http://schemas.microsoft.com/office/powerpoint/2010/main" val="6511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7F855-8A90-AAFE-8A56-0E3338D6B508}"/>
              </a:ext>
            </a:extLst>
          </p:cNvPr>
          <p:cNvSpPr>
            <a:spLocks noGrp="1"/>
          </p:cNvSpPr>
          <p:nvPr>
            <p:ph type="title"/>
          </p:nvPr>
        </p:nvSpPr>
        <p:spPr>
          <a:xfrm>
            <a:off x="1130271" y="1193800"/>
            <a:ext cx="3193050" cy="4699000"/>
          </a:xfrm>
        </p:spPr>
        <p:txBody>
          <a:bodyPr anchor="ctr">
            <a:normAutofit/>
          </a:bodyPr>
          <a:lstStyle/>
          <a:p>
            <a:r>
              <a:rPr lang="en-US" b="1" dirty="0"/>
              <a:t>Terms And Concepts</a:t>
            </a:r>
          </a:p>
        </p:txBody>
      </p:sp>
      <p:graphicFrame>
        <p:nvGraphicFramePr>
          <p:cNvPr id="12" name="Content Placeholder 2">
            <a:extLst>
              <a:ext uri="{FF2B5EF4-FFF2-40B4-BE49-F238E27FC236}">
                <a16:creationId xmlns:a16="http://schemas.microsoft.com/office/drawing/2014/main" id="{A1FA0013-3CAD-4539-D852-0B634352AFBC}"/>
              </a:ext>
            </a:extLst>
          </p:cNvPr>
          <p:cNvGraphicFramePr>
            <a:graphicFrameLocks noGrp="1"/>
          </p:cNvGraphicFramePr>
          <p:nvPr>
            <p:ph idx="1"/>
            <p:extLst>
              <p:ext uri="{D42A27DB-BD31-4B8C-83A1-F6EECF244321}">
                <p14:modId xmlns:p14="http://schemas.microsoft.com/office/powerpoint/2010/main" val="687508786"/>
              </p:ext>
            </p:extLst>
          </p:nvPr>
        </p:nvGraphicFramePr>
        <p:xfrm>
          <a:off x="4976636" y="616449"/>
          <a:ext cx="6812958" cy="5917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5117471"/>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Fumes from a powerplant chimney">
            <a:extLst>
              <a:ext uri="{FF2B5EF4-FFF2-40B4-BE49-F238E27FC236}">
                <a16:creationId xmlns:a16="http://schemas.microsoft.com/office/drawing/2014/main" id="{CB2822CF-C604-7A26-CB31-82FC00F2D573}"/>
              </a:ext>
            </a:extLst>
          </p:cNvPr>
          <p:cNvPicPr>
            <a:picLocks noChangeAspect="1"/>
          </p:cNvPicPr>
          <p:nvPr/>
        </p:nvPicPr>
        <p:blipFill rotWithShape="1">
          <a:blip r:embed="rId2"/>
          <a:srcRect t="16667"/>
          <a:stretch/>
        </p:blipFill>
        <p:spPr>
          <a:xfrm>
            <a:off x="-134159" y="11"/>
            <a:ext cx="12326159" cy="6857989"/>
          </a:xfrm>
          <a:prstGeom prst="rect">
            <a:avLst/>
          </a:prstGeom>
        </p:spPr>
      </p:pic>
      <p:sp>
        <p:nvSpPr>
          <p:cNvPr id="2" name="Title 1">
            <a:extLst>
              <a:ext uri="{FF2B5EF4-FFF2-40B4-BE49-F238E27FC236}">
                <a16:creationId xmlns:a16="http://schemas.microsoft.com/office/drawing/2014/main" id="{BA637948-4D48-5BB7-4FA8-4C988A37FB59}"/>
              </a:ext>
            </a:extLst>
          </p:cNvPr>
          <p:cNvSpPr>
            <a:spLocks noGrp="1"/>
          </p:cNvSpPr>
          <p:nvPr>
            <p:ph type="title"/>
          </p:nvPr>
        </p:nvSpPr>
        <p:spPr>
          <a:xfrm>
            <a:off x="491987" y="585537"/>
            <a:ext cx="6211956" cy="2172572"/>
          </a:xfrm>
        </p:spPr>
        <p:txBody>
          <a:bodyPr anchor="b">
            <a:noAutofit/>
          </a:bodyPr>
          <a:lstStyle/>
          <a:p>
            <a:r>
              <a:rPr lang="en-US" sz="4400" b="1" dirty="0">
                <a:solidFill>
                  <a:schemeClr val="bg1"/>
                </a:solidFill>
              </a:rPr>
              <a:t>Solastalgia</a:t>
            </a:r>
          </a:p>
        </p:txBody>
      </p:sp>
      <p:sp>
        <p:nvSpPr>
          <p:cNvPr id="3" name="Content Placeholder 2">
            <a:extLst>
              <a:ext uri="{FF2B5EF4-FFF2-40B4-BE49-F238E27FC236}">
                <a16:creationId xmlns:a16="http://schemas.microsoft.com/office/drawing/2014/main" id="{C6494781-09FC-BEF0-9471-9CE11441C53E}"/>
              </a:ext>
            </a:extLst>
          </p:cNvPr>
          <p:cNvSpPr>
            <a:spLocks noGrp="1"/>
          </p:cNvSpPr>
          <p:nvPr>
            <p:ph idx="1"/>
          </p:nvPr>
        </p:nvSpPr>
        <p:spPr>
          <a:xfrm>
            <a:off x="5446643" y="3894364"/>
            <a:ext cx="6366014" cy="2536253"/>
          </a:xfrm>
        </p:spPr>
        <p:txBody>
          <a:bodyPr>
            <a:noAutofit/>
          </a:bodyPr>
          <a:lstStyle/>
          <a:p>
            <a:pPr marL="0" indent="0" algn="r">
              <a:buNone/>
            </a:pPr>
            <a:r>
              <a:rPr lang="en-US" sz="2400" b="1" dirty="0">
                <a:solidFill>
                  <a:srgbClr val="FFFF00"/>
                </a:solidFill>
                <a:latin typeface="Aharoni" panose="02010803020104030203" pitchFamily="2" charset="-79"/>
                <a:ea typeface="ADLaM Display" panose="02010000000000000000" pitchFamily="2" charset="0"/>
                <a:cs typeface="Aharoni" panose="02010803020104030203" pitchFamily="2" charset="-79"/>
              </a:rPr>
              <a:t>Coined in 2005 by Glenn Albrecht.</a:t>
            </a:r>
          </a:p>
          <a:p>
            <a:pPr algn="r"/>
            <a:r>
              <a:rPr lang="en-US" sz="2400" b="1" dirty="0">
                <a:solidFill>
                  <a:srgbClr val="FFFF00"/>
                </a:solidFill>
                <a:effectLst/>
                <a:latin typeface="Aharoni" panose="02010803020104030203" pitchFamily="2" charset="-79"/>
                <a:ea typeface="ADLaM Display" panose="02010000000000000000" pitchFamily="2" charset="0"/>
                <a:cs typeface="Aharoni" panose="02010803020104030203" pitchFamily="2" charset="-79"/>
              </a:rPr>
              <a:t>From Latin </a:t>
            </a:r>
            <a:r>
              <a:rPr lang="en-US" sz="2400" b="1" dirty="0" err="1">
                <a:solidFill>
                  <a:srgbClr val="FFFF00"/>
                </a:solidFill>
                <a:effectLst/>
                <a:latin typeface="Aharoni" panose="02010803020104030203" pitchFamily="2" charset="-79"/>
                <a:ea typeface="ADLaM Display" panose="02010000000000000000" pitchFamily="2" charset="0"/>
                <a:cs typeface="Aharoni" panose="02010803020104030203" pitchFamily="2" charset="-79"/>
              </a:rPr>
              <a:t>sōlācium</a:t>
            </a:r>
            <a:r>
              <a:rPr lang="en-US" sz="2400" b="1" dirty="0">
                <a:solidFill>
                  <a:srgbClr val="FFFF00"/>
                </a:solidFill>
                <a:effectLst/>
                <a:latin typeface="Aharoni" panose="02010803020104030203" pitchFamily="2" charset="-79"/>
                <a:ea typeface="ADLaM Display" panose="02010000000000000000" pitchFamily="2" charset="0"/>
                <a:cs typeface="Aharoni" panose="02010803020104030203" pitchFamily="2" charset="-79"/>
              </a:rPr>
              <a:t> (comfort) and the Greek root -</a:t>
            </a:r>
            <a:r>
              <a:rPr lang="en-US" sz="2400" b="1" dirty="0" err="1">
                <a:solidFill>
                  <a:srgbClr val="FFFF00"/>
                </a:solidFill>
                <a:effectLst/>
                <a:latin typeface="Aharoni" panose="02010803020104030203" pitchFamily="2" charset="-79"/>
                <a:ea typeface="ADLaM Display" panose="02010000000000000000" pitchFamily="2" charset="0"/>
                <a:cs typeface="Aharoni" panose="02010803020104030203" pitchFamily="2" charset="-79"/>
              </a:rPr>
              <a:t>algia</a:t>
            </a:r>
            <a:r>
              <a:rPr lang="en-US" sz="2400" b="1" dirty="0">
                <a:solidFill>
                  <a:srgbClr val="FFFF00"/>
                </a:solidFill>
                <a:effectLst/>
                <a:latin typeface="Aharoni" panose="02010803020104030203" pitchFamily="2" charset="-79"/>
                <a:ea typeface="ADLaM Display" panose="02010000000000000000" pitchFamily="2" charset="0"/>
                <a:cs typeface="Aharoni" panose="02010803020104030203" pitchFamily="2" charset="-79"/>
              </a:rPr>
              <a:t> (pain, suffering, grief) -- emotional or existential distress caused by environmental changes.</a:t>
            </a:r>
            <a:endParaRPr lang="en-US" sz="2400" b="1" dirty="0">
              <a:solidFill>
                <a:srgbClr val="FFFF00"/>
              </a:solidFill>
              <a:latin typeface="Aharoni" panose="02010803020104030203" pitchFamily="2" charset="-79"/>
              <a:ea typeface="ADLaM Display" panose="02010000000000000000" pitchFamily="2" charset="0"/>
              <a:cs typeface="Aharoni" panose="02010803020104030203" pitchFamily="2" charset="-79"/>
            </a:endParaRPr>
          </a:p>
          <a:p>
            <a:pPr marL="0" indent="0" algn="r">
              <a:buNone/>
            </a:pPr>
            <a:endParaRPr lang="en-US" sz="2400" b="1" dirty="0">
              <a:solidFill>
                <a:srgbClr val="FFFF00"/>
              </a:solidFill>
              <a:latin typeface="Aharoni" panose="02010803020104030203" pitchFamily="2" charset="-79"/>
              <a:ea typeface="ADLaM Display" panose="02010000000000000000" pitchFamily="2" charset="0"/>
              <a:cs typeface="Aharoni" panose="02010803020104030203" pitchFamily="2" charset="-79"/>
            </a:endParaRPr>
          </a:p>
        </p:txBody>
      </p:sp>
    </p:spTree>
    <p:extLst>
      <p:ext uri="{BB962C8B-B14F-4D97-AF65-F5344CB8AC3E}">
        <p14:creationId xmlns:p14="http://schemas.microsoft.com/office/powerpoint/2010/main" val="1331272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a:gsLst>
            <a:gs pos="2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DEA6B-FEBB-24DD-414F-CA5394EAB21F}"/>
              </a:ext>
            </a:extLst>
          </p:cNvPr>
          <p:cNvSpPr>
            <a:spLocks noGrp="1"/>
          </p:cNvSpPr>
          <p:nvPr>
            <p:ph type="title"/>
          </p:nvPr>
        </p:nvSpPr>
        <p:spPr>
          <a:xfrm>
            <a:off x="3945467" y="427318"/>
            <a:ext cx="5236633" cy="752421"/>
          </a:xfrm>
        </p:spPr>
        <p:txBody>
          <a:bodyPr>
            <a:normAutofit/>
          </a:bodyPr>
          <a:lstStyle/>
          <a:p>
            <a:pPr algn="ctr"/>
            <a:r>
              <a:rPr lang="en-US" sz="4400" dirty="0">
                <a:solidFill>
                  <a:schemeClr val="bg1"/>
                </a:solidFill>
                <a:latin typeface="Palatino Linotype" panose="02040502050505030304" pitchFamily="18" charset="0"/>
              </a:rPr>
              <a:t>anomie</a:t>
            </a:r>
          </a:p>
        </p:txBody>
      </p:sp>
      <p:graphicFrame>
        <p:nvGraphicFramePr>
          <p:cNvPr id="5" name="Content Placeholder 2">
            <a:extLst>
              <a:ext uri="{FF2B5EF4-FFF2-40B4-BE49-F238E27FC236}">
                <a16:creationId xmlns:a16="http://schemas.microsoft.com/office/drawing/2014/main" id="{2879D440-459D-5C66-75B2-033384907835}"/>
              </a:ext>
            </a:extLst>
          </p:cNvPr>
          <p:cNvGraphicFramePr>
            <a:graphicFrameLocks noGrp="1"/>
          </p:cNvGraphicFramePr>
          <p:nvPr>
            <p:ph idx="1"/>
            <p:extLst>
              <p:ext uri="{D42A27DB-BD31-4B8C-83A1-F6EECF244321}">
                <p14:modId xmlns:p14="http://schemas.microsoft.com/office/powerpoint/2010/main" val="293694821"/>
              </p:ext>
            </p:extLst>
          </p:nvPr>
        </p:nvGraphicFramePr>
        <p:xfrm>
          <a:off x="1450975" y="1379439"/>
          <a:ext cx="10143412" cy="47392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9782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Large skydiving group mid-air">
            <a:extLst>
              <a:ext uri="{FF2B5EF4-FFF2-40B4-BE49-F238E27FC236}">
                <a16:creationId xmlns:a16="http://schemas.microsoft.com/office/drawing/2014/main" id="{FF9EC5A0-7AC0-2435-1983-29B0E1899EF2}"/>
              </a:ext>
            </a:extLst>
          </p:cNvPr>
          <p:cNvPicPr>
            <a:picLocks noChangeAspect="1"/>
          </p:cNvPicPr>
          <p:nvPr/>
        </p:nvPicPr>
        <p:blipFill rotWithShape="1">
          <a:blip r:embed="rId2">
            <a:alphaModFix amt="50000"/>
            <a:grayscl/>
          </a:blip>
          <a:srcRect t="7936" r="-1" b="7474"/>
          <a:stretch/>
        </p:blipFill>
        <p:spPr>
          <a:xfrm>
            <a:off x="20" y="10"/>
            <a:ext cx="12191980" cy="6857990"/>
          </a:xfrm>
          <a:prstGeom prst="rect">
            <a:avLst/>
          </a:prstGeom>
        </p:spPr>
      </p:pic>
      <p:sp>
        <p:nvSpPr>
          <p:cNvPr id="2" name="Title 1">
            <a:extLst>
              <a:ext uri="{FF2B5EF4-FFF2-40B4-BE49-F238E27FC236}">
                <a16:creationId xmlns:a16="http://schemas.microsoft.com/office/drawing/2014/main" id="{D0DAAD48-2E28-B447-BC34-59532018E8BF}"/>
              </a:ext>
            </a:extLst>
          </p:cNvPr>
          <p:cNvSpPr>
            <a:spLocks noGrp="1"/>
          </p:cNvSpPr>
          <p:nvPr>
            <p:ph type="title"/>
          </p:nvPr>
        </p:nvSpPr>
        <p:spPr>
          <a:xfrm>
            <a:off x="642136" y="1193800"/>
            <a:ext cx="3681185" cy="4699000"/>
          </a:xfrm>
        </p:spPr>
        <p:txBody>
          <a:bodyPr anchor="ctr">
            <a:normAutofit/>
          </a:bodyPr>
          <a:lstStyle/>
          <a:p>
            <a:r>
              <a:rPr lang="en-US" dirty="0"/>
              <a:t>Psychotherapy Approaches</a:t>
            </a:r>
          </a:p>
        </p:txBody>
      </p:sp>
      <p:sp>
        <p:nvSpPr>
          <p:cNvPr id="3" name="Content Placeholder 2">
            <a:extLst>
              <a:ext uri="{FF2B5EF4-FFF2-40B4-BE49-F238E27FC236}">
                <a16:creationId xmlns:a16="http://schemas.microsoft.com/office/drawing/2014/main" id="{76F456A0-FD0D-F2E1-48EE-53297950200B}"/>
              </a:ext>
            </a:extLst>
          </p:cNvPr>
          <p:cNvSpPr>
            <a:spLocks noGrp="1"/>
          </p:cNvSpPr>
          <p:nvPr>
            <p:ph idx="1"/>
          </p:nvPr>
        </p:nvSpPr>
        <p:spPr>
          <a:xfrm>
            <a:off x="4163438" y="540920"/>
            <a:ext cx="7805955" cy="6260572"/>
          </a:xfrm>
        </p:spPr>
        <p:txBody>
          <a:bodyPr anchor="ctr">
            <a:normAutofit lnSpcReduction="10000"/>
          </a:bodyPr>
          <a:lstStyle/>
          <a:p>
            <a:pPr>
              <a:lnSpc>
                <a:spcPct val="110000"/>
              </a:lnSpc>
            </a:pPr>
            <a:r>
              <a:rPr lang="en-US" dirty="0">
                <a:solidFill>
                  <a:schemeClr val="accent1">
                    <a:lumMod val="20000"/>
                    <a:lumOff val="80000"/>
                  </a:schemeClr>
                </a:solidFill>
              </a:rPr>
              <a:t>Usual psychotherapy techniques suffice if it is recognized as having a different endpoint – that the external core contributor is not escapable or fixable. Change “what you can, but prepare for more.”  Which ‘therapeutic marketing flags’ are waved? Will they just kick the can?</a:t>
            </a:r>
          </a:p>
          <a:p>
            <a:pPr>
              <a:lnSpc>
                <a:spcPct val="110000"/>
              </a:lnSpc>
            </a:pPr>
            <a:r>
              <a:rPr lang="en-US" dirty="0">
                <a:solidFill>
                  <a:schemeClr val="accent1">
                    <a:lumMod val="20000"/>
                    <a:lumOff val="80000"/>
                  </a:schemeClr>
                </a:solidFill>
              </a:rPr>
              <a:t>Treatment demands world-wide life-style changes. Beginning anything therefore requires that we cast a spell allowing the hard challenges in front of us not to become stagnation by frustration. To begin demands we break old patterns and reconfigure ourselves. This needs to be done by mixing our courage, tenderness, our psychosocial activities, a sense of our achievable power, and a sense of our vulnerability. It is not easy.</a:t>
            </a:r>
          </a:p>
          <a:p>
            <a:pPr>
              <a:lnSpc>
                <a:spcPct val="110000"/>
              </a:lnSpc>
            </a:pPr>
            <a:r>
              <a:rPr lang="en-US" dirty="0">
                <a:solidFill>
                  <a:schemeClr val="accent1">
                    <a:lumMod val="20000"/>
                    <a:lumOff val="80000"/>
                  </a:schemeClr>
                </a:solidFill>
              </a:rPr>
              <a:t>Remember that much of our life is really shaped more by how things end rather than how they start.</a:t>
            </a:r>
          </a:p>
          <a:p>
            <a:pPr>
              <a:lnSpc>
                <a:spcPct val="110000"/>
              </a:lnSpc>
            </a:pPr>
            <a:endParaRPr lang="en-US" sz="1700" dirty="0"/>
          </a:p>
        </p:txBody>
      </p:sp>
    </p:spTree>
    <p:extLst>
      <p:ext uri="{BB962C8B-B14F-4D97-AF65-F5344CB8AC3E}">
        <p14:creationId xmlns:p14="http://schemas.microsoft.com/office/powerpoint/2010/main" val="2522705637"/>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E2C83-2539-97DB-30B1-81920EC4DB38}"/>
              </a:ext>
            </a:extLst>
          </p:cNvPr>
          <p:cNvSpPr>
            <a:spLocks noGrp="1"/>
          </p:cNvSpPr>
          <p:nvPr>
            <p:ph type="title"/>
          </p:nvPr>
        </p:nvSpPr>
        <p:spPr>
          <a:xfrm>
            <a:off x="669471" y="299040"/>
            <a:ext cx="10385383" cy="1108952"/>
          </a:xfrm>
        </p:spPr>
        <p:txBody>
          <a:bodyPr>
            <a:normAutofit/>
          </a:bodyPr>
          <a:lstStyle/>
          <a:p>
            <a:pPr algn="ctr"/>
            <a:r>
              <a:rPr lang="en-US" sz="4800" b="1" dirty="0">
                <a:latin typeface="Aldhabi" panose="01000000000000000000" pitchFamily="2" charset="-78"/>
                <a:ea typeface="ADLaM Display" panose="02010000000000000000" pitchFamily="2" charset="0"/>
                <a:cs typeface="Aldhabi" panose="01000000000000000000" pitchFamily="2" charset="-78"/>
              </a:rPr>
              <a:t>even we here today not are helping – hang on!</a:t>
            </a:r>
          </a:p>
        </p:txBody>
      </p:sp>
      <p:sp>
        <p:nvSpPr>
          <p:cNvPr id="3" name="Content Placeholder 2">
            <a:extLst>
              <a:ext uri="{FF2B5EF4-FFF2-40B4-BE49-F238E27FC236}">
                <a16:creationId xmlns:a16="http://schemas.microsoft.com/office/drawing/2014/main" id="{8A246149-042C-C1FF-CE7E-9CF479DE774F}"/>
              </a:ext>
            </a:extLst>
          </p:cNvPr>
          <p:cNvSpPr>
            <a:spLocks noGrp="1"/>
          </p:cNvSpPr>
          <p:nvPr>
            <p:ph idx="1"/>
          </p:nvPr>
        </p:nvSpPr>
        <p:spPr>
          <a:xfrm>
            <a:off x="526596" y="1653702"/>
            <a:ext cx="11201400" cy="4804248"/>
          </a:xfrm>
        </p:spPr>
        <p:txBody>
          <a:bodyPr>
            <a:normAutofit fontScale="77500" lnSpcReduction="20000"/>
          </a:bodyPr>
          <a:lstStyle/>
          <a:p>
            <a:pPr>
              <a:lnSpc>
                <a:spcPct val="110000"/>
              </a:lnSpc>
            </a:pPr>
            <a:r>
              <a:rPr lang="en-US" sz="3200" b="1" dirty="0">
                <a:latin typeface="Abadi" panose="020B0604020104020204" pitchFamily="34" charset="0"/>
                <a:cs typeface="Aldhabi" panose="01000000000000000000" pitchFamily="2" charset="-78"/>
              </a:rPr>
              <a:t>Ultimately, if we reduce the population and our consumption patterns, then the climate changes on our planet will again become those caused by nature, and not us. Tremendous time and self-discipline will be needed, but even with massively </a:t>
            </a:r>
            <a:r>
              <a:rPr lang="en-US" sz="3200" b="1" i="1" dirty="0">
                <a:latin typeface="Abadi" panose="020B0604020104020204" pitchFamily="34" charset="0"/>
                <a:cs typeface="Aldhabi" panose="01000000000000000000" pitchFamily="2" charset="-78"/>
              </a:rPr>
              <a:t>effective</a:t>
            </a:r>
            <a:r>
              <a:rPr lang="en-US" sz="3200" b="1" dirty="0">
                <a:latin typeface="Abadi" panose="020B0604020104020204" pitchFamily="34" charset="0"/>
                <a:cs typeface="Aldhabi" panose="01000000000000000000" pitchFamily="2" charset="-78"/>
              </a:rPr>
              <a:t> efforts, it may be too late for our generation to benefit. The grasp of this is penetrating. </a:t>
            </a:r>
          </a:p>
          <a:p>
            <a:pPr>
              <a:lnSpc>
                <a:spcPct val="110000"/>
              </a:lnSpc>
            </a:pPr>
            <a:r>
              <a:rPr lang="en-US" sz="3200" b="1" dirty="0">
                <a:latin typeface="Abadi" panose="020B0604020104020204" pitchFamily="34" charset="0"/>
                <a:cs typeface="Aldhabi" panose="01000000000000000000" pitchFamily="2" charset="-78"/>
              </a:rPr>
              <a:t>Equally, the existential panic of realizing that not everybody is helping to make our planet sustainable can be overwhelming and defeating. </a:t>
            </a:r>
          </a:p>
          <a:p>
            <a:pPr>
              <a:lnSpc>
                <a:spcPct val="110000"/>
              </a:lnSpc>
            </a:pPr>
            <a:r>
              <a:rPr lang="en-US" sz="3200" b="1" dirty="0">
                <a:latin typeface="Abadi" panose="020B0604020104020204" pitchFamily="34" charset="0"/>
                <a:cs typeface="Aldhabi" panose="01000000000000000000" pitchFamily="2" charset="-78"/>
              </a:rPr>
              <a:t>How to therapeutically manage that? Do we engender sacrifice, </a:t>
            </a:r>
            <a:r>
              <a:rPr lang="en-US" sz="3200" b="1" dirty="0" err="1">
                <a:latin typeface="Abadi" panose="020B0604020104020204" pitchFamily="34" charset="0"/>
                <a:cs typeface="Aldhabi" panose="01000000000000000000" pitchFamily="2" charset="-78"/>
              </a:rPr>
              <a:t>hedonisn</a:t>
            </a:r>
            <a:r>
              <a:rPr lang="en-US" sz="3200" b="1" dirty="0">
                <a:latin typeface="Abadi" panose="020B0604020104020204" pitchFamily="34" charset="0"/>
                <a:cs typeface="Aldhabi" panose="01000000000000000000" pitchFamily="2" charset="-78"/>
              </a:rPr>
              <a:t>, altruism, insight, social activism, </a:t>
            </a:r>
            <a:r>
              <a:rPr lang="en-US" sz="3200" b="1" dirty="0" err="1">
                <a:latin typeface="Abadi" panose="020B0604020104020204" pitchFamily="34" charset="0"/>
                <a:cs typeface="Aldhabi" panose="01000000000000000000" pitchFamily="2" charset="-78"/>
              </a:rPr>
              <a:t>etc</a:t>
            </a:r>
            <a:r>
              <a:rPr lang="en-US" sz="3200" b="1" dirty="0">
                <a:latin typeface="Abadi" panose="020B0604020104020204" pitchFamily="34" charset="0"/>
                <a:cs typeface="Aldhabi" panose="01000000000000000000" pitchFamily="2" charset="-78"/>
              </a:rPr>
              <a:t>? Your designs, please. </a:t>
            </a:r>
          </a:p>
          <a:p>
            <a:pPr>
              <a:lnSpc>
                <a:spcPct val="110000"/>
              </a:lnSpc>
            </a:pPr>
            <a:r>
              <a:rPr lang="en-US" sz="3200" b="1" dirty="0">
                <a:latin typeface="Abadi" panose="020B0604020104020204" pitchFamily="34" charset="0"/>
                <a:cs typeface="Aldhabi" panose="01000000000000000000" pitchFamily="2" charset="-78"/>
              </a:rPr>
              <a:t>The alcoholic stops his own drinking, the abused spouse separates, we quit the bad job, etc. We can’t get away from even our own cars and plastic, let alone that </a:t>
            </a:r>
            <a:r>
              <a:rPr lang="en-US" sz="3200" b="1">
                <a:latin typeface="Abadi" panose="020B0604020104020204" pitchFamily="34" charset="0"/>
                <a:cs typeface="Aldhabi" panose="01000000000000000000" pitchFamily="2" charset="-78"/>
              </a:rPr>
              <a:t>in the </a:t>
            </a:r>
            <a:r>
              <a:rPr lang="en-US" sz="3200" b="1" dirty="0">
                <a:latin typeface="Abadi" panose="020B0604020104020204" pitchFamily="34" charset="0"/>
                <a:cs typeface="Aldhabi" panose="01000000000000000000" pitchFamily="2" charset="-78"/>
              </a:rPr>
              <a:t>rest of the world.</a:t>
            </a:r>
          </a:p>
          <a:p>
            <a:pPr>
              <a:lnSpc>
                <a:spcPct val="110000"/>
              </a:lnSpc>
            </a:pPr>
            <a:endParaRPr lang="en-US" sz="2800" dirty="0">
              <a:latin typeface="Aldhabi" panose="01000000000000000000" pitchFamily="2" charset="-78"/>
              <a:cs typeface="Aldhabi" panose="01000000000000000000" pitchFamily="2" charset="-78"/>
            </a:endParaRPr>
          </a:p>
          <a:p>
            <a:pPr>
              <a:lnSpc>
                <a:spcPct val="110000"/>
              </a:lnSpc>
            </a:pPr>
            <a:endParaRPr lang="en-US" sz="1600" dirty="0"/>
          </a:p>
        </p:txBody>
      </p:sp>
    </p:spTree>
    <p:extLst>
      <p:ext uri="{BB962C8B-B14F-4D97-AF65-F5344CB8AC3E}">
        <p14:creationId xmlns:p14="http://schemas.microsoft.com/office/powerpoint/2010/main" val="412596884"/>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Plant growing in a concrete crack">
            <a:extLst>
              <a:ext uri="{FF2B5EF4-FFF2-40B4-BE49-F238E27FC236}">
                <a16:creationId xmlns:a16="http://schemas.microsoft.com/office/drawing/2014/main" id="{E810AE4E-4381-F5E3-4D03-C537616B9C5A}"/>
              </a:ext>
            </a:extLst>
          </p:cNvPr>
          <p:cNvPicPr>
            <a:picLocks noChangeAspect="1"/>
          </p:cNvPicPr>
          <p:nvPr/>
        </p:nvPicPr>
        <p:blipFill rotWithShape="1">
          <a:blip r:embed="rId2">
            <a:alphaModFix amt="50000"/>
          </a:blip>
          <a:srcRect t="15728" r="-1" b="-1"/>
          <a:stretch/>
        </p:blipFill>
        <p:spPr>
          <a:xfrm>
            <a:off x="305" y="10"/>
            <a:ext cx="12191695" cy="6857990"/>
          </a:xfrm>
          <a:prstGeom prst="rect">
            <a:avLst/>
          </a:prstGeom>
        </p:spPr>
      </p:pic>
      <p:sp>
        <p:nvSpPr>
          <p:cNvPr id="2" name="Title 1">
            <a:extLst>
              <a:ext uri="{FF2B5EF4-FFF2-40B4-BE49-F238E27FC236}">
                <a16:creationId xmlns:a16="http://schemas.microsoft.com/office/drawing/2014/main" id="{07CA991E-73E9-EE43-0089-BA27FBF1C7AE}"/>
              </a:ext>
            </a:extLst>
          </p:cNvPr>
          <p:cNvSpPr>
            <a:spLocks noGrp="1"/>
          </p:cNvSpPr>
          <p:nvPr>
            <p:ph type="title"/>
          </p:nvPr>
        </p:nvSpPr>
        <p:spPr>
          <a:xfrm>
            <a:off x="1130271" y="1193800"/>
            <a:ext cx="3193050" cy="3904796"/>
          </a:xfrm>
        </p:spPr>
        <p:txBody>
          <a:bodyPr anchor="ctr">
            <a:normAutofit/>
          </a:bodyPr>
          <a:lstStyle/>
          <a:p>
            <a:r>
              <a:rPr lang="en-US" sz="3600" dirty="0"/>
              <a:t>Ecocide – Killing The Ecosystem</a:t>
            </a:r>
          </a:p>
        </p:txBody>
      </p:sp>
      <p:sp>
        <p:nvSpPr>
          <p:cNvPr id="3" name="Content Placeholder 2">
            <a:extLst>
              <a:ext uri="{FF2B5EF4-FFF2-40B4-BE49-F238E27FC236}">
                <a16:creationId xmlns:a16="http://schemas.microsoft.com/office/drawing/2014/main" id="{3DAE95E4-003D-0EF1-972A-7E06ECE61224}"/>
              </a:ext>
            </a:extLst>
          </p:cNvPr>
          <p:cNvSpPr>
            <a:spLocks noGrp="1"/>
          </p:cNvSpPr>
          <p:nvPr>
            <p:ph idx="1"/>
          </p:nvPr>
        </p:nvSpPr>
        <p:spPr>
          <a:xfrm>
            <a:off x="4143376" y="815772"/>
            <a:ext cx="7718138" cy="5455055"/>
          </a:xfrm>
        </p:spPr>
        <p:txBody>
          <a:bodyPr anchor="ctr">
            <a:normAutofit/>
          </a:bodyPr>
          <a:lstStyle/>
          <a:p>
            <a:r>
              <a:rPr lang="en-US" dirty="0"/>
              <a:t>Are we the enemies of our own survival? Storms which used to be purely natural are now worsened by climate change. </a:t>
            </a:r>
          </a:p>
          <a:p>
            <a:r>
              <a:rPr lang="en-US" dirty="0"/>
              <a:t>Therefore, the syllogism exists of we being our own enemies. Do we have the right to demand nature be forced into a type of slavery for us to maintain an uninhibited consumptive short run, and that neither we nor nature will survive this ‘run’ of consumption patterns.</a:t>
            </a:r>
          </a:p>
          <a:p>
            <a:r>
              <a:rPr lang="en-US" dirty="0"/>
              <a:t>Ecuador has declared that the planet has legal rights of protection. Should trees have equal legal rights? They are living entities, as we are, but we don't seem to really care enough about them.</a:t>
            </a:r>
          </a:p>
          <a:p>
            <a:endParaRPr lang="en-US" sz="1900" dirty="0"/>
          </a:p>
        </p:txBody>
      </p:sp>
    </p:spTree>
    <p:extLst>
      <p:ext uri="{BB962C8B-B14F-4D97-AF65-F5344CB8AC3E}">
        <p14:creationId xmlns:p14="http://schemas.microsoft.com/office/powerpoint/2010/main" val="153723078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25A4C50-DB9E-66D6-1F0B-FC409D307417}"/>
              </a:ext>
            </a:extLst>
          </p:cNvPr>
          <p:cNvPicPr>
            <a:picLocks noGrp="1" noChangeAspect="1"/>
          </p:cNvPicPr>
          <p:nvPr>
            <p:ph idx="1"/>
          </p:nvPr>
        </p:nvPicPr>
        <p:blipFill rotWithShape="1">
          <a:blip r:embed="rId2"/>
          <a:srcRect b="19"/>
          <a:stretch/>
        </p:blipFill>
        <p:spPr>
          <a:xfrm>
            <a:off x="1597631" y="1128098"/>
            <a:ext cx="8589951" cy="4598011"/>
          </a:xfrm>
          <a:prstGeom prst="rect">
            <a:avLst/>
          </a:prstGeom>
        </p:spPr>
      </p:pic>
    </p:spTree>
    <p:extLst>
      <p:ext uri="{BB962C8B-B14F-4D97-AF65-F5344CB8AC3E}">
        <p14:creationId xmlns:p14="http://schemas.microsoft.com/office/powerpoint/2010/main" val="4117170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Distressed grey and blue concrete wall">
            <a:extLst>
              <a:ext uri="{FF2B5EF4-FFF2-40B4-BE49-F238E27FC236}">
                <a16:creationId xmlns:a16="http://schemas.microsoft.com/office/drawing/2014/main" id="{227E6337-6009-CC0E-A099-D403AA05B396}"/>
              </a:ext>
            </a:extLst>
          </p:cNvPr>
          <p:cNvPicPr>
            <a:picLocks noChangeAspect="1"/>
          </p:cNvPicPr>
          <p:nvPr/>
        </p:nvPicPr>
        <p:blipFill rotWithShape="1">
          <a:blip r:embed="rId2">
            <a:alphaModFix amt="50000"/>
            <a:grayscl/>
          </a:blip>
          <a:srcRect t="10867" r="-1" b="4861"/>
          <a:stretch/>
        </p:blipFill>
        <p:spPr>
          <a:xfrm>
            <a:off x="0" y="0"/>
            <a:ext cx="12191695" cy="6857990"/>
          </a:xfrm>
          <a:prstGeom prst="rect">
            <a:avLst/>
          </a:prstGeom>
        </p:spPr>
      </p:pic>
      <p:sp>
        <p:nvSpPr>
          <p:cNvPr id="2" name="Title 1">
            <a:extLst>
              <a:ext uri="{FF2B5EF4-FFF2-40B4-BE49-F238E27FC236}">
                <a16:creationId xmlns:a16="http://schemas.microsoft.com/office/drawing/2014/main" id="{862022D7-A1B8-F1AB-8910-1EFD42C158EB}"/>
              </a:ext>
            </a:extLst>
          </p:cNvPr>
          <p:cNvSpPr>
            <a:spLocks noGrp="1"/>
          </p:cNvSpPr>
          <p:nvPr>
            <p:ph type="title"/>
          </p:nvPr>
        </p:nvSpPr>
        <p:spPr>
          <a:xfrm>
            <a:off x="775607" y="1193800"/>
            <a:ext cx="3547714" cy="3953782"/>
          </a:xfrm>
        </p:spPr>
        <p:txBody>
          <a:bodyPr anchor="ctr">
            <a:normAutofit/>
          </a:bodyPr>
          <a:lstStyle/>
          <a:p>
            <a:r>
              <a:rPr lang="en-US" sz="3600" dirty="0"/>
              <a:t>Ecocide Background</a:t>
            </a:r>
          </a:p>
        </p:txBody>
      </p:sp>
      <p:sp>
        <p:nvSpPr>
          <p:cNvPr id="3" name="Content Placeholder 2">
            <a:extLst>
              <a:ext uri="{FF2B5EF4-FFF2-40B4-BE49-F238E27FC236}">
                <a16:creationId xmlns:a16="http://schemas.microsoft.com/office/drawing/2014/main" id="{A87BBAAC-ACE4-3EDD-93AF-DA29ABBA35DB}"/>
              </a:ext>
            </a:extLst>
          </p:cNvPr>
          <p:cNvSpPr>
            <a:spLocks noGrp="1"/>
          </p:cNvSpPr>
          <p:nvPr>
            <p:ph idx="1"/>
          </p:nvPr>
        </p:nvSpPr>
        <p:spPr>
          <a:xfrm>
            <a:off x="4045404" y="443732"/>
            <a:ext cx="7867479" cy="6414267"/>
          </a:xfrm>
        </p:spPr>
        <p:txBody>
          <a:bodyPr anchor="ctr">
            <a:normAutofit/>
          </a:bodyPr>
          <a:lstStyle/>
          <a:p>
            <a:pPr>
              <a:lnSpc>
                <a:spcPct val="110000"/>
              </a:lnSpc>
            </a:pPr>
            <a:r>
              <a:rPr lang="en-US" sz="2400" dirty="0"/>
              <a:t>Ecocide -- </a:t>
            </a:r>
            <a:r>
              <a:rPr lang="en-US" sz="2400" dirty="0" err="1"/>
              <a:t>fro</a:t>
            </a:r>
            <a:r>
              <a:rPr lang="en-US" sz="2400" dirty="0"/>
              <a:t> the Greek </a:t>
            </a:r>
            <a:r>
              <a:rPr lang="en-US" sz="2400" i="1" dirty="0"/>
              <a:t>oikos</a:t>
            </a:r>
            <a:r>
              <a:rPr lang="en-US" sz="2400" dirty="0"/>
              <a:t> for home, and Latin </a:t>
            </a:r>
            <a:r>
              <a:rPr lang="en-US" sz="2400" i="1" dirty="0" err="1"/>
              <a:t>cadere</a:t>
            </a:r>
            <a:r>
              <a:rPr lang="en-US" sz="2400" dirty="0"/>
              <a:t>, for kill. </a:t>
            </a:r>
          </a:p>
          <a:p>
            <a:pPr>
              <a:lnSpc>
                <a:spcPct val="110000"/>
              </a:lnSpc>
            </a:pPr>
            <a:r>
              <a:rPr lang="en-US" sz="2400" dirty="0"/>
              <a:t>It is described as the unlawful or wanton acts committed with knowledge that there is a substantial likelihood of severe and either widespread or long-term damage to the environment being caused by these acts.</a:t>
            </a:r>
          </a:p>
          <a:p>
            <a:pPr>
              <a:lnSpc>
                <a:spcPct val="110000"/>
              </a:lnSpc>
            </a:pPr>
            <a:r>
              <a:rPr lang="en-US" sz="2400" dirty="0"/>
              <a:t>Ecocide has been stopped by law in many countries, including the EU. </a:t>
            </a:r>
          </a:p>
          <a:p>
            <a:pPr>
              <a:lnSpc>
                <a:spcPct val="110000"/>
              </a:lnSpc>
            </a:pPr>
            <a:r>
              <a:rPr lang="en-US" sz="2400" dirty="0"/>
              <a:t>It can refer to both peacetime and war </a:t>
            </a:r>
            <a:r>
              <a:rPr lang="en-US" sz="2400" dirty="0" err="1"/>
              <a:t>occurance</a:t>
            </a:r>
            <a:r>
              <a:rPr lang="en-US" sz="2400" dirty="0"/>
              <a:t> if there is a destruction of the environment. Stalin did it to Ukraine in the 1930’s.</a:t>
            </a:r>
          </a:p>
          <a:p>
            <a:pPr>
              <a:lnSpc>
                <a:spcPct val="110000"/>
              </a:lnSpc>
            </a:pPr>
            <a:endParaRPr lang="en-US" dirty="0"/>
          </a:p>
        </p:txBody>
      </p:sp>
    </p:spTree>
    <p:extLst>
      <p:ext uri="{BB962C8B-B14F-4D97-AF65-F5344CB8AC3E}">
        <p14:creationId xmlns:p14="http://schemas.microsoft.com/office/powerpoint/2010/main" val="469843704"/>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black and white photo of tree Rings">
            <a:extLst>
              <a:ext uri="{FF2B5EF4-FFF2-40B4-BE49-F238E27FC236}">
                <a16:creationId xmlns:a16="http://schemas.microsoft.com/office/drawing/2014/main" id="{004E07FF-D26C-23FF-FDF2-343291C0F101}"/>
              </a:ext>
            </a:extLst>
          </p:cNvPr>
          <p:cNvPicPr>
            <a:picLocks noChangeAspect="1"/>
          </p:cNvPicPr>
          <p:nvPr/>
        </p:nvPicPr>
        <p:blipFill rotWithShape="1">
          <a:blip r:embed="rId2"/>
          <a:srcRect l="9091" t="14062" b="9327"/>
          <a:stretch/>
        </p:blipFill>
        <p:spPr>
          <a:xfrm>
            <a:off x="37541" y="-146957"/>
            <a:ext cx="12192001" cy="6857990"/>
          </a:xfrm>
          <a:prstGeom prst="rect">
            <a:avLst/>
          </a:prstGeom>
        </p:spPr>
      </p:pic>
      <p:sp>
        <p:nvSpPr>
          <p:cNvPr id="2" name="Title 1">
            <a:extLst>
              <a:ext uri="{FF2B5EF4-FFF2-40B4-BE49-F238E27FC236}">
                <a16:creationId xmlns:a16="http://schemas.microsoft.com/office/drawing/2014/main" id="{951329E9-2900-FD34-D640-CDBB065AF478}"/>
              </a:ext>
            </a:extLst>
          </p:cNvPr>
          <p:cNvSpPr>
            <a:spLocks noGrp="1"/>
          </p:cNvSpPr>
          <p:nvPr>
            <p:ph type="title"/>
          </p:nvPr>
        </p:nvSpPr>
        <p:spPr>
          <a:xfrm>
            <a:off x="1363437" y="340469"/>
            <a:ext cx="9515716" cy="680936"/>
          </a:xfrm>
        </p:spPr>
        <p:txBody>
          <a:bodyPr>
            <a:noAutofit/>
          </a:bodyPr>
          <a:lstStyle/>
          <a:p>
            <a:r>
              <a:rPr lang="en-US" sz="4400" dirty="0">
                <a:solidFill>
                  <a:srgbClr val="002060"/>
                </a:solidFill>
                <a:highlight>
                  <a:srgbClr val="C0C0C0"/>
                </a:highlight>
              </a:rPr>
              <a:t>The reality of our cultures</a:t>
            </a:r>
          </a:p>
        </p:txBody>
      </p:sp>
      <p:sp>
        <p:nvSpPr>
          <p:cNvPr id="3" name="Content Placeholder 2">
            <a:extLst>
              <a:ext uri="{FF2B5EF4-FFF2-40B4-BE49-F238E27FC236}">
                <a16:creationId xmlns:a16="http://schemas.microsoft.com/office/drawing/2014/main" id="{9FB5A5B5-D04F-5158-B544-7AE85BBB4039}"/>
              </a:ext>
            </a:extLst>
          </p:cNvPr>
          <p:cNvSpPr>
            <a:spLocks noGrp="1"/>
          </p:cNvSpPr>
          <p:nvPr>
            <p:ph idx="1"/>
          </p:nvPr>
        </p:nvSpPr>
        <p:spPr>
          <a:xfrm>
            <a:off x="1110343" y="1264596"/>
            <a:ext cx="10172700" cy="4295284"/>
          </a:xfrm>
        </p:spPr>
        <p:txBody>
          <a:bodyPr>
            <a:noAutofit/>
          </a:bodyPr>
          <a:lstStyle/>
          <a:p>
            <a:pPr marL="0" indent="0">
              <a:lnSpc>
                <a:spcPct val="110000"/>
              </a:lnSpc>
              <a:buNone/>
            </a:pPr>
            <a:r>
              <a:rPr lang="en-US" sz="2800" b="1" dirty="0">
                <a:solidFill>
                  <a:srgbClr val="002060"/>
                </a:solidFill>
                <a:highlight>
                  <a:srgbClr val="C0C0C0"/>
                </a:highlight>
                <a:ea typeface="Cascadia Code" panose="020B0609020000020004" pitchFamily="49" charset="0"/>
                <a:cs typeface="Cascadia Code" panose="020B0609020000020004" pitchFamily="49" charset="0"/>
              </a:rPr>
              <a:t>We must accept the reality of our cultures. We must not sidestep the bite-our-lips reality that technologically we do not yet know how to rapidly enough repair the Earth's climate illness.</a:t>
            </a:r>
          </a:p>
          <a:p>
            <a:pPr marL="0" indent="0">
              <a:lnSpc>
                <a:spcPct val="110000"/>
              </a:lnSpc>
              <a:buNone/>
            </a:pPr>
            <a:r>
              <a:rPr lang="en-US" sz="2800" b="1" dirty="0">
                <a:solidFill>
                  <a:srgbClr val="002060"/>
                </a:solidFill>
                <a:highlight>
                  <a:srgbClr val="C0C0C0"/>
                </a:highlight>
                <a:ea typeface="Cascadia Code" panose="020B0609020000020004" pitchFamily="49" charset="0"/>
                <a:cs typeface="Cascadia Code" panose="020B0609020000020004" pitchFamily="49" charset="0"/>
              </a:rPr>
              <a:t>What will be the postmortem explanation of this climate disease? What will be the real diagnosis? “Dishonored and defeated by the occupant’s life-styles?”</a:t>
            </a:r>
          </a:p>
          <a:p>
            <a:pPr marL="0" indent="0">
              <a:lnSpc>
                <a:spcPct val="110000"/>
              </a:lnSpc>
              <a:buNone/>
            </a:pPr>
            <a:r>
              <a:rPr lang="en-US" sz="2800" b="1" dirty="0">
                <a:solidFill>
                  <a:srgbClr val="002060"/>
                </a:solidFill>
                <a:highlight>
                  <a:srgbClr val="C0C0C0"/>
                </a:highlight>
                <a:ea typeface="Cascadia Code" panose="020B0609020000020004" pitchFamily="49" charset="0"/>
                <a:cs typeface="Cascadia Code" panose="020B0609020000020004" pitchFamily="49" charset="0"/>
              </a:rPr>
              <a:t>We must not just prevent and treat diseases of the individual, but also of the biosphere.</a:t>
            </a:r>
          </a:p>
          <a:p>
            <a:pPr marL="0" indent="0">
              <a:lnSpc>
                <a:spcPct val="110000"/>
              </a:lnSpc>
              <a:buNone/>
            </a:pPr>
            <a:r>
              <a:rPr lang="en-US" sz="2800" b="1" dirty="0">
                <a:solidFill>
                  <a:srgbClr val="002060"/>
                </a:solidFill>
                <a:highlight>
                  <a:srgbClr val="C0C0C0"/>
                </a:highlight>
                <a:ea typeface="Cascadia Code" panose="020B0609020000020004" pitchFamily="49" charset="0"/>
                <a:cs typeface="Cascadia Code" panose="020B0609020000020004" pitchFamily="49" charset="0"/>
              </a:rPr>
              <a:t>We are like the rings in a tree.</a:t>
            </a:r>
          </a:p>
        </p:txBody>
      </p:sp>
    </p:spTree>
    <p:extLst>
      <p:ext uri="{BB962C8B-B14F-4D97-AF65-F5344CB8AC3E}">
        <p14:creationId xmlns:p14="http://schemas.microsoft.com/office/powerpoint/2010/main" val="3951592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heckmate in a chess game">
            <a:extLst>
              <a:ext uri="{FF2B5EF4-FFF2-40B4-BE49-F238E27FC236}">
                <a16:creationId xmlns:a16="http://schemas.microsoft.com/office/drawing/2014/main" id="{D99B0884-EF57-F15D-E24B-53A2CF543D67}"/>
              </a:ext>
            </a:extLst>
          </p:cNvPr>
          <p:cNvPicPr>
            <a:picLocks noChangeAspect="1"/>
          </p:cNvPicPr>
          <p:nvPr/>
        </p:nvPicPr>
        <p:blipFill rotWithShape="1">
          <a:blip r:embed="rId2">
            <a:alphaModFix amt="50000"/>
            <a:grayscl/>
          </a:blip>
          <a:srcRect t="25741" r="-1" b="-1"/>
          <a:stretch/>
        </p:blipFill>
        <p:spPr>
          <a:xfrm>
            <a:off x="305" y="-48589"/>
            <a:ext cx="12191695" cy="6857990"/>
          </a:xfrm>
          <a:prstGeom prst="rect">
            <a:avLst/>
          </a:prstGeom>
        </p:spPr>
      </p:pic>
      <p:sp>
        <p:nvSpPr>
          <p:cNvPr id="2" name="Title 1">
            <a:extLst>
              <a:ext uri="{FF2B5EF4-FFF2-40B4-BE49-F238E27FC236}">
                <a16:creationId xmlns:a16="http://schemas.microsoft.com/office/drawing/2014/main" id="{120C822E-19FA-B5FE-1353-B6E86EA45557}"/>
              </a:ext>
            </a:extLst>
          </p:cNvPr>
          <p:cNvSpPr>
            <a:spLocks noGrp="1"/>
          </p:cNvSpPr>
          <p:nvPr>
            <p:ph type="title"/>
          </p:nvPr>
        </p:nvSpPr>
        <p:spPr>
          <a:xfrm>
            <a:off x="564204" y="1193800"/>
            <a:ext cx="3759117" cy="4699000"/>
          </a:xfrm>
        </p:spPr>
        <p:txBody>
          <a:bodyPr anchor="ctr">
            <a:normAutofit/>
          </a:bodyPr>
          <a:lstStyle/>
          <a:p>
            <a:r>
              <a:rPr lang="en-US" sz="3600" dirty="0"/>
              <a:t>The Zeitgeist</a:t>
            </a:r>
            <a:br>
              <a:rPr lang="en-US" sz="3600" dirty="0"/>
            </a:br>
            <a:r>
              <a:rPr lang="en-US" sz="3600" dirty="0"/>
              <a:t>Of Our Times</a:t>
            </a:r>
          </a:p>
        </p:txBody>
      </p:sp>
      <p:sp>
        <p:nvSpPr>
          <p:cNvPr id="3" name="Content Placeholder 2">
            <a:extLst>
              <a:ext uri="{FF2B5EF4-FFF2-40B4-BE49-F238E27FC236}">
                <a16:creationId xmlns:a16="http://schemas.microsoft.com/office/drawing/2014/main" id="{900FD340-CDEE-71B4-C575-54A8AB865AA3}"/>
              </a:ext>
            </a:extLst>
          </p:cNvPr>
          <p:cNvSpPr>
            <a:spLocks noGrp="1"/>
          </p:cNvSpPr>
          <p:nvPr>
            <p:ph idx="1"/>
          </p:nvPr>
        </p:nvSpPr>
        <p:spPr>
          <a:xfrm>
            <a:off x="3837214" y="443733"/>
            <a:ext cx="8091083" cy="5873346"/>
          </a:xfrm>
        </p:spPr>
        <p:txBody>
          <a:bodyPr anchor="ctr">
            <a:normAutofit fontScale="92500" lnSpcReduction="10000"/>
          </a:bodyPr>
          <a:lstStyle/>
          <a:p>
            <a:pPr>
              <a:lnSpc>
                <a:spcPct val="110000"/>
              </a:lnSpc>
            </a:pPr>
            <a:r>
              <a:rPr lang="en-US" dirty="0"/>
              <a:t>A zeitgeist is the general intellectual, moral, and cultural climate of an era. It is also considered to be an invisible agent or force, a spirit, that characterizes a given epoch. Philosophers see it being currently used, somewhat colloquially, as a system of fashions, fads, or social architectures.</a:t>
            </a:r>
          </a:p>
          <a:p>
            <a:pPr>
              <a:lnSpc>
                <a:spcPct val="110000"/>
              </a:lnSpc>
            </a:pPr>
            <a:r>
              <a:rPr lang="en-US" dirty="0"/>
              <a:t>What zeitgeist will be in history’s descriptions of this part of our existences?  Will there even be someone to record history?</a:t>
            </a:r>
          </a:p>
          <a:p>
            <a:pPr>
              <a:lnSpc>
                <a:spcPct val="110000"/>
              </a:lnSpc>
            </a:pPr>
            <a:r>
              <a:rPr lang="en-US" dirty="0"/>
              <a:t>Our psycho-climate challenge parallels our fight against obesity. It takes discipline, time, and inconvenience to eat healthier in order to lose weight. It takes the same philosophy to address climate change. We cannot slip into a parallel of Ozempic-like tools for climate control.</a:t>
            </a:r>
          </a:p>
          <a:p>
            <a:pPr>
              <a:lnSpc>
                <a:spcPct val="110000"/>
              </a:lnSpc>
            </a:pPr>
            <a:r>
              <a:rPr lang="en-US" dirty="0"/>
              <a:t>Which leads directly to what we, as mental health treaters, are being asked to treat versus what we need to treat.</a:t>
            </a:r>
          </a:p>
          <a:p>
            <a:pPr>
              <a:lnSpc>
                <a:spcPct val="110000"/>
              </a:lnSpc>
            </a:pPr>
            <a:r>
              <a:rPr lang="en-US" dirty="0"/>
              <a:t>Which returns us to the Zeitgeist.</a:t>
            </a:r>
          </a:p>
        </p:txBody>
      </p:sp>
    </p:spTree>
    <p:extLst>
      <p:ext uri="{BB962C8B-B14F-4D97-AF65-F5344CB8AC3E}">
        <p14:creationId xmlns:p14="http://schemas.microsoft.com/office/powerpoint/2010/main" val="3937370389"/>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descr="A railroad extending through the desert">
            <a:extLst>
              <a:ext uri="{FF2B5EF4-FFF2-40B4-BE49-F238E27FC236}">
                <a16:creationId xmlns:a16="http://schemas.microsoft.com/office/drawing/2014/main" id="{2D7EE238-7E86-1460-BE2F-3B6CE55DB23C}"/>
              </a:ext>
            </a:extLst>
          </p:cNvPr>
          <p:cNvPicPr>
            <a:picLocks noChangeAspect="1"/>
          </p:cNvPicPr>
          <p:nvPr/>
        </p:nvPicPr>
        <p:blipFill rotWithShape="1">
          <a:blip r:embed="rId2">
            <a:alphaModFix amt="50000"/>
            <a:grayscl/>
          </a:blip>
          <a:srcRect t="44964" r="-1" b="10035"/>
          <a:stretch/>
        </p:blipFill>
        <p:spPr>
          <a:xfrm>
            <a:off x="-57149" y="-5923"/>
            <a:ext cx="12249150" cy="6857990"/>
          </a:xfrm>
          <a:prstGeom prst="rect">
            <a:avLst/>
          </a:prstGeom>
        </p:spPr>
      </p:pic>
      <p:sp>
        <p:nvSpPr>
          <p:cNvPr id="2" name="Title 1">
            <a:extLst>
              <a:ext uri="{FF2B5EF4-FFF2-40B4-BE49-F238E27FC236}">
                <a16:creationId xmlns:a16="http://schemas.microsoft.com/office/drawing/2014/main" id="{9F60A1C6-C47B-999B-938B-B3AEFFE9988D}"/>
              </a:ext>
            </a:extLst>
          </p:cNvPr>
          <p:cNvSpPr>
            <a:spLocks noGrp="1"/>
          </p:cNvSpPr>
          <p:nvPr>
            <p:ph type="title"/>
          </p:nvPr>
        </p:nvSpPr>
        <p:spPr>
          <a:xfrm>
            <a:off x="579664" y="1193800"/>
            <a:ext cx="2988129" cy="4699000"/>
          </a:xfrm>
        </p:spPr>
        <p:txBody>
          <a:bodyPr anchor="ctr">
            <a:normAutofit/>
          </a:bodyPr>
          <a:lstStyle/>
          <a:p>
            <a:r>
              <a:rPr lang="en-US" sz="3600" dirty="0"/>
              <a:t>The Emotional Response Starts</a:t>
            </a:r>
          </a:p>
        </p:txBody>
      </p:sp>
      <p:sp>
        <p:nvSpPr>
          <p:cNvPr id="3" name="Content Placeholder 2">
            <a:extLst>
              <a:ext uri="{FF2B5EF4-FFF2-40B4-BE49-F238E27FC236}">
                <a16:creationId xmlns:a16="http://schemas.microsoft.com/office/drawing/2014/main" id="{7EFF4E92-D757-02DC-BCAB-C6492F2A87FF}"/>
              </a:ext>
            </a:extLst>
          </p:cNvPr>
          <p:cNvSpPr>
            <a:spLocks noGrp="1"/>
          </p:cNvSpPr>
          <p:nvPr>
            <p:ph idx="1"/>
          </p:nvPr>
        </p:nvSpPr>
        <p:spPr>
          <a:xfrm>
            <a:off x="3698422" y="267127"/>
            <a:ext cx="8209326" cy="6498405"/>
          </a:xfrm>
        </p:spPr>
        <p:txBody>
          <a:bodyPr anchor="ctr">
            <a:normAutofit/>
          </a:bodyPr>
          <a:lstStyle/>
          <a:p>
            <a:pPr>
              <a:lnSpc>
                <a:spcPct val="110000"/>
              </a:lnSpc>
            </a:pPr>
            <a:r>
              <a:rPr lang="en-US" sz="2400" dirty="0"/>
              <a:t>Like war zones, many of these battles have yet come to our hard homes.  The ratio of watching to feeling the changes is still more watching.</a:t>
            </a:r>
          </a:p>
          <a:p>
            <a:pPr>
              <a:lnSpc>
                <a:spcPct val="110000"/>
              </a:lnSpc>
            </a:pPr>
            <a:r>
              <a:rPr lang="en-US" sz="2400" dirty="0"/>
              <a:t>When a natural disaster hits our home and lifestyle, it can cause an intense emotional back-lash. “The hurricane was worse because the ocean was warmer, and our house went under water! I didn’t realize that two degrees made such a difference, and the ocean is so big, how can this happen to it, and then to us? And now you tell me more like this is to come?”</a:t>
            </a:r>
          </a:p>
          <a:p>
            <a:pPr>
              <a:lnSpc>
                <a:spcPct val="110000"/>
              </a:lnSpc>
            </a:pPr>
            <a:r>
              <a:rPr lang="en-US" sz="2400" dirty="0"/>
              <a:t>An indirect natural disaster hit can have an equal response. “I grow apples, and climate change reduced the bee population, and we ended with up fewer apples and I’m losing money…”</a:t>
            </a:r>
          </a:p>
        </p:txBody>
      </p:sp>
    </p:spTree>
    <p:extLst>
      <p:ext uri="{BB962C8B-B14F-4D97-AF65-F5344CB8AC3E}">
        <p14:creationId xmlns:p14="http://schemas.microsoft.com/office/powerpoint/2010/main" val="3087090269"/>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The planet earth taken from the outer space">
            <a:extLst>
              <a:ext uri="{FF2B5EF4-FFF2-40B4-BE49-F238E27FC236}">
                <a16:creationId xmlns:a16="http://schemas.microsoft.com/office/drawing/2014/main" id="{105B2F52-108C-5D44-7B26-4EDA57AD3AFC}"/>
              </a:ext>
            </a:extLst>
          </p:cNvPr>
          <p:cNvPicPr>
            <a:picLocks noChangeAspect="1"/>
          </p:cNvPicPr>
          <p:nvPr/>
        </p:nvPicPr>
        <p:blipFill rotWithShape="1">
          <a:blip r:embed="rId2">
            <a:alphaModFix amt="50000"/>
          </a:blip>
          <a:srcRect t="1919" r="-1" b="11872"/>
          <a:stretch/>
        </p:blipFill>
        <p:spPr>
          <a:xfrm>
            <a:off x="305" y="10"/>
            <a:ext cx="12191695" cy="6857990"/>
          </a:xfrm>
          <a:prstGeom prst="rect">
            <a:avLst/>
          </a:prstGeom>
        </p:spPr>
      </p:pic>
      <p:sp>
        <p:nvSpPr>
          <p:cNvPr id="2" name="Title 1">
            <a:extLst>
              <a:ext uri="{FF2B5EF4-FFF2-40B4-BE49-F238E27FC236}">
                <a16:creationId xmlns:a16="http://schemas.microsoft.com/office/drawing/2014/main" id="{1FFDB018-58B3-2463-5916-406CE1506A9C}"/>
              </a:ext>
            </a:extLst>
          </p:cNvPr>
          <p:cNvSpPr>
            <a:spLocks noGrp="1"/>
          </p:cNvSpPr>
          <p:nvPr>
            <p:ph type="title"/>
          </p:nvPr>
        </p:nvSpPr>
        <p:spPr>
          <a:xfrm>
            <a:off x="487681" y="608239"/>
            <a:ext cx="2998470" cy="5284561"/>
          </a:xfrm>
        </p:spPr>
        <p:txBody>
          <a:bodyPr anchor="ctr">
            <a:normAutofit/>
          </a:bodyPr>
          <a:lstStyle/>
          <a:p>
            <a:r>
              <a:rPr lang="en-US" sz="3200" dirty="0">
                <a:latin typeface="Palatino Linotype" panose="02040502050505030304" pitchFamily="18" charset="0"/>
              </a:rPr>
              <a:t>Human stirred disasters – they don’t ‘come and go.’ </a:t>
            </a:r>
            <a:br>
              <a:rPr lang="en-US" sz="3200" dirty="0">
                <a:latin typeface="Palatino Linotype" panose="02040502050505030304" pitchFamily="18" charset="0"/>
              </a:rPr>
            </a:br>
            <a:r>
              <a:rPr lang="en-US" sz="3200" dirty="0">
                <a:latin typeface="Palatino Linotype" panose="02040502050505030304" pitchFamily="18" charset="0"/>
              </a:rPr>
              <a:t>They ‘stay</a:t>
            </a:r>
            <a:r>
              <a:rPr lang="en-US" dirty="0">
                <a:latin typeface="Palatino Linotype" panose="02040502050505030304" pitchFamily="18" charset="0"/>
              </a:rPr>
              <a:t>’</a:t>
            </a:r>
          </a:p>
        </p:txBody>
      </p:sp>
      <p:sp>
        <p:nvSpPr>
          <p:cNvPr id="3" name="Content Placeholder 2">
            <a:extLst>
              <a:ext uri="{FF2B5EF4-FFF2-40B4-BE49-F238E27FC236}">
                <a16:creationId xmlns:a16="http://schemas.microsoft.com/office/drawing/2014/main" id="{A21C60D4-2910-B4F1-F5BD-B4F22BB1A95B}"/>
              </a:ext>
            </a:extLst>
          </p:cNvPr>
          <p:cNvSpPr>
            <a:spLocks noGrp="1"/>
          </p:cNvSpPr>
          <p:nvPr>
            <p:ph idx="1"/>
          </p:nvPr>
        </p:nvSpPr>
        <p:spPr>
          <a:xfrm>
            <a:off x="3453493" y="540920"/>
            <a:ext cx="8515899" cy="5916388"/>
          </a:xfrm>
        </p:spPr>
        <p:txBody>
          <a:bodyPr anchor="ctr">
            <a:normAutofit/>
          </a:bodyPr>
          <a:lstStyle/>
          <a:p>
            <a:pPr marL="0" indent="0">
              <a:lnSpc>
                <a:spcPct val="110000"/>
              </a:lnSpc>
              <a:buNone/>
            </a:pPr>
            <a:r>
              <a:rPr lang="en-US" dirty="0">
                <a:latin typeface="Palatino Linotype" panose="02040502050505030304" pitchFamily="18" charset="0"/>
              </a:rPr>
              <a:t>Sea rise and losses of places to live</a:t>
            </a:r>
          </a:p>
          <a:p>
            <a:pPr marL="0" indent="0">
              <a:lnSpc>
                <a:spcPct val="110000"/>
              </a:lnSpc>
              <a:buNone/>
            </a:pPr>
            <a:r>
              <a:rPr lang="en-US" dirty="0">
                <a:latin typeface="Palatino Linotype" panose="02040502050505030304" pitchFamily="18" charset="0"/>
              </a:rPr>
              <a:t>Ocean temperature rising, changing ocean current events</a:t>
            </a:r>
          </a:p>
          <a:p>
            <a:pPr marL="0" indent="0">
              <a:lnSpc>
                <a:spcPct val="110000"/>
              </a:lnSpc>
              <a:buNone/>
            </a:pPr>
            <a:r>
              <a:rPr lang="en-US" dirty="0">
                <a:latin typeface="Palatino Linotype" panose="02040502050505030304" pitchFamily="18" charset="0"/>
              </a:rPr>
              <a:t>Sea water going into fresh water</a:t>
            </a:r>
          </a:p>
          <a:p>
            <a:pPr marL="0" indent="0">
              <a:lnSpc>
                <a:spcPct val="110000"/>
              </a:lnSpc>
              <a:buNone/>
            </a:pPr>
            <a:r>
              <a:rPr lang="en-US" dirty="0">
                <a:latin typeface="Palatino Linotype" panose="02040502050505030304" pitchFamily="18" charset="0"/>
              </a:rPr>
              <a:t>Acidification of the oceans</a:t>
            </a:r>
          </a:p>
          <a:p>
            <a:pPr marL="0" indent="0">
              <a:lnSpc>
                <a:spcPct val="110000"/>
              </a:lnSpc>
              <a:buNone/>
            </a:pPr>
            <a:r>
              <a:rPr lang="en-US" dirty="0">
                <a:latin typeface="Palatino Linotype" panose="02040502050505030304" pitchFamily="18" charset="0"/>
              </a:rPr>
              <a:t>Plankton blooms and oxygen dead zones</a:t>
            </a:r>
          </a:p>
          <a:p>
            <a:pPr marL="0" indent="0">
              <a:lnSpc>
                <a:spcPct val="110000"/>
              </a:lnSpc>
              <a:buNone/>
            </a:pPr>
            <a:r>
              <a:rPr lang="en-US" dirty="0">
                <a:latin typeface="Palatino Linotype" panose="02040502050505030304" pitchFamily="18" charset="0"/>
              </a:rPr>
              <a:t>New agricultural patterns, growing seasons, &amp; bee populations, etc.</a:t>
            </a:r>
          </a:p>
          <a:p>
            <a:pPr marL="0" indent="0">
              <a:lnSpc>
                <a:spcPct val="110000"/>
              </a:lnSpc>
              <a:buNone/>
            </a:pPr>
            <a:r>
              <a:rPr lang="en-US" dirty="0">
                <a:latin typeface="Palatino Linotype" panose="02040502050505030304" pitchFamily="18" charset="0"/>
              </a:rPr>
              <a:t>Longer, more intense heat  events with all its implication</a:t>
            </a:r>
          </a:p>
          <a:p>
            <a:pPr marL="0" indent="0">
              <a:lnSpc>
                <a:spcPct val="110000"/>
              </a:lnSpc>
              <a:buNone/>
            </a:pPr>
            <a:r>
              <a:rPr lang="en-US" dirty="0">
                <a:latin typeface="Palatino Linotype" panose="02040502050505030304" pitchFamily="18" charset="0"/>
              </a:rPr>
              <a:t>Sewage and pesticide run offs, carbon sinks, methane rise</a:t>
            </a:r>
          </a:p>
          <a:p>
            <a:pPr marL="0" indent="0">
              <a:lnSpc>
                <a:spcPct val="110000"/>
              </a:lnSpc>
              <a:buNone/>
            </a:pPr>
            <a:r>
              <a:rPr lang="en-US" dirty="0">
                <a:latin typeface="Palatino Linotype" panose="02040502050505030304" pitchFamily="18" charset="0"/>
              </a:rPr>
              <a:t>Deforestation</a:t>
            </a:r>
          </a:p>
          <a:p>
            <a:pPr marL="0" indent="0">
              <a:lnSpc>
                <a:spcPct val="110000"/>
              </a:lnSpc>
              <a:buNone/>
            </a:pPr>
            <a:r>
              <a:rPr lang="en-US" b="1" dirty="0">
                <a:solidFill>
                  <a:srgbClr val="FFFF00"/>
                </a:solidFill>
                <a:latin typeface="Palatino Linotype" panose="02040502050505030304" pitchFamily="18" charset="0"/>
              </a:rPr>
              <a:t>Our Fuel Consuming Life-styles and Population Growth</a:t>
            </a:r>
          </a:p>
          <a:p>
            <a:pPr marL="0" indent="0">
              <a:lnSpc>
                <a:spcPct val="110000"/>
              </a:lnSpc>
              <a:buNone/>
            </a:pPr>
            <a:endParaRPr lang="en-US" sz="1700" dirty="0"/>
          </a:p>
          <a:p>
            <a:pPr marL="0" indent="0">
              <a:lnSpc>
                <a:spcPct val="110000"/>
              </a:lnSpc>
              <a:buNone/>
            </a:pPr>
            <a:endParaRPr lang="en-US" sz="1700" dirty="0"/>
          </a:p>
        </p:txBody>
      </p:sp>
    </p:spTree>
    <p:extLst>
      <p:ext uri="{BB962C8B-B14F-4D97-AF65-F5344CB8AC3E}">
        <p14:creationId xmlns:p14="http://schemas.microsoft.com/office/powerpoint/2010/main" val="2931638491"/>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erson holding a globe">
            <a:extLst>
              <a:ext uri="{FF2B5EF4-FFF2-40B4-BE49-F238E27FC236}">
                <a16:creationId xmlns:a16="http://schemas.microsoft.com/office/drawing/2014/main" id="{2A2EA291-53D7-B76B-2C50-D4D5B74CA89C}"/>
              </a:ext>
            </a:extLst>
          </p:cNvPr>
          <p:cNvPicPr>
            <a:picLocks noChangeAspect="1"/>
          </p:cNvPicPr>
          <p:nvPr/>
        </p:nvPicPr>
        <p:blipFill rotWithShape="1">
          <a:blip r:embed="rId2">
            <a:alphaModFix amt="50000"/>
            <a:grayscl/>
          </a:blip>
          <a:srcRect r="-1" b="5459"/>
          <a:stretch/>
        </p:blipFill>
        <p:spPr>
          <a:xfrm>
            <a:off x="305" y="10"/>
            <a:ext cx="12191695" cy="6857990"/>
          </a:xfrm>
          <a:prstGeom prst="rect">
            <a:avLst/>
          </a:prstGeom>
        </p:spPr>
      </p:pic>
      <p:sp>
        <p:nvSpPr>
          <p:cNvPr id="2" name="Title 1">
            <a:extLst>
              <a:ext uri="{FF2B5EF4-FFF2-40B4-BE49-F238E27FC236}">
                <a16:creationId xmlns:a16="http://schemas.microsoft.com/office/drawing/2014/main" id="{C1C065A3-7AB4-3E10-6A36-967342C15F88}"/>
              </a:ext>
            </a:extLst>
          </p:cNvPr>
          <p:cNvSpPr>
            <a:spLocks noGrp="1"/>
          </p:cNvSpPr>
          <p:nvPr>
            <p:ph type="title"/>
          </p:nvPr>
        </p:nvSpPr>
        <p:spPr>
          <a:xfrm>
            <a:off x="422954" y="1193800"/>
            <a:ext cx="3271385" cy="4699000"/>
          </a:xfrm>
        </p:spPr>
        <p:txBody>
          <a:bodyPr anchor="ctr">
            <a:normAutofit/>
          </a:bodyPr>
          <a:lstStyle/>
          <a:p>
            <a:r>
              <a:rPr lang="en-US" sz="3200" dirty="0"/>
              <a:t>Caveats on Mental Health Interventions</a:t>
            </a:r>
          </a:p>
        </p:txBody>
      </p:sp>
      <p:sp>
        <p:nvSpPr>
          <p:cNvPr id="3" name="Content Placeholder 2">
            <a:extLst>
              <a:ext uri="{FF2B5EF4-FFF2-40B4-BE49-F238E27FC236}">
                <a16:creationId xmlns:a16="http://schemas.microsoft.com/office/drawing/2014/main" id="{EB2E73DE-245C-E048-C819-6FAF62F86CDC}"/>
              </a:ext>
            </a:extLst>
          </p:cNvPr>
          <p:cNvSpPr>
            <a:spLocks noGrp="1"/>
          </p:cNvSpPr>
          <p:nvPr>
            <p:ph idx="1"/>
          </p:nvPr>
        </p:nvSpPr>
        <p:spPr>
          <a:xfrm>
            <a:off x="3453493" y="626724"/>
            <a:ext cx="8315553" cy="5861406"/>
          </a:xfrm>
        </p:spPr>
        <p:txBody>
          <a:bodyPr anchor="ctr">
            <a:normAutofit/>
          </a:bodyPr>
          <a:lstStyle/>
          <a:p>
            <a:pPr>
              <a:lnSpc>
                <a:spcPct val="110000"/>
              </a:lnSpc>
            </a:pPr>
            <a:r>
              <a:rPr lang="en-US" dirty="0"/>
              <a:t>Our psyches live in the same biosphere as our bodies. </a:t>
            </a:r>
          </a:p>
          <a:p>
            <a:pPr>
              <a:lnSpc>
                <a:spcPct val="110000"/>
              </a:lnSpc>
            </a:pPr>
            <a:r>
              <a:rPr lang="en-US" dirty="0"/>
              <a:t>Teaching about heat events requires nothing new other than doing it a bit more rigorously. We should have done this all along. Its just that the heat is worse, more people live in hard to cool places, there are more heat incidents, the population is older, and the heat durations are longer. And for many, the intervention is to use more air-conditioning. is underpowered or not available!</a:t>
            </a:r>
          </a:p>
          <a:p>
            <a:pPr>
              <a:lnSpc>
                <a:spcPct val="110000"/>
              </a:lnSpc>
            </a:pPr>
            <a:r>
              <a:rPr lang="en-US" dirty="0"/>
              <a:t>Teaching ourselves, and our patients, how to plan for climate related events is critical,  but it must be done without panic, even as we tell them it may only get worse. “Doc, I’m afraid of the future.”</a:t>
            </a:r>
          </a:p>
        </p:txBody>
      </p:sp>
    </p:spTree>
    <p:extLst>
      <p:ext uri="{BB962C8B-B14F-4D97-AF65-F5344CB8AC3E}">
        <p14:creationId xmlns:p14="http://schemas.microsoft.com/office/powerpoint/2010/main" val="1280695303"/>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400F5-A3B1-64A4-2224-CAAF23AB0D0C}"/>
              </a:ext>
            </a:extLst>
          </p:cNvPr>
          <p:cNvSpPr>
            <a:spLocks noGrp="1"/>
          </p:cNvSpPr>
          <p:nvPr>
            <p:ph type="title"/>
          </p:nvPr>
        </p:nvSpPr>
        <p:spPr/>
        <p:txBody>
          <a:bodyPr>
            <a:normAutofit/>
          </a:bodyPr>
          <a:lstStyle/>
          <a:p>
            <a:pPr algn="ctr"/>
            <a:r>
              <a:rPr lang="en-US" sz="4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Define the challenges</a:t>
            </a:r>
          </a:p>
        </p:txBody>
      </p:sp>
      <p:graphicFrame>
        <p:nvGraphicFramePr>
          <p:cNvPr id="5" name="Content Placeholder 2">
            <a:extLst>
              <a:ext uri="{FF2B5EF4-FFF2-40B4-BE49-F238E27FC236}">
                <a16:creationId xmlns:a16="http://schemas.microsoft.com/office/drawing/2014/main" id="{5451B637-53CB-E278-7B60-9F7DAA420114}"/>
              </a:ext>
            </a:extLst>
          </p:cNvPr>
          <p:cNvGraphicFramePr>
            <a:graphicFrameLocks noGrp="1"/>
          </p:cNvGraphicFramePr>
          <p:nvPr>
            <p:ph idx="1"/>
            <p:extLst>
              <p:ext uri="{D42A27DB-BD31-4B8C-83A1-F6EECF244321}">
                <p14:modId xmlns:p14="http://schemas.microsoft.com/office/powerpoint/2010/main" val="891849528"/>
              </p:ext>
            </p:extLst>
          </p:nvPr>
        </p:nvGraphicFramePr>
        <p:xfrm>
          <a:off x="1450975" y="2331497"/>
          <a:ext cx="9604375" cy="372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4675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Honeybee about to the take-off from a flower">
            <a:extLst>
              <a:ext uri="{FF2B5EF4-FFF2-40B4-BE49-F238E27FC236}">
                <a16:creationId xmlns:a16="http://schemas.microsoft.com/office/drawing/2014/main" id="{80D2D92A-4971-1CD7-5399-C55CFD27DAF0}"/>
              </a:ext>
            </a:extLst>
          </p:cNvPr>
          <p:cNvPicPr>
            <a:picLocks noChangeAspect="1"/>
          </p:cNvPicPr>
          <p:nvPr/>
        </p:nvPicPr>
        <p:blipFill rotWithShape="1">
          <a:blip r:embed="rId2">
            <a:alphaModFix amt="50000"/>
            <a:grayscl/>
          </a:blip>
          <a:srcRect t="11183" r="-1" b="4227"/>
          <a:stretch/>
        </p:blipFill>
        <p:spPr>
          <a:xfrm>
            <a:off x="305" y="10"/>
            <a:ext cx="12191695" cy="6857990"/>
          </a:xfrm>
          <a:prstGeom prst="rect">
            <a:avLst/>
          </a:prstGeom>
        </p:spPr>
      </p:pic>
      <p:sp>
        <p:nvSpPr>
          <p:cNvPr id="2" name="Title 1">
            <a:extLst>
              <a:ext uri="{FF2B5EF4-FFF2-40B4-BE49-F238E27FC236}">
                <a16:creationId xmlns:a16="http://schemas.microsoft.com/office/drawing/2014/main" id="{0757C545-BF61-3112-F293-D723EA774281}"/>
              </a:ext>
            </a:extLst>
          </p:cNvPr>
          <p:cNvSpPr>
            <a:spLocks noGrp="1"/>
          </p:cNvSpPr>
          <p:nvPr>
            <p:ph type="title"/>
          </p:nvPr>
        </p:nvSpPr>
        <p:spPr>
          <a:xfrm>
            <a:off x="489739" y="204281"/>
            <a:ext cx="3833582" cy="5688519"/>
          </a:xfrm>
        </p:spPr>
        <p:txBody>
          <a:bodyPr anchor="ctr">
            <a:normAutofit/>
          </a:bodyPr>
          <a:lstStyle/>
          <a:p>
            <a:r>
              <a:rPr lang="en-US" sz="3600" dirty="0"/>
              <a:t>Climate Change, </a:t>
            </a:r>
            <a:br>
              <a:rPr lang="en-US" sz="3600" dirty="0"/>
            </a:br>
            <a:r>
              <a:rPr lang="en-US" sz="3600" dirty="0"/>
              <a:t>The Bees, </a:t>
            </a:r>
            <a:br>
              <a:rPr lang="en-US" sz="3600" dirty="0"/>
            </a:br>
            <a:r>
              <a:rPr lang="en-US" sz="3600" dirty="0"/>
              <a:t>The Flowers, Our Food, </a:t>
            </a:r>
            <a:br>
              <a:rPr lang="en-US" sz="3600" dirty="0"/>
            </a:br>
            <a:r>
              <a:rPr lang="en-US" sz="3600" dirty="0"/>
              <a:t>Our Emotions, Our Resiliency</a:t>
            </a:r>
          </a:p>
        </p:txBody>
      </p:sp>
      <p:sp>
        <p:nvSpPr>
          <p:cNvPr id="3" name="Content Placeholder 2">
            <a:extLst>
              <a:ext uri="{FF2B5EF4-FFF2-40B4-BE49-F238E27FC236}">
                <a16:creationId xmlns:a16="http://schemas.microsoft.com/office/drawing/2014/main" id="{D5ED7023-6839-0A7F-5EBF-BCF627E3E8F7}"/>
              </a:ext>
            </a:extLst>
          </p:cNvPr>
          <p:cNvSpPr>
            <a:spLocks noGrp="1"/>
          </p:cNvSpPr>
          <p:nvPr>
            <p:ph idx="1"/>
          </p:nvPr>
        </p:nvSpPr>
        <p:spPr>
          <a:xfrm>
            <a:off x="4990289" y="947310"/>
            <a:ext cx="6711972" cy="5258281"/>
          </a:xfrm>
        </p:spPr>
        <p:txBody>
          <a:bodyPr anchor="ctr">
            <a:noAutofit/>
          </a:bodyPr>
          <a:lstStyle/>
          <a:p>
            <a:pPr marL="0" indent="0">
              <a:lnSpc>
                <a:spcPct val="110000"/>
              </a:lnSpc>
              <a:buNone/>
            </a:pPr>
            <a:r>
              <a:rPr lang="en-US" sz="1800" b="0" i="0" dirty="0">
                <a:effectLst/>
                <a:latin typeface="ADLaM Display" panose="02010000000000000000" pitchFamily="2" charset="0"/>
                <a:ea typeface="ADLaM Display" panose="02010000000000000000" pitchFamily="2" charset="0"/>
                <a:cs typeface="ADLaM Display" panose="02010000000000000000" pitchFamily="2" charset="0"/>
              </a:rPr>
              <a:t>Bees  depend on scents to search for plant nectar, which is their food. Floral scents are unique to each flower and plant. Bees have a special ability to remember these scents in their search for pollen. Climate change has resulted in plants changing their scents because they are climate stressed. As a result, it is difficult for bees to find plants for food, leading to the loss of bee population.</a:t>
            </a:r>
          </a:p>
          <a:p>
            <a:pPr marL="0" indent="0">
              <a:lnSpc>
                <a:spcPct val="110000"/>
              </a:lnSpc>
              <a:buNone/>
            </a:pPr>
            <a:r>
              <a:rPr lang="en-US" sz="1800" b="0" i="0" dirty="0">
                <a:effectLst/>
                <a:latin typeface="ADLaM Display" panose="02010000000000000000" pitchFamily="2" charset="0"/>
                <a:ea typeface="ADLaM Display" panose="02010000000000000000" pitchFamily="2" charset="0"/>
                <a:cs typeface="ADLaM Display" panose="02010000000000000000" pitchFamily="2" charset="0"/>
              </a:rPr>
              <a:t>Timing is crucial for pollination, as flowering and hatching must coincide for successful pollination to take place. Climate change has resulted in the mismatch between the period when flowers produce pollen and when the bees are ready to feed on the pollen—decreasing seed production and causing food shortages.</a:t>
            </a:r>
          </a:p>
          <a:p>
            <a:pPr marL="0" indent="0">
              <a:lnSpc>
                <a:spcPct val="110000"/>
              </a:lnSpc>
              <a:buNone/>
            </a:pPr>
            <a:r>
              <a:rPr lang="en-US" sz="18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hlinkClick r:id="rId3">
                  <a:extLst>
                    <a:ext uri="{A12FA001-AC4F-418D-AE19-62706E023703}">
                      <ahyp:hlinkClr xmlns:ahyp="http://schemas.microsoft.com/office/drawing/2018/hyperlinkcolor" val="tx"/>
                    </a:ext>
                  </a:extLst>
                </a:hlinkClick>
              </a:rPr>
              <a:t>National Pollinator Week: The Climate Threat to Bees | Department of Energy</a:t>
            </a:r>
            <a:endParaRPr lang="en-US" sz="18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1113050508"/>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olo journey">
            <a:extLst>
              <a:ext uri="{FF2B5EF4-FFF2-40B4-BE49-F238E27FC236}">
                <a16:creationId xmlns:a16="http://schemas.microsoft.com/office/drawing/2014/main" id="{E76D0C2A-D11A-7D9B-3D57-39692725A17A}"/>
              </a:ext>
            </a:extLst>
          </p:cNvPr>
          <p:cNvPicPr>
            <a:picLocks noChangeAspect="1"/>
          </p:cNvPicPr>
          <p:nvPr/>
        </p:nvPicPr>
        <p:blipFill rotWithShape="1">
          <a:blip r:embed="rId2"/>
          <a:srcRect l="9091" t="24454" b="7362"/>
          <a:stretch/>
        </p:blipFill>
        <p:spPr>
          <a:xfrm>
            <a:off x="0" y="10"/>
            <a:ext cx="12191695" cy="6857990"/>
          </a:xfrm>
          <a:prstGeom prst="rect">
            <a:avLst/>
          </a:prstGeom>
        </p:spPr>
      </p:pic>
      <p:sp>
        <p:nvSpPr>
          <p:cNvPr id="2" name="Title 1">
            <a:extLst>
              <a:ext uri="{FF2B5EF4-FFF2-40B4-BE49-F238E27FC236}">
                <a16:creationId xmlns:a16="http://schemas.microsoft.com/office/drawing/2014/main" id="{8DD58B10-722A-D55B-6981-1E74D14FAB83}"/>
              </a:ext>
            </a:extLst>
          </p:cNvPr>
          <p:cNvSpPr>
            <a:spLocks noGrp="1"/>
          </p:cNvSpPr>
          <p:nvPr>
            <p:ph type="title"/>
          </p:nvPr>
        </p:nvSpPr>
        <p:spPr>
          <a:xfrm>
            <a:off x="1900719" y="804521"/>
            <a:ext cx="8978433" cy="390212"/>
          </a:xfrm>
        </p:spPr>
        <p:txBody>
          <a:bodyPr>
            <a:normAutofit fontScale="90000"/>
          </a:bodyPr>
          <a:lstStyle/>
          <a:p>
            <a:r>
              <a:rPr lang="en-US" dirty="0">
                <a:solidFill>
                  <a:srgbClr val="C00000"/>
                </a:solidFill>
                <a:highlight>
                  <a:srgbClr val="000000"/>
                </a:highlight>
              </a:rPr>
              <a:t>More caveats about managing the feelings</a:t>
            </a:r>
          </a:p>
        </p:txBody>
      </p:sp>
      <p:sp>
        <p:nvSpPr>
          <p:cNvPr id="3" name="Content Placeholder 2">
            <a:extLst>
              <a:ext uri="{FF2B5EF4-FFF2-40B4-BE49-F238E27FC236}">
                <a16:creationId xmlns:a16="http://schemas.microsoft.com/office/drawing/2014/main" id="{97BB4157-D038-CD5F-CAC0-BD4D7F0A4377}"/>
              </a:ext>
            </a:extLst>
          </p:cNvPr>
          <p:cNvSpPr>
            <a:spLocks noGrp="1"/>
          </p:cNvSpPr>
          <p:nvPr>
            <p:ph idx="1"/>
          </p:nvPr>
        </p:nvSpPr>
        <p:spPr>
          <a:xfrm>
            <a:off x="1037691" y="2015733"/>
            <a:ext cx="10618340" cy="4205513"/>
          </a:xfrm>
        </p:spPr>
        <p:txBody>
          <a:bodyPr>
            <a:normAutofit fontScale="85000" lnSpcReduction="20000"/>
          </a:bodyPr>
          <a:lstStyle/>
          <a:p>
            <a:pPr>
              <a:lnSpc>
                <a:spcPct val="110000"/>
              </a:lnSpc>
              <a:buClr>
                <a:srgbClr val="585DB7"/>
              </a:buClr>
            </a:pPr>
            <a:r>
              <a:rPr lang="en-US" b="1" dirty="0">
                <a:highlight>
                  <a:srgbClr val="800000"/>
                </a:highlight>
              </a:rPr>
              <a:t>Two themes may arise -  a fear that it is too much out of control, and so too late, and so a great anger that more was not done beforehand. </a:t>
            </a:r>
          </a:p>
          <a:p>
            <a:pPr>
              <a:lnSpc>
                <a:spcPct val="110000"/>
              </a:lnSpc>
              <a:buClr>
                <a:srgbClr val="585DB7"/>
              </a:buClr>
            </a:pPr>
            <a:r>
              <a:rPr lang="en-US" b="1" dirty="0">
                <a:highlight>
                  <a:srgbClr val="800000"/>
                </a:highlight>
              </a:rPr>
              <a:t>Prepare for ennui, nihilism, egocentrism, fatalism, hedonism, religious passion and appetite, persevering denials, and </a:t>
            </a:r>
            <a:r>
              <a:rPr lang="en-US" b="1" dirty="0" err="1">
                <a:highlight>
                  <a:srgbClr val="800000"/>
                </a:highlight>
              </a:rPr>
              <a:t>solastalgia</a:t>
            </a:r>
            <a:r>
              <a:rPr lang="en-US" b="1" dirty="0">
                <a:highlight>
                  <a:srgbClr val="800000"/>
                </a:highlight>
              </a:rPr>
              <a:t>. </a:t>
            </a:r>
          </a:p>
          <a:p>
            <a:pPr>
              <a:lnSpc>
                <a:spcPct val="110000"/>
              </a:lnSpc>
              <a:buClr>
                <a:srgbClr val="585DB7"/>
              </a:buClr>
            </a:pPr>
            <a:r>
              <a:rPr lang="en-US" b="1" dirty="0">
                <a:highlight>
                  <a:srgbClr val="800000"/>
                </a:highlight>
              </a:rPr>
              <a:t>Meter the intervention capacities of the ego. Treatment may need a hard focus on what they productively need do to help themselves and the community today and ‘tomorrow’. They may feel overwhelmed. Something this big is new. </a:t>
            </a:r>
          </a:p>
          <a:p>
            <a:pPr>
              <a:lnSpc>
                <a:spcPct val="110000"/>
              </a:lnSpc>
              <a:buClr>
                <a:srgbClr val="585DB7"/>
              </a:buClr>
            </a:pPr>
            <a:r>
              <a:rPr lang="en-US" b="1" dirty="0">
                <a:highlight>
                  <a:srgbClr val="800000"/>
                </a:highlight>
              </a:rPr>
              <a:t>Inquire where they get nontoxic information about climate change.</a:t>
            </a:r>
          </a:p>
          <a:p>
            <a:pPr>
              <a:lnSpc>
                <a:spcPct val="110000"/>
              </a:lnSpc>
              <a:buClr>
                <a:srgbClr val="585DB7"/>
              </a:buClr>
            </a:pPr>
            <a:r>
              <a:rPr lang="en-US" b="1" dirty="0">
                <a:highlight>
                  <a:srgbClr val="800000"/>
                </a:highlight>
              </a:rPr>
              <a:t>Treatment requires screening for thought disorders, minor cognitive impairments, age, cultural backgrounds, education, </a:t>
            </a:r>
            <a:r>
              <a:rPr lang="en-US" b="1" dirty="0" err="1">
                <a:highlight>
                  <a:srgbClr val="800000"/>
                </a:highlight>
              </a:rPr>
              <a:t>psychsocial</a:t>
            </a:r>
            <a:r>
              <a:rPr lang="en-US" b="1" dirty="0">
                <a:highlight>
                  <a:srgbClr val="800000"/>
                </a:highlight>
              </a:rPr>
              <a:t> history, etc.</a:t>
            </a:r>
          </a:p>
          <a:p>
            <a:pPr>
              <a:lnSpc>
                <a:spcPct val="110000"/>
              </a:lnSpc>
              <a:buClr>
                <a:srgbClr val="585DB7"/>
              </a:buClr>
            </a:pPr>
            <a:r>
              <a:rPr lang="en-US" b="1" dirty="0">
                <a:highlight>
                  <a:srgbClr val="800000"/>
                </a:highlight>
              </a:rPr>
              <a:t>Remember we are talking about the survival of our biosphere beyond our lifetimes, and those who ‘now and will’ live within it. That may be too much for some people to consider. </a:t>
            </a:r>
          </a:p>
          <a:p>
            <a:pPr>
              <a:lnSpc>
                <a:spcPct val="110000"/>
              </a:lnSpc>
              <a:buClr>
                <a:srgbClr val="585DB7"/>
              </a:buClr>
            </a:pPr>
            <a:endParaRPr lang="en-US" sz="1600" dirty="0">
              <a:solidFill>
                <a:srgbClr val="FFFFFE"/>
              </a:solidFill>
            </a:endParaRPr>
          </a:p>
        </p:txBody>
      </p:sp>
    </p:spTree>
    <p:extLst>
      <p:ext uri="{BB962C8B-B14F-4D97-AF65-F5344CB8AC3E}">
        <p14:creationId xmlns:p14="http://schemas.microsoft.com/office/powerpoint/2010/main" val="33647850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E56FF-C062-A450-598B-66FAB22F9D5C}"/>
              </a:ext>
            </a:extLst>
          </p:cNvPr>
          <p:cNvSpPr>
            <a:spLocks noGrp="1"/>
          </p:cNvSpPr>
          <p:nvPr>
            <p:ph type="title"/>
          </p:nvPr>
        </p:nvSpPr>
        <p:spPr>
          <a:xfrm>
            <a:off x="1027416" y="369871"/>
            <a:ext cx="10019995" cy="714054"/>
          </a:xfrm>
        </p:spPr>
        <p:txBody>
          <a:bodyPr>
            <a:normAutofit/>
          </a:bodyPr>
          <a:lstStyle/>
          <a:p>
            <a:r>
              <a:rPr lang="en-US" dirty="0">
                <a:solidFill>
                  <a:schemeClr val="bg1"/>
                </a:solidFill>
              </a:rPr>
              <a:t>Outlining Caveats….</a:t>
            </a:r>
          </a:p>
        </p:txBody>
      </p:sp>
      <p:sp>
        <p:nvSpPr>
          <p:cNvPr id="3" name="Content Placeholder 2">
            <a:extLst>
              <a:ext uri="{FF2B5EF4-FFF2-40B4-BE49-F238E27FC236}">
                <a16:creationId xmlns:a16="http://schemas.microsoft.com/office/drawing/2014/main" id="{EFF92DAF-EB9B-318D-0D84-107BA212F0B7}"/>
              </a:ext>
            </a:extLst>
          </p:cNvPr>
          <p:cNvSpPr>
            <a:spLocks noGrp="1"/>
          </p:cNvSpPr>
          <p:nvPr>
            <p:ph idx="1"/>
          </p:nvPr>
        </p:nvSpPr>
        <p:spPr>
          <a:xfrm>
            <a:off x="4303643" y="1083925"/>
            <a:ext cx="7046844" cy="4998824"/>
          </a:xfrm>
        </p:spPr>
        <p:txBody>
          <a:bodyPr>
            <a:normAutofit/>
          </a:bodyPr>
          <a:lstStyle/>
          <a:p>
            <a:pPr marL="0" indent="0">
              <a:lnSpc>
                <a:spcPct val="90000"/>
              </a:lnSpc>
              <a:buNone/>
            </a:pPr>
            <a:r>
              <a:rPr lang="en-US" sz="2400" dirty="0">
                <a:solidFill>
                  <a:schemeClr val="bg1">
                    <a:lumMod val="50000"/>
                    <a:lumOff val="50000"/>
                  </a:schemeClr>
                </a:solidFill>
              </a:rPr>
              <a:t>A</a:t>
            </a:r>
            <a:r>
              <a:rPr lang="en-US" sz="2400" dirty="0">
                <a:solidFill>
                  <a:schemeClr val="bg1"/>
                </a:solidFill>
              </a:rPr>
              <a:t> </a:t>
            </a:r>
            <a:r>
              <a:rPr lang="en-US" sz="2400" dirty="0">
                <a:solidFill>
                  <a:schemeClr val="bg1">
                    <a:lumMod val="50000"/>
                    <a:lumOff val="50000"/>
                  </a:schemeClr>
                </a:solidFill>
              </a:rPr>
              <a:t>purely natural disaster, such as a tornado, can be used for the context that the world normally has such events. If natural events cause panic, then a deeper level of developing endurance skills first needs to be addressed. Blending in climate change may at first be too overwhelming.</a:t>
            </a:r>
          </a:p>
          <a:p>
            <a:pPr marL="0" indent="0">
              <a:lnSpc>
                <a:spcPct val="90000"/>
              </a:lnSpc>
              <a:buNone/>
            </a:pPr>
            <a:r>
              <a:rPr lang="en-US" sz="2400" dirty="0">
                <a:solidFill>
                  <a:schemeClr val="bg1">
                    <a:lumMod val="50000"/>
                    <a:lumOff val="50000"/>
                  </a:schemeClr>
                </a:solidFill>
              </a:rPr>
              <a:t>The therapist needs to be endlessly aware that climate change emotional distress has a different existential endpoint. It is learning to live with an unsolvable problem, and yes, we will have to make many life-style changes. The earth will ultimately win, but we do not necessarily have to lose. And straight science may not be able to rescue us in a fast enough manner. </a:t>
            </a:r>
          </a:p>
          <a:p>
            <a:pPr>
              <a:lnSpc>
                <a:spcPct val="90000"/>
              </a:lnSpc>
            </a:pPr>
            <a:endParaRPr lang="en-US" sz="1700" dirty="0"/>
          </a:p>
        </p:txBody>
      </p:sp>
      <p:pic>
        <p:nvPicPr>
          <p:cNvPr id="5" name="Picture 4" descr="A brewing tornado">
            <a:extLst>
              <a:ext uri="{FF2B5EF4-FFF2-40B4-BE49-F238E27FC236}">
                <a16:creationId xmlns:a16="http://schemas.microsoft.com/office/drawing/2014/main" id="{77D29FEC-CAE1-51C8-153D-A50DBBB13007}"/>
              </a:ext>
            </a:extLst>
          </p:cNvPr>
          <p:cNvPicPr>
            <a:picLocks noChangeAspect="1"/>
          </p:cNvPicPr>
          <p:nvPr/>
        </p:nvPicPr>
        <p:blipFill rotWithShape="1">
          <a:blip r:embed="rId2"/>
          <a:srcRect l="29213" r="44657" b="-1"/>
          <a:stretch/>
        </p:blipFill>
        <p:spPr>
          <a:xfrm>
            <a:off x="257590" y="1258584"/>
            <a:ext cx="3479523" cy="4556589"/>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3636841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8C79-A4AC-4B5D-92DF-600737E4D11A}"/>
              </a:ext>
            </a:extLst>
          </p:cNvPr>
          <p:cNvSpPr>
            <a:spLocks noGrp="1"/>
          </p:cNvSpPr>
          <p:nvPr>
            <p:ph type="title"/>
          </p:nvPr>
        </p:nvSpPr>
        <p:spPr>
          <a:xfrm>
            <a:off x="2937933" y="228601"/>
            <a:ext cx="8472275" cy="2006599"/>
          </a:xfrm>
        </p:spPr>
        <p:txBody>
          <a:bodyPr>
            <a:normAutofit/>
          </a:bodyPr>
          <a:lstStyle/>
          <a:p>
            <a:pPr algn="ctr"/>
            <a:r>
              <a:rPr lang="en-US" sz="3600" dirty="0">
                <a:solidFill>
                  <a:srgbClr val="002060"/>
                </a:solidFill>
              </a:rPr>
              <a:t>Opening caveats to ponder</a:t>
            </a:r>
          </a:p>
        </p:txBody>
      </p:sp>
      <p:sp>
        <p:nvSpPr>
          <p:cNvPr id="12" name="Text Placeholder 11">
            <a:extLst>
              <a:ext uri="{FF2B5EF4-FFF2-40B4-BE49-F238E27FC236}">
                <a16:creationId xmlns:a16="http://schemas.microsoft.com/office/drawing/2014/main" id="{D3251268-42B4-3B45-A59B-740E2DB97A00}"/>
              </a:ext>
            </a:extLst>
          </p:cNvPr>
          <p:cNvSpPr>
            <a:spLocks noGrp="1"/>
          </p:cNvSpPr>
          <p:nvPr>
            <p:ph sz="half" idx="14"/>
          </p:nvPr>
        </p:nvSpPr>
        <p:spPr>
          <a:xfrm>
            <a:off x="2937933" y="1078396"/>
            <a:ext cx="4009519" cy="5436703"/>
          </a:xfrm>
        </p:spPr>
        <p:txBody>
          <a:bodyPr>
            <a:noAutofit/>
          </a:bodyPr>
          <a:lstStyle/>
          <a:p>
            <a:pPr marL="0" indent="0">
              <a:buNone/>
            </a:pPr>
            <a:r>
              <a:rPr lang="en-US" b="1" dirty="0"/>
              <a:t>All our food is wholly dead stars converted by sunlight</a:t>
            </a:r>
          </a:p>
          <a:p>
            <a:pPr marL="0" indent="0">
              <a:buNone/>
            </a:pPr>
            <a:r>
              <a:rPr lang="en-US" b="1" dirty="0"/>
              <a:t>Look at your coffee: dead star water, add dead star or big bang atoms, with beans assembled by the photons qua photosynthesis in a fragile biosphere presently supporting this process</a:t>
            </a:r>
          </a:p>
          <a:p>
            <a:pPr marL="0" indent="0">
              <a:buNone/>
            </a:pPr>
            <a:r>
              <a:rPr lang="en-US" b="1" dirty="0"/>
              <a:t>Nature is like physics – it has it’s own design, entropy and baseline. We currently benefit from that but its sustainability is not equal to  our lifestyles and numbers.</a:t>
            </a:r>
          </a:p>
          <a:p>
            <a:pPr marL="0" indent="0">
              <a:buNone/>
            </a:pPr>
            <a:r>
              <a:rPr lang="en-US" b="1" dirty="0"/>
              <a:t>Nature does not care about us the way we now must care about it.</a:t>
            </a:r>
          </a:p>
          <a:p>
            <a:pPr marL="0" indent="0">
              <a:buNone/>
            </a:pPr>
            <a:r>
              <a:rPr lang="en-US" b="1" dirty="0"/>
              <a:t>It is easier and takes less time to destroy than fix.</a:t>
            </a:r>
          </a:p>
        </p:txBody>
      </p:sp>
      <p:sp>
        <p:nvSpPr>
          <p:cNvPr id="7" name="Text Placeholder 6">
            <a:extLst>
              <a:ext uri="{FF2B5EF4-FFF2-40B4-BE49-F238E27FC236}">
                <a16:creationId xmlns:a16="http://schemas.microsoft.com/office/drawing/2014/main" id="{02492136-277B-808E-9D1B-0527359207DB}"/>
              </a:ext>
            </a:extLst>
          </p:cNvPr>
          <p:cNvSpPr>
            <a:spLocks noGrp="1"/>
          </p:cNvSpPr>
          <p:nvPr>
            <p:ph sz="half" idx="1"/>
          </p:nvPr>
        </p:nvSpPr>
        <p:spPr>
          <a:xfrm>
            <a:off x="6997148" y="1138029"/>
            <a:ext cx="4885082" cy="5665305"/>
          </a:xfrm>
        </p:spPr>
        <p:txBody>
          <a:bodyPr>
            <a:normAutofit fontScale="70000" lnSpcReduction="20000"/>
          </a:bodyPr>
          <a:lstStyle/>
          <a:p>
            <a:r>
              <a:rPr lang="en-US" sz="2600" b="1" dirty="0"/>
              <a:t>Our time periods are a miniscule fraction of natures​ timetables. </a:t>
            </a:r>
          </a:p>
          <a:p>
            <a:r>
              <a:rPr lang="en-US" sz="2600" b="1" dirty="0"/>
              <a:t>Cleaning up Lake Erie was good but small. We cleaned up what we regionally did to it. That damage was not equal to global warming and planet tilt </a:t>
            </a:r>
            <a:r>
              <a:rPr lang="en-US" sz="2600" b="1" dirty="0" err="1"/>
              <a:t>shifs</a:t>
            </a:r>
            <a:r>
              <a:rPr lang="en-US" sz="2600" b="1" dirty="0"/>
              <a:t>, and did not also require worldwide consumption pattern changes. </a:t>
            </a:r>
          </a:p>
          <a:p>
            <a:r>
              <a:rPr lang="en-US" sz="2600" b="1" dirty="0"/>
              <a:t>Nature is indifferent to love, art, spirit, family, intuition, music and compassion. It is a 100% selfish survival. Life that we know found an unexpected and non-permanent </a:t>
            </a:r>
            <a:r>
              <a:rPr lang="en-US" sz="2600" b="1" dirty="0" err="1"/>
              <a:t>nitch</a:t>
            </a:r>
            <a:r>
              <a:rPr lang="en-US" sz="2600" b="1" dirty="0"/>
              <a:t> in nature. The origin and irrevocability of our life captures much opinion. </a:t>
            </a:r>
          </a:p>
          <a:p>
            <a:r>
              <a:rPr lang="en-US" sz="2600" b="1" dirty="0"/>
              <a:t>Our goal: keep nature able to support us.  Nature will not change to accommodate us. That’s the ultimate mental health challenge.</a:t>
            </a:r>
          </a:p>
          <a:p>
            <a:endParaRPr lang="en-US" dirty="0"/>
          </a:p>
        </p:txBody>
      </p:sp>
      <p:sp>
        <p:nvSpPr>
          <p:cNvPr id="14" name="Slide Number Placeholder 13">
            <a:extLst>
              <a:ext uri="{FF2B5EF4-FFF2-40B4-BE49-F238E27FC236}">
                <a16:creationId xmlns:a16="http://schemas.microsoft.com/office/drawing/2014/main" id="{F3DE1AA4-0AE6-C6D5-E252-BBD5ED259E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lumMod val="75000"/>
                    <a:lumOff val="25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prstClr val="black">
                  <a:lumMod val="75000"/>
                  <a:lumOff val="25000"/>
                </a:prstClr>
              </a:solidFill>
              <a:effectLst/>
              <a:uLnTx/>
              <a:uFillTx/>
              <a:latin typeface="Avenir Next LT Pro"/>
              <a:ea typeface="+mn-ea"/>
              <a:cs typeface="+mn-cs"/>
            </a:endParaRPr>
          </a:p>
        </p:txBody>
      </p:sp>
    </p:spTree>
    <p:extLst>
      <p:ext uri="{BB962C8B-B14F-4D97-AF65-F5344CB8AC3E}">
        <p14:creationId xmlns:p14="http://schemas.microsoft.com/office/powerpoint/2010/main" val="14187899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Plant growing in a concrete crack">
            <a:extLst>
              <a:ext uri="{FF2B5EF4-FFF2-40B4-BE49-F238E27FC236}">
                <a16:creationId xmlns:a16="http://schemas.microsoft.com/office/drawing/2014/main" id="{835A38CB-12BA-8876-4808-72499095FFB7}"/>
              </a:ext>
            </a:extLst>
          </p:cNvPr>
          <p:cNvPicPr>
            <a:picLocks noChangeAspect="1"/>
          </p:cNvPicPr>
          <p:nvPr/>
        </p:nvPicPr>
        <p:blipFill rotWithShape="1">
          <a:blip r:embed="rId2">
            <a:alphaModFix amt="50000"/>
          </a:blip>
          <a:srcRect t="15728" r="-1" b="-1"/>
          <a:stretch/>
        </p:blipFill>
        <p:spPr>
          <a:xfrm>
            <a:off x="117037" y="0"/>
            <a:ext cx="12191695" cy="6857990"/>
          </a:xfrm>
          <a:prstGeom prst="rect">
            <a:avLst/>
          </a:prstGeom>
        </p:spPr>
      </p:pic>
      <p:sp>
        <p:nvSpPr>
          <p:cNvPr id="2" name="Title 1">
            <a:extLst>
              <a:ext uri="{FF2B5EF4-FFF2-40B4-BE49-F238E27FC236}">
                <a16:creationId xmlns:a16="http://schemas.microsoft.com/office/drawing/2014/main" id="{808DB654-717D-74D4-6101-6B2442923B45}"/>
              </a:ext>
            </a:extLst>
          </p:cNvPr>
          <p:cNvSpPr>
            <a:spLocks noGrp="1"/>
          </p:cNvSpPr>
          <p:nvPr>
            <p:ph type="title"/>
          </p:nvPr>
        </p:nvSpPr>
        <p:spPr>
          <a:xfrm>
            <a:off x="282102" y="1193800"/>
            <a:ext cx="4041219" cy="4302328"/>
          </a:xfrm>
        </p:spPr>
        <p:txBody>
          <a:bodyPr anchor="ctr">
            <a:normAutofit/>
          </a:bodyPr>
          <a:lstStyle/>
          <a:p>
            <a:r>
              <a:rPr lang="en-US" sz="2800" b="1" i="1" dirty="0"/>
              <a:t>if the earth is not predictable </a:t>
            </a:r>
            <a:br>
              <a:rPr lang="en-US" sz="2800" b="1" i="1" dirty="0"/>
            </a:br>
            <a:r>
              <a:rPr lang="en-US" sz="2800" b="1" i="1" dirty="0"/>
              <a:t>and safe </a:t>
            </a:r>
            <a:br>
              <a:rPr lang="en-US" sz="2800" b="1" i="1" dirty="0"/>
            </a:br>
            <a:r>
              <a:rPr lang="en-US" sz="2800" b="1" i="1" dirty="0"/>
              <a:t>the way I expect </a:t>
            </a:r>
            <a:br>
              <a:rPr lang="en-US" sz="2800" b="1" i="1" dirty="0"/>
            </a:br>
            <a:r>
              <a:rPr lang="en-US" sz="2800" b="1" i="1" dirty="0"/>
              <a:t>it to be… </a:t>
            </a:r>
            <a:br>
              <a:rPr lang="en-US" sz="2800" b="1" i="1" dirty="0"/>
            </a:br>
            <a:r>
              <a:rPr lang="en-US" sz="2800" b="1" i="1" dirty="0"/>
              <a:t>what happens to us?</a:t>
            </a:r>
          </a:p>
        </p:txBody>
      </p:sp>
      <p:sp>
        <p:nvSpPr>
          <p:cNvPr id="3" name="Content Placeholder 2">
            <a:extLst>
              <a:ext uri="{FF2B5EF4-FFF2-40B4-BE49-F238E27FC236}">
                <a16:creationId xmlns:a16="http://schemas.microsoft.com/office/drawing/2014/main" id="{01B72D34-3A36-3887-BDE1-199E689B8817}"/>
              </a:ext>
            </a:extLst>
          </p:cNvPr>
          <p:cNvSpPr>
            <a:spLocks noGrp="1"/>
          </p:cNvSpPr>
          <p:nvPr>
            <p:ph idx="1"/>
          </p:nvPr>
        </p:nvSpPr>
        <p:spPr>
          <a:xfrm>
            <a:off x="4488386" y="1193800"/>
            <a:ext cx="7586577" cy="5330290"/>
          </a:xfrm>
        </p:spPr>
        <p:txBody>
          <a:bodyPr anchor="ctr">
            <a:normAutofit fontScale="92500" lnSpcReduction="10000"/>
          </a:bodyPr>
          <a:lstStyle/>
          <a:p>
            <a:pPr marL="0" indent="0">
              <a:lnSpc>
                <a:spcPct val="110000"/>
              </a:lnSpc>
              <a:buNone/>
            </a:pPr>
            <a:r>
              <a:rPr lang="en-US" sz="2600" dirty="0">
                <a:latin typeface="Aptos Narrow" panose="020B0004020202020204" pitchFamily="34" charset="0"/>
                <a:ea typeface="ADLaM Display" panose="02010000000000000000" pitchFamily="2" charset="0"/>
                <a:cs typeface="ADLaM Display" panose="02010000000000000000" pitchFamily="2" charset="0"/>
              </a:rPr>
              <a:t>Basic pre-treatment questions we must ask ourselves:</a:t>
            </a:r>
          </a:p>
          <a:p>
            <a:pPr marL="0" indent="0">
              <a:lnSpc>
                <a:spcPct val="110000"/>
              </a:lnSpc>
              <a:buNone/>
            </a:pPr>
            <a:r>
              <a:rPr lang="en-US" sz="2600" dirty="0">
                <a:latin typeface="Aptos Narrow" panose="020B0004020202020204" pitchFamily="34" charset="0"/>
                <a:ea typeface="ADLaM Display" panose="02010000000000000000" pitchFamily="2" charset="0"/>
                <a:cs typeface="Aharoni" panose="02010803020104030203" pitchFamily="2" charset="-79"/>
              </a:rPr>
              <a:t>Are we bringing too much existentialism into the therapy mode?  Can patients handle it? Can we handle it?</a:t>
            </a:r>
          </a:p>
          <a:p>
            <a:pPr marL="0" indent="0">
              <a:lnSpc>
                <a:spcPct val="110000"/>
              </a:lnSpc>
              <a:buNone/>
            </a:pPr>
            <a:r>
              <a:rPr lang="en-US" sz="2600" dirty="0">
                <a:latin typeface="Aptos Narrow" panose="020B0004020202020204" pitchFamily="34" charset="0"/>
                <a:ea typeface="ADLaM Display" panose="02010000000000000000" pitchFamily="2" charset="0"/>
                <a:cs typeface="Aharoni" panose="02010803020104030203" pitchFamily="2" charset="-79"/>
              </a:rPr>
              <a:t>Is unlabeled climate change induced existentialism by itself infiltrating into the psyches in manners we are not prepared to treat?</a:t>
            </a:r>
          </a:p>
          <a:p>
            <a:pPr marL="0" indent="0">
              <a:lnSpc>
                <a:spcPct val="110000"/>
              </a:lnSpc>
              <a:buNone/>
            </a:pPr>
            <a:r>
              <a:rPr lang="en-US" sz="2600" dirty="0">
                <a:latin typeface="Aptos Narrow" panose="020B0004020202020204" pitchFamily="34" charset="0"/>
                <a:ea typeface="ADLaM Display" panose="02010000000000000000" pitchFamily="2" charset="0"/>
                <a:cs typeface="Aharoni" panose="02010803020104030203" pitchFamily="2" charset="-79"/>
              </a:rPr>
              <a:t>The world maybe permanent for our life spans, but not more. This uncertain mutability may be unnerving to many; how might this be discussed, and even prepared for, for all of us?</a:t>
            </a:r>
          </a:p>
          <a:p>
            <a:pPr marL="0" indent="0">
              <a:lnSpc>
                <a:spcPct val="110000"/>
              </a:lnSpc>
              <a:buNone/>
            </a:pPr>
            <a:r>
              <a:rPr lang="en-US" sz="2600" dirty="0">
                <a:latin typeface="Aptos Narrow" panose="020B0004020202020204" pitchFamily="34" charset="0"/>
                <a:ea typeface="ADLaM Display" panose="02010000000000000000" pitchFamily="2" charset="0"/>
                <a:cs typeface="Aharoni" panose="02010803020104030203" pitchFamily="2" charset="-79"/>
              </a:rPr>
              <a:t>Are we misleading if we do not bring in the existential ticket?</a:t>
            </a:r>
          </a:p>
          <a:p>
            <a:pPr marL="0" indent="0">
              <a:lnSpc>
                <a:spcPct val="110000"/>
              </a:lnSpc>
              <a:buNone/>
            </a:pPr>
            <a:r>
              <a:rPr lang="en-US" sz="2600" b="1" i="1" dirty="0">
                <a:latin typeface="Aptos Narrow" panose="020B0004020202020204" pitchFamily="34" charset="0"/>
                <a:ea typeface="ADLaM Display" panose="02010000000000000000" pitchFamily="2" charset="0"/>
                <a:cs typeface="ADLaM Display" panose="02010000000000000000" pitchFamily="2" charset="0"/>
              </a:rPr>
              <a:t>How do my ego strengths compare to other peoples’ ego strengths?</a:t>
            </a:r>
          </a:p>
          <a:p>
            <a:pPr marL="0" indent="0">
              <a:lnSpc>
                <a:spcPct val="110000"/>
              </a:lnSpc>
              <a:buNone/>
            </a:pPr>
            <a:endParaRPr lang="en-US" sz="1700" dirty="0"/>
          </a:p>
          <a:p>
            <a:pPr>
              <a:lnSpc>
                <a:spcPct val="110000"/>
              </a:lnSpc>
            </a:pPr>
            <a:endParaRPr lang="en-US" sz="1700" dirty="0"/>
          </a:p>
          <a:p>
            <a:pPr>
              <a:lnSpc>
                <a:spcPct val="110000"/>
              </a:lnSpc>
            </a:pPr>
            <a:endParaRPr lang="en-US" sz="1700" dirty="0"/>
          </a:p>
        </p:txBody>
      </p:sp>
    </p:spTree>
    <p:extLst>
      <p:ext uri="{BB962C8B-B14F-4D97-AF65-F5344CB8AC3E}">
        <p14:creationId xmlns:p14="http://schemas.microsoft.com/office/powerpoint/2010/main" val="2748960808"/>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dhesive bandages">
            <a:extLst>
              <a:ext uri="{FF2B5EF4-FFF2-40B4-BE49-F238E27FC236}">
                <a16:creationId xmlns:a16="http://schemas.microsoft.com/office/drawing/2014/main" id="{3EC332A2-9CC8-C94C-259F-C4247B5F0CEE}"/>
              </a:ext>
            </a:extLst>
          </p:cNvPr>
          <p:cNvPicPr>
            <a:picLocks noChangeAspect="1"/>
          </p:cNvPicPr>
          <p:nvPr/>
        </p:nvPicPr>
        <p:blipFill rotWithShape="1">
          <a:blip r:embed="rId2">
            <a:alphaModFix amt="35000"/>
          </a:blip>
          <a:srcRect t="15729"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71520A10-38B7-CD57-A7EF-30C87F068CC4}"/>
              </a:ext>
            </a:extLst>
          </p:cNvPr>
          <p:cNvSpPr>
            <a:spLocks noGrp="1"/>
          </p:cNvSpPr>
          <p:nvPr>
            <p:ph type="title"/>
          </p:nvPr>
        </p:nvSpPr>
        <p:spPr>
          <a:xfrm>
            <a:off x="1451579" y="437745"/>
            <a:ext cx="9603275" cy="817123"/>
          </a:xfrm>
        </p:spPr>
        <p:txBody>
          <a:bodyPr>
            <a:normAutofit fontScale="90000"/>
          </a:bodyPr>
          <a:lstStyle/>
          <a:p>
            <a:pPr algn="ctr"/>
            <a:r>
              <a:rPr lang="en-US"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What Are Our Goals </a:t>
            </a:r>
            <a:br>
              <a:rPr lang="en-US"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br>
            <a:r>
              <a:rPr lang="en-US"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As We Prepare To Treat Others</a:t>
            </a:r>
          </a:p>
        </p:txBody>
      </p:sp>
      <p:sp>
        <p:nvSpPr>
          <p:cNvPr id="23" name="Content Placeholder 2">
            <a:extLst>
              <a:ext uri="{FF2B5EF4-FFF2-40B4-BE49-F238E27FC236}">
                <a16:creationId xmlns:a16="http://schemas.microsoft.com/office/drawing/2014/main" id="{1C1C03A5-8F7C-42CB-C308-0B28E647998D}"/>
              </a:ext>
            </a:extLst>
          </p:cNvPr>
          <p:cNvSpPr>
            <a:spLocks noGrp="1"/>
          </p:cNvSpPr>
          <p:nvPr>
            <p:ph idx="1"/>
          </p:nvPr>
        </p:nvSpPr>
        <p:spPr>
          <a:xfrm>
            <a:off x="573933" y="2015732"/>
            <a:ext cx="11177080" cy="4608804"/>
          </a:xfrm>
        </p:spPr>
        <p:txBody>
          <a:bodyPr>
            <a:normAutofit fontScale="77500" lnSpcReduction="20000"/>
          </a:bodyPr>
          <a:lstStyle/>
          <a:p>
            <a:pPr marL="0" indent="0">
              <a:buClr>
                <a:srgbClr val="A5906B"/>
              </a:buClr>
              <a:buNone/>
            </a:pPr>
            <a:r>
              <a:rPr lang="en-US" sz="3100" b="1" dirty="0">
                <a:solidFill>
                  <a:srgbClr val="FFFFFF"/>
                </a:solidFill>
                <a:latin typeface="Aptos Display" panose="020B0004020202020204" pitchFamily="34" charset="0"/>
                <a:ea typeface="ADLaM Display" panose="02010000000000000000" pitchFamily="2" charset="0"/>
                <a:cs typeface="ADLaM Display" panose="02010000000000000000" pitchFamily="2" charset="0"/>
              </a:rPr>
              <a:t>What is the origin of the anxiety?  What is the treatment endpoint?</a:t>
            </a:r>
          </a:p>
          <a:p>
            <a:pPr marL="0" indent="0">
              <a:buClr>
                <a:srgbClr val="A5906B"/>
              </a:buClr>
              <a:buNone/>
            </a:pPr>
            <a:r>
              <a:rPr lang="en-US" sz="3100" b="1" dirty="0">
                <a:solidFill>
                  <a:srgbClr val="FFFFFF"/>
                </a:solidFill>
                <a:latin typeface="Aptos Display" panose="020B0004020202020204" pitchFamily="34" charset="0"/>
                <a:ea typeface="ADLaM Display" panose="02010000000000000000" pitchFamily="2" charset="0"/>
                <a:cs typeface="ADLaM Display" panose="02010000000000000000" pitchFamily="2" charset="0"/>
              </a:rPr>
              <a:t>Are we treating to lower the triggers or to lessen the responses?</a:t>
            </a:r>
          </a:p>
          <a:p>
            <a:pPr marL="0" indent="0">
              <a:buClr>
                <a:srgbClr val="A5906B"/>
              </a:buClr>
              <a:buNone/>
            </a:pPr>
            <a:r>
              <a:rPr lang="en-US" sz="3100" b="1" dirty="0">
                <a:solidFill>
                  <a:srgbClr val="FFFFFF"/>
                </a:solidFill>
                <a:latin typeface="Aptos Display" panose="020B0004020202020204" pitchFamily="34" charset="0"/>
                <a:ea typeface="ADLaM Display" panose="02010000000000000000" pitchFamily="2" charset="0"/>
                <a:cs typeface="ADLaM Display" panose="02010000000000000000" pitchFamily="2" charset="0"/>
              </a:rPr>
              <a:t>When and if should medications be used for this type of mental ailment?</a:t>
            </a:r>
          </a:p>
          <a:p>
            <a:pPr marL="0" indent="0">
              <a:buClr>
                <a:srgbClr val="A5906B"/>
              </a:buClr>
              <a:buNone/>
            </a:pPr>
            <a:r>
              <a:rPr lang="en-US" sz="3100" b="1" dirty="0">
                <a:solidFill>
                  <a:srgbClr val="FFFFFF"/>
                </a:solidFill>
                <a:latin typeface="Aptos Display" panose="020B0004020202020204" pitchFamily="34" charset="0"/>
                <a:ea typeface="ADLaM Display" panose="02010000000000000000" pitchFamily="2" charset="0"/>
                <a:cs typeface="ADLaM Display" panose="02010000000000000000" pitchFamily="2" charset="0"/>
              </a:rPr>
              <a:t>What treatment model should be used – CBT, DBT, EMDR, insight psychotherapy, pastoral, resilience training, desensitization, anger management? </a:t>
            </a:r>
          </a:p>
          <a:p>
            <a:pPr marL="0" indent="0">
              <a:buClr>
                <a:srgbClr val="A5906B"/>
              </a:buClr>
              <a:buNone/>
            </a:pPr>
            <a:r>
              <a:rPr lang="en-US" sz="3100" b="1" dirty="0">
                <a:solidFill>
                  <a:srgbClr val="FFFFFF"/>
                </a:solidFill>
                <a:latin typeface="Aptos Display" panose="020B0004020202020204" pitchFamily="34" charset="0"/>
                <a:ea typeface="ADLaM Display" panose="02010000000000000000" pitchFamily="2" charset="0"/>
                <a:cs typeface="ADLaM Display" panose="02010000000000000000" pitchFamily="2" charset="0"/>
              </a:rPr>
              <a:t>Can we introduce reality and still avoid panic?</a:t>
            </a:r>
          </a:p>
          <a:p>
            <a:pPr marL="0" indent="0">
              <a:buClr>
                <a:srgbClr val="A5906B"/>
              </a:buClr>
              <a:buNone/>
            </a:pPr>
            <a:r>
              <a:rPr lang="en-US" sz="3100" b="1" dirty="0">
                <a:solidFill>
                  <a:srgbClr val="FFFFFF"/>
                </a:solidFill>
                <a:latin typeface="Aptos Display" panose="020B0004020202020204" pitchFamily="34" charset="0"/>
                <a:ea typeface="ADLaM Display" panose="02010000000000000000" pitchFamily="2" charset="0"/>
                <a:cs typeface="ADLaM Display" panose="02010000000000000000" pitchFamily="2" charset="0"/>
              </a:rPr>
              <a:t>Consider comorbid issues – egocentrism, personality issues, fragile egos, substance abuse, OCD, immaturity, real financial or job issues, religious issues, denial, thought disorders, etc.</a:t>
            </a:r>
          </a:p>
          <a:p>
            <a:pPr marL="0" indent="0">
              <a:buClr>
                <a:srgbClr val="A5906B"/>
              </a:buClr>
              <a:buNone/>
            </a:pPr>
            <a:r>
              <a:rPr lang="en-US" sz="3100" b="1" dirty="0">
                <a:solidFill>
                  <a:srgbClr val="FFFFFF"/>
                </a:solidFill>
                <a:latin typeface="Aptos Display" panose="020B0004020202020204" pitchFamily="34" charset="0"/>
                <a:ea typeface="ADLaM Display" panose="02010000000000000000" pitchFamily="2" charset="0"/>
                <a:cs typeface="ADLaM Display" panose="02010000000000000000" pitchFamily="2" charset="0"/>
              </a:rPr>
              <a:t>How to handle those who have deeper existential fears?</a:t>
            </a:r>
          </a:p>
          <a:p>
            <a:pPr marL="0" indent="0">
              <a:buClr>
                <a:srgbClr val="A5906B"/>
              </a:buClr>
              <a:buNone/>
            </a:pPr>
            <a:endParaRPr lang="en-US" sz="2200" dirty="0">
              <a:solidFill>
                <a:srgbClr val="FFFFFF"/>
              </a:solidFill>
            </a:endParaRPr>
          </a:p>
        </p:txBody>
      </p:sp>
    </p:spTree>
    <p:extLst>
      <p:ext uri="{BB962C8B-B14F-4D97-AF65-F5344CB8AC3E}">
        <p14:creationId xmlns:p14="http://schemas.microsoft.com/office/powerpoint/2010/main" val="4253180155"/>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Plant growing in a concrete crack">
            <a:extLst>
              <a:ext uri="{FF2B5EF4-FFF2-40B4-BE49-F238E27FC236}">
                <a16:creationId xmlns:a16="http://schemas.microsoft.com/office/drawing/2014/main" id="{DE8F2F1E-77D5-651C-B408-19C1F1D44848}"/>
              </a:ext>
            </a:extLst>
          </p:cNvPr>
          <p:cNvPicPr>
            <a:picLocks noChangeAspect="1"/>
          </p:cNvPicPr>
          <p:nvPr/>
        </p:nvPicPr>
        <p:blipFill rotWithShape="1">
          <a:blip r:embed="rId2">
            <a:alphaModFix amt="35000"/>
          </a:blip>
          <a:srcRect t="15730"/>
          <a:stretch/>
        </p:blipFill>
        <p:spPr>
          <a:xfrm>
            <a:off x="0" y="10"/>
            <a:ext cx="12191980" cy="6857990"/>
          </a:xfrm>
          <a:prstGeom prst="rect">
            <a:avLst/>
          </a:prstGeom>
        </p:spPr>
      </p:pic>
      <p:sp>
        <p:nvSpPr>
          <p:cNvPr id="2" name="Title 1">
            <a:extLst>
              <a:ext uri="{FF2B5EF4-FFF2-40B4-BE49-F238E27FC236}">
                <a16:creationId xmlns:a16="http://schemas.microsoft.com/office/drawing/2014/main" id="{82A0D296-0A56-5383-26F7-6D4D3B706A0E}"/>
              </a:ext>
            </a:extLst>
          </p:cNvPr>
          <p:cNvSpPr>
            <a:spLocks noGrp="1"/>
          </p:cNvSpPr>
          <p:nvPr>
            <p:ph type="title"/>
          </p:nvPr>
        </p:nvSpPr>
        <p:spPr/>
        <p:txBody>
          <a:bodyPr>
            <a:normAutofit/>
          </a:bodyPr>
          <a:lstStyle/>
          <a:p>
            <a:r>
              <a:rPr lang="en-US" dirty="0">
                <a:solidFill>
                  <a:srgbClr val="FFFFFF"/>
                </a:solidFill>
              </a:rPr>
              <a:t>What is In The News? </a:t>
            </a:r>
          </a:p>
        </p:txBody>
      </p:sp>
      <p:sp>
        <p:nvSpPr>
          <p:cNvPr id="3" name="Content Placeholder 2">
            <a:extLst>
              <a:ext uri="{FF2B5EF4-FFF2-40B4-BE49-F238E27FC236}">
                <a16:creationId xmlns:a16="http://schemas.microsoft.com/office/drawing/2014/main" id="{BD1DA302-E17A-70EA-08EA-915E10BE755B}"/>
              </a:ext>
            </a:extLst>
          </p:cNvPr>
          <p:cNvSpPr>
            <a:spLocks noGrp="1"/>
          </p:cNvSpPr>
          <p:nvPr>
            <p:ph idx="1"/>
          </p:nvPr>
        </p:nvSpPr>
        <p:spPr/>
        <p:txBody>
          <a:bodyPr>
            <a:normAutofit fontScale="92500" lnSpcReduction="10000"/>
          </a:bodyPr>
          <a:lstStyle/>
          <a:p>
            <a:r>
              <a:rPr lang="en-US" sz="2400" b="0" i="0" dirty="0">
                <a:solidFill>
                  <a:srgbClr val="FFFFFF"/>
                </a:solidFill>
                <a:effectLst/>
              </a:rPr>
              <a:t>Arsht-Rock (climateresolve.org) is deploying impactful and sustainable solutions by putting policy into action and paving the way for new climate resilience finance and innovative insurance approaches for people, cities, and countries.</a:t>
            </a:r>
          </a:p>
          <a:p>
            <a:r>
              <a:rPr lang="en-US" sz="2400" b="0" i="0" dirty="0">
                <a:solidFill>
                  <a:srgbClr val="FFFFFF"/>
                </a:solidFill>
                <a:effectLst/>
              </a:rPr>
              <a:t>Climate-aware therapists are trained to look for signs of climate-based distress and anxiety and help their patients become more resilient. (verywellhealth</a:t>
            </a:r>
            <a:r>
              <a:rPr lang="en-US" sz="2400" dirty="0">
                <a:solidFill>
                  <a:srgbClr val="FFFFFF"/>
                </a:solidFill>
              </a:rPr>
              <a:t>.com)</a:t>
            </a:r>
          </a:p>
          <a:p>
            <a:r>
              <a:rPr lang="en-US" sz="2400" b="0" i="0" dirty="0">
                <a:solidFill>
                  <a:srgbClr val="FFFFFF"/>
                </a:solidFill>
                <a:effectLst/>
              </a:rPr>
              <a:t>The APA Committee on Climate Change and Mental Health is identifying the key components of curricula on climate-related issues. (Psychiatric News, APA, May 25, 2022)</a:t>
            </a:r>
          </a:p>
          <a:p>
            <a:endParaRPr lang="en-US" dirty="0">
              <a:solidFill>
                <a:srgbClr val="FFFFFF"/>
              </a:solidFill>
            </a:endParaRPr>
          </a:p>
        </p:txBody>
      </p:sp>
    </p:spTree>
    <p:extLst>
      <p:ext uri="{BB962C8B-B14F-4D97-AF65-F5344CB8AC3E}">
        <p14:creationId xmlns:p14="http://schemas.microsoft.com/office/powerpoint/2010/main" val="3418785011"/>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gradFill>
          <a:gsLst>
            <a:gs pos="30000">
              <a:srgbClr val="FFFF00"/>
            </a:gs>
            <a:gs pos="12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Graph on document with pen">
            <a:extLst>
              <a:ext uri="{FF2B5EF4-FFF2-40B4-BE49-F238E27FC236}">
                <a16:creationId xmlns:a16="http://schemas.microsoft.com/office/drawing/2014/main" id="{4055A777-05A0-002B-E1F0-515297EA2BEB}"/>
              </a:ext>
            </a:extLst>
          </p:cNvPr>
          <p:cNvPicPr>
            <a:picLocks noChangeAspect="1"/>
          </p:cNvPicPr>
          <p:nvPr/>
        </p:nvPicPr>
        <p:blipFill rotWithShape="1">
          <a:blip r:embed="rId2">
            <a:alphaModFix amt="15000"/>
          </a:blip>
          <a:srcRect t="1510" b="14220"/>
          <a:stretch/>
        </p:blipFill>
        <p:spPr>
          <a:xfrm>
            <a:off x="0" y="10"/>
            <a:ext cx="12191980" cy="6857990"/>
          </a:xfrm>
          <a:prstGeom prst="rect">
            <a:avLst/>
          </a:prstGeom>
        </p:spPr>
      </p:pic>
      <p:sp>
        <p:nvSpPr>
          <p:cNvPr id="2" name="Title 1">
            <a:extLst>
              <a:ext uri="{FF2B5EF4-FFF2-40B4-BE49-F238E27FC236}">
                <a16:creationId xmlns:a16="http://schemas.microsoft.com/office/drawing/2014/main" id="{7BB73608-9258-BC6F-70E2-730B4D76F6C0}"/>
              </a:ext>
            </a:extLst>
          </p:cNvPr>
          <p:cNvSpPr>
            <a:spLocks noGrp="1"/>
          </p:cNvSpPr>
          <p:nvPr>
            <p:ph type="title"/>
          </p:nvPr>
        </p:nvSpPr>
        <p:spPr>
          <a:xfrm>
            <a:off x="1451579" y="313509"/>
            <a:ext cx="8712957" cy="553865"/>
          </a:xfrm>
        </p:spPr>
        <p:txBody>
          <a:bodyPr>
            <a:normAutofit fontScale="90000"/>
          </a:bodyPr>
          <a:lstStyle/>
          <a:p>
            <a:pPr algn="ctr"/>
            <a:r>
              <a:rPr lang="en-US" b="1" dirty="0">
                <a:solidFill>
                  <a:schemeClr val="bg1"/>
                </a:solidFill>
              </a:rPr>
              <a:t>The real endpoint </a:t>
            </a:r>
          </a:p>
        </p:txBody>
      </p:sp>
      <p:sp>
        <p:nvSpPr>
          <p:cNvPr id="3" name="Content Placeholder 2">
            <a:extLst>
              <a:ext uri="{FF2B5EF4-FFF2-40B4-BE49-F238E27FC236}">
                <a16:creationId xmlns:a16="http://schemas.microsoft.com/office/drawing/2014/main" id="{6030A5A1-62B4-CE54-B209-B1D5299FED93}"/>
              </a:ext>
            </a:extLst>
          </p:cNvPr>
          <p:cNvSpPr>
            <a:spLocks noGrp="1"/>
          </p:cNvSpPr>
          <p:nvPr>
            <p:ph idx="1"/>
          </p:nvPr>
        </p:nvSpPr>
        <p:spPr>
          <a:xfrm>
            <a:off x="252919" y="1500275"/>
            <a:ext cx="11449455" cy="5671224"/>
          </a:xfrm>
        </p:spPr>
        <p:txBody>
          <a:bodyPr>
            <a:normAutofit/>
          </a:bodyPr>
          <a:lstStyle/>
          <a:p>
            <a:pPr>
              <a:lnSpc>
                <a:spcPct val="90000"/>
              </a:lnSpc>
            </a:pPr>
            <a:r>
              <a:rPr lang="en-US" sz="2400" b="1" i="0" dirty="0">
                <a:solidFill>
                  <a:schemeClr val="bg1"/>
                </a:solidFill>
                <a:effectLst/>
                <a:latin typeface="Amasis MT Pro Black" panose="02040A04050005020304" pitchFamily="18" charset="0"/>
              </a:rPr>
              <a:t>The European climate agency Copernicus said the year (2023) was 1.48 degrees Celsius (2.66 degrees Fahrenheit) above pre-industrial times. That’s barely below the 1.5 degrees Celsius limit that the world hoped to stay within in the 2015 Paris climate accord to avoid the most severe effects of warming. (AP. Jan 9, 2024)</a:t>
            </a:r>
          </a:p>
          <a:p>
            <a:pPr>
              <a:lnSpc>
                <a:spcPct val="90000"/>
              </a:lnSpc>
            </a:pPr>
            <a:r>
              <a:rPr lang="en-US" sz="2400" b="1" dirty="0">
                <a:solidFill>
                  <a:schemeClr val="bg1"/>
                </a:solidFill>
                <a:latin typeface="Amasis MT Pro Black" panose="02040A04050005020304" pitchFamily="18" charset="0"/>
              </a:rPr>
              <a:t>What would it take to cool the earth back to a ‘safe level’?  Stopping temperature rises may be the wrong end point. This is key!</a:t>
            </a:r>
          </a:p>
          <a:p>
            <a:pPr fontAlgn="base">
              <a:lnSpc>
                <a:spcPct val="90000"/>
              </a:lnSpc>
            </a:pPr>
            <a:r>
              <a:rPr lang="en-US" sz="2400" b="1" i="0" dirty="0">
                <a:solidFill>
                  <a:schemeClr val="bg1"/>
                </a:solidFill>
                <a:effectLst/>
                <a:latin typeface="Amasis MT Pro Black" panose="02040A04050005020304" pitchFamily="18" charset="0"/>
              </a:rPr>
              <a:t>James Hansen, whose testimony to the US Senate in 1988 is cited as the first high-profile revelation of global heating, that the world was moving towards a “new climate frontier,” with temperatures higher than at any point over the past million years, bringing impacts such as stronger storms, heatwaves, and droughts.</a:t>
            </a:r>
          </a:p>
          <a:p>
            <a:pPr>
              <a:lnSpc>
                <a:spcPct val="90000"/>
              </a:lnSpc>
            </a:pPr>
            <a:endParaRPr lang="en-US" sz="1900" dirty="0"/>
          </a:p>
        </p:txBody>
      </p:sp>
    </p:spTree>
    <p:extLst>
      <p:ext uri="{BB962C8B-B14F-4D97-AF65-F5344CB8AC3E}">
        <p14:creationId xmlns:p14="http://schemas.microsoft.com/office/powerpoint/2010/main" val="19430371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Worm's-eye view of a large tree">
            <a:extLst>
              <a:ext uri="{FF2B5EF4-FFF2-40B4-BE49-F238E27FC236}">
                <a16:creationId xmlns:a16="http://schemas.microsoft.com/office/drawing/2014/main" id="{B3FA4CE8-0F4A-DDFC-A774-ABEC58CD8ADE}"/>
              </a:ext>
            </a:extLst>
          </p:cNvPr>
          <p:cNvPicPr>
            <a:picLocks noChangeAspect="1"/>
          </p:cNvPicPr>
          <p:nvPr/>
        </p:nvPicPr>
        <p:blipFill rotWithShape="1">
          <a:blip r:embed="rId2">
            <a:alphaModFix amt="25000"/>
          </a:blip>
          <a:srcRect t="12210" b="3521"/>
          <a:stretch/>
        </p:blipFill>
        <p:spPr>
          <a:xfrm>
            <a:off x="20" y="10"/>
            <a:ext cx="12191980" cy="6857990"/>
          </a:xfrm>
          <a:prstGeom prst="rect">
            <a:avLst/>
          </a:prstGeom>
        </p:spPr>
      </p:pic>
      <p:sp>
        <p:nvSpPr>
          <p:cNvPr id="2" name="Title 1">
            <a:extLst>
              <a:ext uri="{FF2B5EF4-FFF2-40B4-BE49-F238E27FC236}">
                <a16:creationId xmlns:a16="http://schemas.microsoft.com/office/drawing/2014/main" id="{37FEC5B6-8451-2C95-5CC0-A5E58FA08B60}"/>
              </a:ext>
            </a:extLst>
          </p:cNvPr>
          <p:cNvSpPr>
            <a:spLocks noGrp="1"/>
          </p:cNvSpPr>
          <p:nvPr>
            <p:ph type="title"/>
          </p:nvPr>
        </p:nvSpPr>
        <p:spPr>
          <a:xfrm>
            <a:off x="1024128" y="585216"/>
            <a:ext cx="9720072" cy="827024"/>
          </a:xfrm>
        </p:spPr>
        <p:txBody>
          <a:bodyPr>
            <a:normAutofit/>
          </a:bodyPr>
          <a:lstStyle/>
          <a:p>
            <a:r>
              <a:rPr lang="en-US" b="1"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A few thoughts</a:t>
            </a:r>
          </a:p>
        </p:txBody>
      </p:sp>
      <p:sp>
        <p:nvSpPr>
          <p:cNvPr id="3" name="Content Placeholder 2">
            <a:extLst>
              <a:ext uri="{FF2B5EF4-FFF2-40B4-BE49-F238E27FC236}">
                <a16:creationId xmlns:a16="http://schemas.microsoft.com/office/drawing/2014/main" id="{433EADAD-3AFA-7568-A06A-4D9546563576}"/>
              </a:ext>
            </a:extLst>
          </p:cNvPr>
          <p:cNvSpPr>
            <a:spLocks noGrp="1"/>
          </p:cNvSpPr>
          <p:nvPr>
            <p:ph idx="1"/>
          </p:nvPr>
        </p:nvSpPr>
        <p:spPr>
          <a:xfrm>
            <a:off x="619760" y="1828801"/>
            <a:ext cx="10993117" cy="4718956"/>
          </a:xfrm>
        </p:spPr>
        <p:txBody>
          <a:bodyPr>
            <a:normAutofit fontScale="70000" lnSpcReduction="20000"/>
          </a:bodyPr>
          <a:lstStyle/>
          <a:p>
            <a:pPr marL="0" indent="0">
              <a:buNone/>
            </a:pPr>
            <a:r>
              <a:rPr lang="en-US" sz="3400" b="1" dirty="0">
                <a:solidFill>
                  <a:srgbClr val="FFFFFF"/>
                </a:solidFill>
              </a:rPr>
              <a:t>For years, those making climate change warnings were ridiculed and called tree huggers, killjoys, spoilsports, pessimists, weak worry warts, anti-growth, etc.</a:t>
            </a:r>
          </a:p>
          <a:p>
            <a:pPr marL="0" indent="0">
              <a:buNone/>
            </a:pPr>
            <a:r>
              <a:rPr lang="en-US" sz="3400" b="1" dirty="0">
                <a:solidFill>
                  <a:srgbClr val="FFFFFF"/>
                </a:solidFill>
              </a:rPr>
              <a:t>Frame this denial in egocentric terms. </a:t>
            </a:r>
          </a:p>
          <a:p>
            <a:pPr marL="0" indent="0">
              <a:buNone/>
            </a:pPr>
            <a:r>
              <a:rPr lang="en-US" sz="3400" b="1" dirty="0">
                <a:solidFill>
                  <a:srgbClr val="FFFFFF"/>
                </a:solidFill>
              </a:rPr>
              <a:t>The three common steps to advancement – the real </a:t>
            </a:r>
            <a:r>
              <a:rPr lang="en-US" sz="3400" b="1" i="1" dirty="0">
                <a:solidFill>
                  <a:srgbClr val="FFFFFF"/>
                </a:solidFill>
              </a:rPr>
              <a:t>de facto </a:t>
            </a:r>
            <a:r>
              <a:rPr lang="en-US" sz="3400" b="1" dirty="0">
                <a:solidFill>
                  <a:srgbClr val="FFFFFF"/>
                </a:solidFill>
              </a:rPr>
              <a:t>‘scientific method’ – </a:t>
            </a:r>
          </a:p>
          <a:p>
            <a:pPr lvl="2"/>
            <a:endParaRPr lang="en-US" sz="3400" b="1" dirty="0">
              <a:solidFill>
                <a:srgbClr val="FFFFFF"/>
              </a:solidFill>
            </a:endParaRPr>
          </a:p>
          <a:p>
            <a:pPr lvl="2"/>
            <a:r>
              <a:rPr lang="en-US" sz="3400" b="1" dirty="0">
                <a:solidFill>
                  <a:srgbClr val="FFFFFF"/>
                </a:solidFill>
              </a:rPr>
              <a:t>That’s impossible, wrong, or crazy.</a:t>
            </a:r>
          </a:p>
          <a:p>
            <a:pPr lvl="2"/>
            <a:r>
              <a:rPr lang="en-US" sz="3400" b="1" dirty="0">
                <a:solidFill>
                  <a:srgbClr val="FFFFFF"/>
                </a:solidFill>
              </a:rPr>
              <a:t>Then, well, ok, maybe that might make sense.</a:t>
            </a:r>
          </a:p>
          <a:p>
            <a:pPr lvl="2"/>
            <a:r>
              <a:rPr lang="en-US" sz="3400" b="1" dirty="0">
                <a:solidFill>
                  <a:srgbClr val="FFFFFF"/>
                </a:solidFill>
              </a:rPr>
              <a:t>Finally,  but of course, it’s so oblivious…why did we miss it?</a:t>
            </a:r>
          </a:p>
          <a:p>
            <a:pPr lvl="2"/>
            <a:endParaRPr lang="en-US" dirty="0">
              <a:solidFill>
                <a:srgbClr val="FFFFFF"/>
              </a:solidFill>
            </a:endParaRPr>
          </a:p>
          <a:p>
            <a:pPr marL="0" indent="0">
              <a:buNone/>
            </a:pPr>
            <a:r>
              <a:rPr lang="en-US" dirty="0">
                <a:solidFill>
                  <a:srgbClr val="FFFFFF"/>
                </a:solidFill>
              </a:rPr>
              <a:t> </a:t>
            </a:r>
          </a:p>
        </p:txBody>
      </p:sp>
    </p:spTree>
    <p:extLst>
      <p:ext uri="{BB962C8B-B14F-4D97-AF65-F5344CB8AC3E}">
        <p14:creationId xmlns:p14="http://schemas.microsoft.com/office/powerpoint/2010/main" val="2671862485"/>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1ECA9AF1-370A-4AF8-9B82-4D11601AA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E9CFF9D-9107-400A-8C5A-09CA2BA7A8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654295" cy="685800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5C3F5AE7-B34F-4BEF-96D0-74CA215E81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rgbClr val="000000">
              <a:alpha val="25000"/>
            </a:srgbClr>
          </a:solidFill>
        </p:grpSpPr>
        <p:sp>
          <p:nvSpPr>
            <p:cNvPr id="44" name="Rectangle 5">
              <a:extLst>
                <a:ext uri="{FF2B5EF4-FFF2-40B4-BE49-F238E27FC236}">
                  <a16:creationId xmlns:a16="http://schemas.microsoft.com/office/drawing/2014/main" id="{BCC99937-0E7D-42EF-A5DB-86FAF32C000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45" name="Freeform 6">
              <a:extLst>
                <a:ext uri="{FF2B5EF4-FFF2-40B4-BE49-F238E27FC236}">
                  <a16:creationId xmlns:a16="http://schemas.microsoft.com/office/drawing/2014/main" id="{FE097643-AAC6-4390-A109-6965053C1B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6" name="Freeform 7">
              <a:extLst>
                <a:ext uri="{FF2B5EF4-FFF2-40B4-BE49-F238E27FC236}">
                  <a16:creationId xmlns:a16="http://schemas.microsoft.com/office/drawing/2014/main" id="{B6ADC944-08FF-42C1-8D55-B4EA06CD26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7" name="Freeform 8">
              <a:extLst>
                <a:ext uri="{FF2B5EF4-FFF2-40B4-BE49-F238E27FC236}">
                  <a16:creationId xmlns:a16="http://schemas.microsoft.com/office/drawing/2014/main" id="{17023431-F2E0-4D75-8C2C-98E00D89C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8" name="Freeform 9">
              <a:extLst>
                <a:ext uri="{FF2B5EF4-FFF2-40B4-BE49-F238E27FC236}">
                  <a16:creationId xmlns:a16="http://schemas.microsoft.com/office/drawing/2014/main" id="{E34C0BEB-550B-421E-A0BB-0901C0E89C4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9" name="Freeform 10">
              <a:extLst>
                <a:ext uri="{FF2B5EF4-FFF2-40B4-BE49-F238E27FC236}">
                  <a16:creationId xmlns:a16="http://schemas.microsoft.com/office/drawing/2014/main" id="{29FFB337-3695-41C1-B104-55125202E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0" name="Freeform 11">
              <a:extLst>
                <a:ext uri="{FF2B5EF4-FFF2-40B4-BE49-F238E27FC236}">
                  <a16:creationId xmlns:a16="http://schemas.microsoft.com/office/drawing/2014/main" id="{9BF53A3A-34D4-405C-B140-0AE528066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1" name="Freeform 12">
              <a:extLst>
                <a:ext uri="{FF2B5EF4-FFF2-40B4-BE49-F238E27FC236}">
                  <a16:creationId xmlns:a16="http://schemas.microsoft.com/office/drawing/2014/main" id="{84EE2242-1F65-43B3-861E-4085AEC5AD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2" name="Freeform 13">
              <a:extLst>
                <a:ext uri="{FF2B5EF4-FFF2-40B4-BE49-F238E27FC236}">
                  <a16:creationId xmlns:a16="http://schemas.microsoft.com/office/drawing/2014/main" id="{E5B8229F-9313-4FC2-8A4A-49211C4E1F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3" name="Freeform 14">
              <a:extLst>
                <a:ext uri="{FF2B5EF4-FFF2-40B4-BE49-F238E27FC236}">
                  <a16:creationId xmlns:a16="http://schemas.microsoft.com/office/drawing/2014/main" id="{B28AAEC8-A731-419D-A078-0FCFEAE4B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4" name="Freeform 15">
              <a:extLst>
                <a:ext uri="{FF2B5EF4-FFF2-40B4-BE49-F238E27FC236}">
                  <a16:creationId xmlns:a16="http://schemas.microsoft.com/office/drawing/2014/main" id="{2741D6DA-0F0D-4D55-883E-24A374A79F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5" name="Line 16">
              <a:extLst>
                <a:ext uri="{FF2B5EF4-FFF2-40B4-BE49-F238E27FC236}">
                  <a16:creationId xmlns:a16="http://schemas.microsoft.com/office/drawing/2014/main" id="{78F62958-A05D-478B-B23C-75AE8542581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56" name="Freeform 17">
              <a:extLst>
                <a:ext uri="{FF2B5EF4-FFF2-40B4-BE49-F238E27FC236}">
                  <a16:creationId xmlns:a16="http://schemas.microsoft.com/office/drawing/2014/main" id="{87057A7E-9CF9-405A-8A33-0CA1AC51E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7" name="Freeform 18">
              <a:extLst>
                <a:ext uri="{FF2B5EF4-FFF2-40B4-BE49-F238E27FC236}">
                  <a16:creationId xmlns:a16="http://schemas.microsoft.com/office/drawing/2014/main" id="{AE876AFB-8370-4923-8278-E5FE62DE22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8" name="Freeform 19">
              <a:extLst>
                <a:ext uri="{FF2B5EF4-FFF2-40B4-BE49-F238E27FC236}">
                  <a16:creationId xmlns:a16="http://schemas.microsoft.com/office/drawing/2014/main" id="{5477A94C-373F-42ED-9257-0DAB03B20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9" name="Freeform 20">
              <a:extLst>
                <a:ext uri="{FF2B5EF4-FFF2-40B4-BE49-F238E27FC236}">
                  <a16:creationId xmlns:a16="http://schemas.microsoft.com/office/drawing/2014/main" id="{5012B077-1FC3-4D22-ACB6-ED86831EAD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0" name="Rectangle 21">
              <a:extLst>
                <a:ext uri="{FF2B5EF4-FFF2-40B4-BE49-F238E27FC236}">
                  <a16:creationId xmlns:a16="http://schemas.microsoft.com/office/drawing/2014/main" id="{D07A07B0-4407-49F7-9B26-61FF0CCE5F4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61" name="Freeform 22">
              <a:extLst>
                <a:ext uri="{FF2B5EF4-FFF2-40B4-BE49-F238E27FC236}">
                  <a16:creationId xmlns:a16="http://schemas.microsoft.com/office/drawing/2014/main" id="{BDEABD0F-FFCE-4FC2-950E-6334D1727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2" name="Freeform 23">
              <a:extLst>
                <a:ext uri="{FF2B5EF4-FFF2-40B4-BE49-F238E27FC236}">
                  <a16:creationId xmlns:a16="http://schemas.microsoft.com/office/drawing/2014/main" id="{434BB427-BC30-4BAB-82E9-BDE1F0B154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3" name="Freeform 24">
              <a:extLst>
                <a:ext uri="{FF2B5EF4-FFF2-40B4-BE49-F238E27FC236}">
                  <a16:creationId xmlns:a16="http://schemas.microsoft.com/office/drawing/2014/main" id="{1F7A956E-DCF3-4544-AF1D-442CB52758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4" name="Freeform 25">
              <a:extLst>
                <a:ext uri="{FF2B5EF4-FFF2-40B4-BE49-F238E27FC236}">
                  <a16:creationId xmlns:a16="http://schemas.microsoft.com/office/drawing/2014/main" id="{AF9D24E3-E510-495A-9DE8-7DAA3FA5BE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5" name="Freeform 26">
              <a:extLst>
                <a:ext uri="{FF2B5EF4-FFF2-40B4-BE49-F238E27FC236}">
                  <a16:creationId xmlns:a16="http://schemas.microsoft.com/office/drawing/2014/main" id="{0753727A-395C-4B1C-A63B-45DFA52786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6" name="Freeform 27">
              <a:extLst>
                <a:ext uri="{FF2B5EF4-FFF2-40B4-BE49-F238E27FC236}">
                  <a16:creationId xmlns:a16="http://schemas.microsoft.com/office/drawing/2014/main" id="{B75C5A82-D9C8-414D-B324-403DC32B2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7" name="Freeform 28">
              <a:extLst>
                <a:ext uri="{FF2B5EF4-FFF2-40B4-BE49-F238E27FC236}">
                  <a16:creationId xmlns:a16="http://schemas.microsoft.com/office/drawing/2014/main" id="{5DDAFA2F-C6E2-4656-B490-5683762B7F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8" name="Freeform 29">
              <a:extLst>
                <a:ext uri="{FF2B5EF4-FFF2-40B4-BE49-F238E27FC236}">
                  <a16:creationId xmlns:a16="http://schemas.microsoft.com/office/drawing/2014/main" id="{EEB3485F-B9A8-4C89-836E-67249D5ABD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8" name="Freeform 30">
              <a:extLst>
                <a:ext uri="{FF2B5EF4-FFF2-40B4-BE49-F238E27FC236}">
                  <a16:creationId xmlns:a16="http://schemas.microsoft.com/office/drawing/2014/main" id="{F14F069E-B2BC-4B84-ACBC-9E3343A34A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9" name="Freeform 31">
              <a:extLst>
                <a:ext uri="{FF2B5EF4-FFF2-40B4-BE49-F238E27FC236}">
                  <a16:creationId xmlns:a16="http://schemas.microsoft.com/office/drawing/2014/main" id="{03BE3291-5AE0-49F5-9C60-84CF6AFBAC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A91C6509-A7A5-C755-6955-42C5AF68366E}"/>
              </a:ext>
            </a:extLst>
          </p:cNvPr>
          <p:cNvSpPr>
            <a:spLocks noGrp="1"/>
          </p:cNvSpPr>
          <p:nvPr>
            <p:ph type="title"/>
          </p:nvPr>
        </p:nvSpPr>
        <p:spPr>
          <a:xfrm>
            <a:off x="266700" y="1082673"/>
            <a:ext cx="3976253" cy="4708528"/>
          </a:xfrm>
        </p:spPr>
        <p:txBody>
          <a:bodyPr>
            <a:normAutofit/>
          </a:bodyPr>
          <a:lstStyle/>
          <a:p>
            <a:pPr algn="ctr"/>
            <a:r>
              <a:rPr lang="en-US" dirty="0">
                <a:solidFill>
                  <a:srgbClr val="FFFFFF"/>
                </a:solidFill>
              </a:rPr>
              <a:t>The Hockey Stick</a:t>
            </a:r>
            <a:br>
              <a:rPr lang="en-US" dirty="0">
                <a:solidFill>
                  <a:srgbClr val="FFFFFF"/>
                </a:solidFill>
              </a:rPr>
            </a:br>
            <a:r>
              <a:rPr lang="en-US" dirty="0">
                <a:solidFill>
                  <a:srgbClr val="FFFFFF"/>
                </a:solidFill>
              </a:rPr>
              <a:t>and global warming story,  since 1200 AD</a:t>
            </a:r>
            <a:r>
              <a:rPr lang="en-US" sz="4000" dirty="0">
                <a:solidFill>
                  <a:srgbClr val="FFFFFF"/>
                </a:solidFill>
              </a:rPr>
              <a:t>. </a:t>
            </a:r>
          </a:p>
        </p:txBody>
      </p:sp>
      <p:sp>
        <p:nvSpPr>
          <p:cNvPr id="3" name="Content Placeholder 2">
            <a:extLst>
              <a:ext uri="{FF2B5EF4-FFF2-40B4-BE49-F238E27FC236}">
                <a16:creationId xmlns:a16="http://schemas.microsoft.com/office/drawing/2014/main" id="{5149E585-3F1C-643E-CE2D-16475E44B5A4}"/>
              </a:ext>
            </a:extLst>
          </p:cNvPr>
          <p:cNvSpPr>
            <a:spLocks noGrp="1"/>
          </p:cNvSpPr>
          <p:nvPr>
            <p:ph idx="1"/>
          </p:nvPr>
        </p:nvSpPr>
        <p:spPr>
          <a:xfrm>
            <a:off x="4963857" y="1066799"/>
            <a:ext cx="6507239" cy="5405920"/>
          </a:xfrm>
        </p:spPr>
        <p:txBody>
          <a:bodyPr anchor="ctr">
            <a:normAutofit/>
          </a:bodyPr>
          <a:lstStyle/>
          <a:p>
            <a:pPr>
              <a:lnSpc>
                <a:spcPct val="110000"/>
              </a:lnSpc>
            </a:pPr>
            <a:r>
              <a:rPr lang="en-US" sz="2000" b="0" i="0" dirty="0">
                <a:effectLst/>
                <a:latin typeface="Segoe UI" panose="020B0502040204020203" pitchFamily="34" charset="0"/>
                <a:cs typeface="Segoe UI" panose="020B0502040204020203" pitchFamily="34" charset="0"/>
              </a:rPr>
              <a:t>Michael Mann, a professor of climate science at the University of Pennsylvania,  first published a graph in 1998 </a:t>
            </a:r>
            <a:r>
              <a:rPr lang="en-US" sz="2000" b="0" i="1" dirty="0">
                <a:effectLst/>
                <a:latin typeface="Segoe UI" panose="020B0502040204020203" pitchFamily="34" charset="0"/>
                <a:cs typeface="Segoe UI" panose="020B0502040204020203" pitchFamily="34" charset="0"/>
              </a:rPr>
              <a:t>Nature</a:t>
            </a:r>
            <a:r>
              <a:rPr lang="en-US" sz="2000" b="0" i="0" dirty="0">
                <a:effectLst/>
                <a:latin typeface="Segoe UI" panose="020B0502040204020203" pitchFamily="34" charset="0"/>
                <a:cs typeface="Segoe UI" panose="020B0502040204020203" pitchFamily="34" charset="0"/>
              </a:rPr>
              <a:t> that was dubbed the “hockey stick” for its dramatic illustration of a warming planet. He was maligned and attacked for this by conservative writers, alleging </a:t>
            </a:r>
            <a:r>
              <a:rPr lang="en-US" sz="2000" dirty="0">
                <a:latin typeface="Segoe UI" panose="020B0502040204020203" pitchFamily="34" charset="0"/>
                <a:cs typeface="Segoe UI" panose="020B0502040204020203" pitchFamily="34" charset="0"/>
              </a:rPr>
              <a:t>his work was fraudulent and that he tortured and molested data. T</a:t>
            </a:r>
            <a:r>
              <a:rPr lang="en-US" sz="2000" b="0" i="0" dirty="0">
                <a:effectLst/>
                <a:latin typeface="Segoe UI" panose="020B0502040204020203" pitchFamily="34" charset="0"/>
                <a:cs typeface="Segoe UI" panose="020B0502040204020203" pitchFamily="34" charset="0"/>
              </a:rPr>
              <a:t>hey compared his science and depictions of global warming to the same as a convicted child molester.</a:t>
            </a:r>
            <a:endParaRPr lang="en-US" sz="2000" dirty="0">
              <a:latin typeface="Segoe UI" panose="020B0502040204020203" pitchFamily="34" charset="0"/>
              <a:cs typeface="Segoe UI" panose="020B0502040204020203" pitchFamily="34" charset="0"/>
            </a:endParaRPr>
          </a:p>
          <a:p>
            <a:pPr>
              <a:lnSpc>
                <a:spcPct val="110000"/>
              </a:lnSpc>
            </a:pPr>
            <a:r>
              <a:rPr lang="en-US" sz="2000" b="0" i="0" dirty="0">
                <a:effectLst/>
                <a:latin typeface="Segoe UI" panose="020B0502040204020203" pitchFamily="34" charset="0"/>
                <a:cs typeface="Segoe UI" panose="020B0502040204020203" pitchFamily="34" charset="0"/>
              </a:rPr>
              <a:t>But a jury on Thursday (Feb 8, 2024) awarded him $1 million for defamation after he sued the writers. </a:t>
            </a:r>
          </a:p>
          <a:p>
            <a:pPr>
              <a:lnSpc>
                <a:spcPct val="110000"/>
              </a:lnSpc>
            </a:pPr>
            <a:r>
              <a:rPr lang="en-US" sz="2000" dirty="0">
                <a:latin typeface="Segoe UI" panose="020B0502040204020203" pitchFamily="34" charset="0"/>
                <a:cs typeface="Segoe UI" panose="020B0502040204020203" pitchFamily="34" charset="0"/>
              </a:rPr>
              <a:t>His work was exonerated.</a:t>
            </a:r>
            <a:endParaRPr lang="en-US" sz="2000" b="0" i="0" dirty="0">
              <a:effectLs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752014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0317D-F6A3-CF66-E831-5D14B4895B5D}"/>
              </a:ext>
            </a:extLst>
          </p:cNvPr>
          <p:cNvSpPr>
            <a:spLocks noGrp="1"/>
          </p:cNvSpPr>
          <p:nvPr>
            <p:ph type="title"/>
          </p:nvPr>
        </p:nvSpPr>
        <p:spPr>
          <a:xfrm>
            <a:off x="751114" y="618518"/>
            <a:ext cx="10296297" cy="598970"/>
          </a:xfrm>
        </p:spPr>
        <p:txBody>
          <a:bodyPr>
            <a:normAutofit/>
          </a:bodyPr>
          <a:lstStyle/>
          <a:p>
            <a:pPr algn="ctr"/>
            <a:r>
              <a:rPr lang="en-US" sz="2800" dirty="0"/>
              <a:t>The 1999 </a:t>
            </a:r>
            <a:r>
              <a:rPr lang="en-US" sz="2800" dirty="0" err="1"/>
              <a:t>mann</a:t>
            </a:r>
            <a:r>
              <a:rPr lang="en-US" sz="2800" dirty="0"/>
              <a:t> graph – the </a:t>
            </a:r>
            <a:r>
              <a:rPr lang="en-US" sz="2800"/>
              <a:t>hockey stick,  </a:t>
            </a:r>
            <a:r>
              <a:rPr lang="en-US" sz="2800" dirty="0"/>
              <a:t>back to 1200 ad</a:t>
            </a:r>
          </a:p>
        </p:txBody>
      </p:sp>
      <p:pic>
        <p:nvPicPr>
          <p:cNvPr id="1026" name="Picture 2">
            <a:extLst>
              <a:ext uri="{FF2B5EF4-FFF2-40B4-BE49-F238E27FC236}">
                <a16:creationId xmlns:a16="http://schemas.microsoft.com/office/drawing/2014/main" id="{9687B6CF-D96F-3939-BA54-B357E114782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47617" y="1422972"/>
            <a:ext cx="10433407" cy="5193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328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B159A-8146-483D-A505-FDC9D324CF4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From NASA – 1000 years</a:t>
            </a:r>
          </a:p>
        </p:txBody>
      </p:sp>
      <p:pic>
        <p:nvPicPr>
          <p:cNvPr id="5" name="Content Placeholder 4">
            <a:extLst>
              <a:ext uri="{FF2B5EF4-FFF2-40B4-BE49-F238E27FC236}">
                <a16:creationId xmlns:a16="http://schemas.microsoft.com/office/drawing/2014/main" id="{FBEA9F1E-CC4B-42D3-D83A-D3A6F3435161}"/>
              </a:ext>
            </a:extLst>
          </p:cNvPr>
          <p:cNvPicPr>
            <a:picLocks noGrp="1" noChangeAspect="1"/>
          </p:cNvPicPr>
          <p:nvPr>
            <p:ph idx="1"/>
          </p:nvPr>
        </p:nvPicPr>
        <p:blipFill>
          <a:blip r:embed="rId2"/>
          <a:stretch>
            <a:fillRect/>
          </a:stretch>
        </p:blipFill>
        <p:spPr>
          <a:xfrm>
            <a:off x="1292087" y="1675227"/>
            <a:ext cx="9471991" cy="4874660"/>
          </a:xfrm>
          <a:prstGeom prst="rect">
            <a:avLst/>
          </a:prstGeom>
        </p:spPr>
      </p:pic>
    </p:spTree>
    <p:extLst>
      <p:ext uri="{BB962C8B-B14F-4D97-AF65-F5344CB8AC3E}">
        <p14:creationId xmlns:p14="http://schemas.microsoft.com/office/powerpoint/2010/main" val="4196690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48FC9F7-704F-FFF9-4C43-1E920BC0E54D}"/>
              </a:ext>
            </a:extLst>
          </p:cNvPr>
          <p:cNvPicPr>
            <a:picLocks noGrp="1" noChangeAspect="1"/>
          </p:cNvPicPr>
          <p:nvPr>
            <p:ph idx="1"/>
          </p:nvPr>
        </p:nvPicPr>
        <p:blipFill>
          <a:blip r:embed="rId2"/>
          <a:stretch>
            <a:fillRect/>
          </a:stretch>
        </p:blipFill>
        <p:spPr>
          <a:xfrm>
            <a:off x="1093304" y="643467"/>
            <a:ext cx="10336695" cy="5571066"/>
          </a:xfrm>
          <a:prstGeom prst="rect">
            <a:avLst/>
          </a:prstGeom>
        </p:spPr>
      </p:pic>
    </p:spTree>
    <p:extLst>
      <p:ext uri="{BB962C8B-B14F-4D97-AF65-F5344CB8AC3E}">
        <p14:creationId xmlns:p14="http://schemas.microsoft.com/office/powerpoint/2010/main" val="7521646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9000">
              <a:schemeClr val="bg2">
                <a:lumMod val="75000"/>
              </a:schemeClr>
            </a:gs>
            <a:gs pos="38000">
              <a:schemeClr val="accent1">
                <a:lumMod val="45000"/>
                <a:lumOff val="5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FF173-AD5C-32E4-FA07-4BE5FD641203}"/>
              </a:ext>
            </a:extLst>
          </p:cNvPr>
          <p:cNvSpPr>
            <a:spLocks noGrp="1"/>
          </p:cNvSpPr>
          <p:nvPr>
            <p:ph type="title"/>
          </p:nvPr>
        </p:nvSpPr>
        <p:spPr>
          <a:xfrm>
            <a:off x="330740" y="714374"/>
            <a:ext cx="4171685" cy="5076826"/>
          </a:xfrm>
        </p:spPr>
        <p:txBody>
          <a:bodyPr anchor="ctr">
            <a:normAutofit/>
          </a:bodyPr>
          <a:lstStyle/>
          <a:p>
            <a:r>
              <a:rPr lang="en-US" sz="4400" b="1" i="1" dirty="0"/>
              <a:t>Temperature Baselines</a:t>
            </a:r>
          </a:p>
        </p:txBody>
      </p:sp>
      <p:sp>
        <p:nvSpPr>
          <p:cNvPr id="3" name="Content Placeholder 2">
            <a:extLst>
              <a:ext uri="{FF2B5EF4-FFF2-40B4-BE49-F238E27FC236}">
                <a16:creationId xmlns:a16="http://schemas.microsoft.com/office/drawing/2014/main" id="{8664D0DD-9D50-0704-FAD1-B05DF7FCF019}"/>
              </a:ext>
            </a:extLst>
          </p:cNvPr>
          <p:cNvSpPr>
            <a:spLocks noGrp="1"/>
          </p:cNvSpPr>
          <p:nvPr>
            <p:ph idx="1"/>
          </p:nvPr>
        </p:nvSpPr>
        <p:spPr>
          <a:xfrm>
            <a:off x="4973046" y="714375"/>
            <a:ext cx="6253751" cy="5076825"/>
          </a:xfrm>
        </p:spPr>
        <p:txBody>
          <a:bodyPr>
            <a:normAutofit/>
          </a:bodyPr>
          <a:lstStyle/>
          <a:p>
            <a:pPr marL="0" indent="0">
              <a:buNone/>
            </a:pPr>
            <a:r>
              <a:rPr lang="en-US" sz="3600" b="1" i="0" dirty="0">
                <a:solidFill>
                  <a:schemeClr val="bg2">
                    <a:lumMod val="25000"/>
                  </a:schemeClr>
                </a:solidFill>
                <a:effectLst/>
                <a:latin typeface="Source Sans Pro" panose="020B0503030403020204" pitchFamily="34" charset="0"/>
              </a:rPr>
              <a:t>The year 2022 was the sixth warmest year since global records began in 1880 at 0.86°C (1.55°F) above the 20th century average of 13.9°C (57.0°F).</a:t>
            </a:r>
          </a:p>
          <a:p>
            <a:pPr marL="0" indent="0">
              <a:buNone/>
            </a:pPr>
            <a:r>
              <a:rPr lang="en-US" sz="3600" b="1" dirty="0">
                <a:solidFill>
                  <a:schemeClr val="bg2">
                    <a:lumMod val="25000"/>
                  </a:schemeClr>
                </a:solidFill>
                <a:latin typeface="Source Sans Pro" panose="020B0503030403020204" pitchFamily="34" charset="0"/>
              </a:rPr>
              <a:t>What happened in 1980?</a:t>
            </a:r>
            <a:endParaRPr lang="en-US" sz="3600" b="1" i="0" dirty="0">
              <a:solidFill>
                <a:schemeClr val="bg2">
                  <a:lumMod val="25000"/>
                </a:schemeClr>
              </a:solidFill>
              <a:effectLst/>
              <a:latin typeface="Source Sans Pro" panose="020B0503030403020204" pitchFamily="34" charset="0"/>
            </a:endParaRPr>
          </a:p>
          <a:p>
            <a:pPr marL="0" indent="0">
              <a:buNone/>
            </a:pPr>
            <a:endParaRPr lang="en-US" dirty="0">
              <a:solidFill>
                <a:schemeClr val="tx1"/>
              </a:solidFill>
            </a:endParaRPr>
          </a:p>
        </p:txBody>
      </p:sp>
    </p:spTree>
    <p:extLst>
      <p:ext uri="{BB962C8B-B14F-4D97-AF65-F5344CB8AC3E}">
        <p14:creationId xmlns:p14="http://schemas.microsoft.com/office/powerpoint/2010/main" val="320240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116" name="Rectangle 115">
            <a:extLst>
              <a:ext uri="{FF2B5EF4-FFF2-40B4-BE49-F238E27FC236}">
                <a16:creationId xmlns:a16="http://schemas.microsoft.com/office/drawing/2014/main" id="{EAC88772-6DB3-49EC-9C8A-A0B46ACE37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F2B240-D7B0-F192-F526-1DADBB423EC6}"/>
              </a:ext>
            </a:extLst>
          </p:cNvPr>
          <p:cNvSpPr>
            <a:spLocks noGrp="1"/>
          </p:cNvSpPr>
          <p:nvPr>
            <p:ph type="title"/>
          </p:nvPr>
        </p:nvSpPr>
        <p:spPr>
          <a:xfrm>
            <a:off x="8194878" y="1065955"/>
            <a:ext cx="2851413" cy="4817318"/>
          </a:xfrm>
        </p:spPr>
        <p:txBody>
          <a:bodyPr anchor="ctr">
            <a:normAutofit/>
          </a:bodyPr>
          <a:lstStyle/>
          <a:p>
            <a:r>
              <a:rPr lang="en-US" dirty="0"/>
              <a:t>Global warming – very abridged </a:t>
            </a:r>
          </a:p>
        </p:txBody>
      </p:sp>
      <p:sp>
        <p:nvSpPr>
          <p:cNvPr id="118" name="Round Diagonal Corner Rectangle 6">
            <a:extLst>
              <a:ext uri="{FF2B5EF4-FFF2-40B4-BE49-F238E27FC236}">
                <a16:creationId xmlns:a16="http://schemas.microsoft.com/office/drawing/2014/main" id="{17A3DD84-FAA5-438A-8462-D1E01EA0D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1410" cy="6858000"/>
          </a:xfrm>
          <a:prstGeom prst="round2DiagRect">
            <a:avLst>
              <a:gd name="adj1" fmla="val 0"/>
              <a:gd name="adj2" fmla="val 0"/>
            </a:avLst>
          </a:prstGeom>
          <a:solidFill>
            <a:schemeClr val="bg2"/>
          </a:solidFill>
          <a:ln w="1905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27D2A5B-1221-C6A5-8477-1A54D7436189}"/>
              </a:ext>
            </a:extLst>
          </p:cNvPr>
          <p:cNvSpPr>
            <a:spLocks noGrp="1"/>
          </p:cNvSpPr>
          <p:nvPr>
            <p:ph idx="1"/>
          </p:nvPr>
        </p:nvSpPr>
        <p:spPr>
          <a:xfrm>
            <a:off x="324639" y="876525"/>
            <a:ext cx="7033846" cy="5302438"/>
          </a:xfrm>
        </p:spPr>
        <p:txBody>
          <a:bodyPr anchor="ctr">
            <a:normAutofit/>
          </a:bodyPr>
          <a:lstStyle/>
          <a:p>
            <a:pPr marL="0" indent="0">
              <a:lnSpc>
                <a:spcPct val="110000"/>
              </a:lnSpc>
              <a:buNone/>
            </a:pPr>
            <a:r>
              <a:rPr lang="en-US" sz="1600" b="1" dirty="0">
                <a:latin typeface="Bahnschrift SemiLight" panose="020B0502040204020203" pitchFamily="34" charset="0"/>
              </a:rPr>
              <a:t>The sun heats the earth. It lowers the entropy. </a:t>
            </a:r>
          </a:p>
          <a:p>
            <a:pPr marL="0" indent="0">
              <a:lnSpc>
                <a:spcPct val="110000"/>
              </a:lnSpc>
              <a:buNone/>
            </a:pPr>
            <a:r>
              <a:rPr lang="en-US" sz="1600" b="1" dirty="0">
                <a:latin typeface="Bahnschrift SemiLight" panose="020B0502040204020203" pitchFamily="34" charset="0"/>
              </a:rPr>
              <a:t>Life, via photosynthesis, converts some of the heat into CHO.  This is stored as oil and life forms. That heat is then unavailable to be released back into space. Without life the earth would heat and cool at the same rate.  Before humans, the earth has less heat to loose.  A biosphere then evolved within the properly  heated and cooled  earth.  </a:t>
            </a:r>
          </a:p>
          <a:p>
            <a:pPr marL="0" indent="0">
              <a:lnSpc>
                <a:spcPct val="110000"/>
              </a:lnSpc>
              <a:buNone/>
            </a:pPr>
            <a:r>
              <a:rPr lang="en-US" sz="1600" b="1" dirty="0">
                <a:latin typeface="Bahnschrift SemiLight" panose="020B0502040204020203" pitchFamily="34" charset="0"/>
              </a:rPr>
              <a:t>The biosphere survives in the temperature ratio of received heat, minus the converted and hoarded heat (as CHO), to the released heat. </a:t>
            </a:r>
          </a:p>
          <a:p>
            <a:pPr marL="0" indent="0">
              <a:lnSpc>
                <a:spcPct val="110000"/>
              </a:lnSpc>
              <a:buNone/>
            </a:pPr>
            <a:r>
              <a:rPr lang="en-US" sz="1600" b="1" dirty="0">
                <a:latin typeface="Bahnschrift SemiLight" panose="020B0502040204020203" pitchFamily="34" charset="0"/>
              </a:rPr>
              <a:t>Earth with pre-human life is cooler than with humans. In effect, biosphere global temperatures are lower because of less CO2 to block release heat to space.  We today release CO2 from CHO stockpiles faster than the biosphere system can release heat into space.  </a:t>
            </a:r>
          </a:p>
          <a:p>
            <a:pPr marL="0" indent="0">
              <a:lnSpc>
                <a:spcPct val="110000"/>
              </a:lnSpc>
              <a:buNone/>
            </a:pPr>
            <a:r>
              <a:rPr lang="en-US" sz="1600" b="1" dirty="0">
                <a:latin typeface="Bahnschrift SemiLight" panose="020B0502040204020203" pitchFamily="34" charset="0"/>
              </a:rPr>
              <a:t>It’s harder to then increase entropy, and so the biosphere warms and impedes its evolutionarily tuned survival tactics. </a:t>
            </a:r>
          </a:p>
          <a:p>
            <a:pPr marL="0" indent="0">
              <a:lnSpc>
                <a:spcPct val="110000"/>
              </a:lnSpc>
              <a:buNone/>
            </a:pPr>
            <a:r>
              <a:rPr lang="en-US" sz="1600" b="1" dirty="0">
                <a:latin typeface="Bahnschrift SemiLight" panose="020B0502040204020203" pitchFamily="34" charset="0"/>
              </a:rPr>
              <a:t>Some fluctuations can also occur from earth axis shifts. </a:t>
            </a:r>
          </a:p>
          <a:p>
            <a:pPr>
              <a:lnSpc>
                <a:spcPct val="110000"/>
              </a:lnSpc>
            </a:pPr>
            <a:endParaRPr lang="en-US" sz="1500" dirty="0"/>
          </a:p>
        </p:txBody>
      </p:sp>
      <p:cxnSp>
        <p:nvCxnSpPr>
          <p:cNvPr id="113" name="Straight Connector 112">
            <a:extLst>
              <a:ext uri="{FF2B5EF4-FFF2-40B4-BE49-F238E27FC236}">
                <a16:creationId xmlns:a16="http://schemas.microsoft.com/office/drawing/2014/main" id="{46640D31-0CFD-4B3F-AE95-530AA5174F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62562" y="0"/>
            <a:ext cx="0" cy="6858000"/>
          </a:xfrm>
          <a:prstGeom prst="line">
            <a:avLst/>
          </a:prstGeom>
          <a:ln w="19050">
            <a:solidFill>
              <a:schemeClr val="tx2">
                <a:lumMod val="60000"/>
                <a:lumOff val="40000"/>
                <a:alpha val="60000"/>
              </a:schemeClr>
            </a:solidFill>
          </a:ln>
          <a:effectLst>
            <a:outerShdw blurRad="88900" dist="38100" dir="5400000" algn="ctr" rotWithShape="0">
              <a:srgbClr val="000000">
                <a:alpha val="40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9738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6C7CB-0229-36F6-1FF5-8C4E381E4627}"/>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1880-2021  Warming trends - NASA</a:t>
            </a:r>
          </a:p>
        </p:txBody>
      </p:sp>
      <p:pic>
        <p:nvPicPr>
          <p:cNvPr id="1026" name="Picture 2">
            <a:extLst>
              <a:ext uri="{FF2B5EF4-FFF2-40B4-BE49-F238E27FC236}">
                <a16:creationId xmlns:a16="http://schemas.microsoft.com/office/drawing/2014/main" id="{9CA81E93-2F79-8191-9B7B-5924294BF1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01783" y="1675227"/>
            <a:ext cx="10588434" cy="43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0381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gradFill>
          <a:gsLst>
            <a:gs pos="48000">
              <a:schemeClr val="bg2">
                <a:lumMod val="75000"/>
              </a:schemeClr>
            </a:gs>
            <a:gs pos="38000">
              <a:schemeClr val="accent1">
                <a:lumMod val="45000"/>
                <a:lumOff val="5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0C9E4-3F3A-C783-9F11-81DFA90CA5B7}"/>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As of January 11, 2024 -- </a:t>
            </a:r>
          </a:p>
        </p:txBody>
      </p:sp>
      <p:pic>
        <p:nvPicPr>
          <p:cNvPr id="5" name="Content Placeholder 4">
            <a:extLst>
              <a:ext uri="{FF2B5EF4-FFF2-40B4-BE49-F238E27FC236}">
                <a16:creationId xmlns:a16="http://schemas.microsoft.com/office/drawing/2014/main" id="{9CC48200-F01D-E0A4-43A2-7B715FD67B44}"/>
              </a:ext>
            </a:extLst>
          </p:cNvPr>
          <p:cNvPicPr>
            <a:picLocks noGrp="1" noChangeAspect="1"/>
          </p:cNvPicPr>
          <p:nvPr>
            <p:ph idx="1"/>
          </p:nvPr>
        </p:nvPicPr>
        <p:blipFill>
          <a:blip r:embed="rId2"/>
          <a:stretch>
            <a:fillRect/>
          </a:stretch>
        </p:blipFill>
        <p:spPr>
          <a:xfrm>
            <a:off x="1141413" y="2608016"/>
            <a:ext cx="9906000" cy="2824655"/>
          </a:xfrm>
          <a:prstGeom prst="rect">
            <a:avLst/>
          </a:prstGeom>
          <a:effectLst>
            <a:softEdge rad="127000"/>
          </a:effectLst>
        </p:spPr>
      </p:pic>
    </p:spTree>
    <p:extLst>
      <p:ext uri="{BB962C8B-B14F-4D97-AF65-F5344CB8AC3E}">
        <p14:creationId xmlns:p14="http://schemas.microsoft.com/office/powerpoint/2010/main" val="5899611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78BCA-E22D-EC0F-E14B-1AA938BBCE98}"/>
              </a:ext>
            </a:extLst>
          </p:cNvPr>
          <p:cNvSpPr>
            <a:spLocks noGrp="1"/>
          </p:cNvSpPr>
          <p:nvPr>
            <p:ph type="title"/>
          </p:nvPr>
        </p:nvSpPr>
        <p:spPr/>
        <p:txBody>
          <a:bodyPr>
            <a:normAutofit/>
          </a:bodyPr>
          <a:lstStyle/>
          <a:p>
            <a:r>
              <a:rPr lang="en-US" dirty="0"/>
              <a:t>Do We Treat The All-Natural Vs Mixed Caused Disaster With A Different Focus?</a:t>
            </a:r>
          </a:p>
        </p:txBody>
      </p:sp>
      <p:sp>
        <p:nvSpPr>
          <p:cNvPr id="3" name="Content Placeholder 2">
            <a:extLst>
              <a:ext uri="{FF2B5EF4-FFF2-40B4-BE49-F238E27FC236}">
                <a16:creationId xmlns:a16="http://schemas.microsoft.com/office/drawing/2014/main" id="{E8FBEFBB-F19E-D708-729D-BB77022BB29D}"/>
              </a:ext>
            </a:extLst>
          </p:cNvPr>
          <p:cNvSpPr>
            <a:spLocks noGrp="1"/>
          </p:cNvSpPr>
          <p:nvPr>
            <p:ph idx="1"/>
          </p:nvPr>
        </p:nvSpPr>
        <p:spPr>
          <a:xfrm>
            <a:off x="528320" y="2015734"/>
            <a:ext cx="8473439" cy="4527306"/>
          </a:xfrm>
        </p:spPr>
        <p:txBody>
          <a:bodyPr>
            <a:normAutofit fontScale="92500" lnSpcReduction="20000"/>
          </a:bodyPr>
          <a:lstStyle/>
          <a:p>
            <a:pPr marL="0" indent="0">
              <a:lnSpc>
                <a:spcPct val="110000"/>
              </a:lnSpc>
              <a:buClr>
                <a:srgbClr val="F8B924"/>
              </a:buClr>
              <a:buNone/>
            </a:pPr>
            <a:r>
              <a:rPr lang="en-US" sz="3900" b="1" dirty="0">
                <a:solidFill>
                  <a:srgbClr val="FF0000"/>
                </a:solidFill>
              </a:rPr>
              <a:t>Yes </a:t>
            </a:r>
            <a:r>
              <a:rPr lang="en-US" sz="2400" dirty="0"/>
              <a:t>Those former distinctions may no longer exist.</a:t>
            </a:r>
          </a:p>
          <a:p>
            <a:pPr marL="0" indent="0">
              <a:lnSpc>
                <a:spcPct val="110000"/>
              </a:lnSpc>
              <a:buClr>
                <a:srgbClr val="F8B924"/>
              </a:buClr>
              <a:buNone/>
            </a:pPr>
            <a:r>
              <a:rPr lang="en-US" sz="2400" dirty="0"/>
              <a:t>How much do we educate and treat about the future versus immediate post-disaster symptom – wherein rests the larger worry?</a:t>
            </a:r>
          </a:p>
          <a:p>
            <a:pPr marL="0" indent="0">
              <a:lnSpc>
                <a:spcPct val="110000"/>
              </a:lnSpc>
              <a:buClr>
                <a:srgbClr val="F8B924"/>
              </a:buClr>
              <a:buNone/>
            </a:pPr>
            <a:r>
              <a:rPr lang="en-US" sz="2400" dirty="0"/>
              <a:t>How much existentialism do we need to bring into the treatment?</a:t>
            </a:r>
          </a:p>
          <a:p>
            <a:pPr marL="0" indent="0">
              <a:lnSpc>
                <a:spcPct val="110000"/>
              </a:lnSpc>
              <a:buClr>
                <a:srgbClr val="F8B924"/>
              </a:buClr>
              <a:buNone/>
            </a:pPr>
            <a:r>
              <a:rPr lang="en-US" sz="2400" dirty="0"/>
              <a:t>Should we begin with an etiology distinction – is it all natural or contaminated?</a:t>
            </a:r>
          </a:p>
          <a:p>
            <a:pPr marL="0" indent="0">
              <a:lnSpc>
                <a:spcPct val="110000"/>
              </a:lnSpc>
              <a:buClr>
                <a:srgbClr val="F8B924"/>
              </a:buClr>
              <a:buNone/>
            </a:pPr>
            <a:r>
              <a:rPr lang="en-US" sz="2400" dirty="0"/>
              <a:t>Or how do we respond to this: “I don’t care about the future,  just make me less anxious.”</a:t>
            </a:r>
          </a:p>
          <a:p>
            <a:pPr marL="0" indent="0">
              <a:lnSpc>
                <a:spcPct val="110000"/>
              </a:lnSpc>
              <a:buClr>
                <a:srgbClr val="F8B924"/>
              </a:buClr>
              <a:buNone/>
            </a:pPr>
            <a:r>
              <a:rPr lang="en-US" sz="2400" dirty="0"/>
              <a:t>What happens if we learn there is anger at the loss of normal and expected life choices?</a:t>
            </a:r>
          </a:p>
          <a:p>
            <a:pPr marL="0" indent="0">
              <a:lnSpc>
                <a:spcPct val="110000"/>
              </a:lnSpc>
              <a:buClr>
                <a:srgbClr val="F8B924"/>
              </a:buClr>
              <a:buNone/>
            </a:pPr>
            <a:r>
              <a:rPr lang="en-US" sz="2400" dirty="0"/>
              <a:t>Let’s stop and have some discussion of these as starting points</a:t>
            </a:r>
          </a:p>
          <a:p>
            <a:pPr>
              <a:lnSpc>
                <a:spcPct val="110000"/>
              </a:lnSpc>
              <a:buClr>
                <a:srgbClr val="F8B924"/>
              </a:buClr>
            </a:pPr>
            <a:endParaRPr lang="en-US" sz="1100" dirty="0"/>
          </a:p>
          <a:p>
            <a:pPr>
              <a:lnSpc>
                <a:spcPct val="110000"/>
              </a:lnSpc>
              <a:buClr>
                <a:srgbClr val="F8B924"/>
              </a:buClr>
            </a:pPr>
            <a:endParaRPr lang="en-US" sz="1100" dirty="0"/>
          </a:p>
        </p:txBody>
      </p:sp>
      <p:pic>
        <p:nvPicPr>
          <p:cNvPr id="5" name="Picture 4" descr="Exclamation mark on a yellow background">
            <a:extLst>
              <a:ext uri="{FF2B5EF4-FFF2-40B4-BE49-F238E27FC236}">
                <a16:creationId xmlns:a16="http://schemas.microsoft.com/office/drawing/2014/main" id="{FC6AA005-3536-67C5-BA73-EB7396B818B8}"/>
              </a:ext>
            </a:extLst>
          </p:cNvPr>
          <p:cNvPicPr>
            <a:picLocks noChangeAspect="1"/>
          </p:cNvPicPr>
          <p:nvPr/>
        </p:nvPicPr>
        <p:blipFill rotWithShape="1">
          <a:blip r:embed="rId2"/>
          <a:srcRect l="9091" t="31817"/>
          <a:stretch/>
        </p:blipFill>
        <p:spPr>
          <a:xfrm>
            <a:off x="9129362" y="2345891"/>
            <a:ext cx="2749674" cy="3548723"/>
          </a:xfrm>
          <a:prstGeom prst="rect">
            <a:avLst/>
          </a:prstGeom>
        </p:spPr>
      </p:pic>
    </p:spTree>
    <p:extLst>
      <p:ext uri="{BB962C8B-B14F-4D97-AF65-F5344CB8AC3E}">
        <p14:creationId xmlns:p14="http://schemas.microsoft.com/office/powerpoint/2010/main" val="33432495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A10AF-0886-1400-FD37-A728FC089AD6}"/>
              </a:ext>
            </a:extLst>
          </p:cNvPr>
          <p:cNvSpPr>
            <a:spLocks noGrp="1"/>
          </p:cNvSpPr>
          <p:nvPr>
            <p:ph type="title"/>
          </p:nvPr>
        </p:nvSpPr>
        <p:spPr>
          <a:xfrm>
            <a:off x="1451579" y="511866"/>
            <a:ext cx="9603275" cy="919370"/>
          </a:xfrm>
        </p:spPr>
        <p:txBody>
          <a:bodyPr>
            <a:normAutofit/>
          </a:bodyPr>
          <a:lstStyle/>
          <a:p>
            <a:r>
              <a:rPr lang="en-US" sz="4800" dirty="0">
                <a:solidFill>
                  <a:schemeClr val="bg1"/>
                </a:solidFill>
              </a:rPr>
              <a:t>The deeper questions…</a:t>
            </a:r>
          </a:p>
        </p:txBody>
      </p:sp>
      <p:sp>
        <p:nvSpPr>
          <p:cNvPr id="3" name="Content Placeholder 2">
            <a:extLst>
              <a:ext uri="{FF2B5EF4-FFF2-40B4-BE49-F238E27FC236}">
                <a16:creationId xmlns:a16="http://schemas.microsoft.com/office/drawing/2014/main" id="{EF28090A-38F6-62CA-3760-61583F23BECF}"/>
              </a:ext>
            </a:extLst>
          </p:cNvPr>
          <p:cNvSpPr>
            <a:spLocks noGrp="1"/>
          </p:cNvSpPr>
          <p:nvPr>
            <p:ph idx="1"/>
          </p:nvPr>
        </p:nvSpPr>
        <p:spPr>
          <a:xfrm>
            <a:off x="437322" y="1431237"/>
            <a:ext cx="11290851" cy="5377124"/>
          </a:xfrm>
        </p:spPr>
        <p:txBody>
          <a:bodyPr>
            <a:normAutofit fontScale="92500" lnSpcReduction="10000"/>
          </a:bodyPr>
          <a:lstStyle/>
          <a:p>
            <a:pPr marL="0" indent="0">
              <a:lnSpc>
                <a:spcPct val="110000"/>
              </a:lnSpc>
              <a:buNone/>
            </a:pPr>
            <a:r>
              <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What are our expectations of earth’s workload ability? Are we finally living the results of exhausting its resiliency? </a:t>
            </a:r>
            <a:r>
              <a:rPr lang="en-US" sz="2400"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Can the earth support both our population and our expectations to support our needs and pleasures? </a:t>
            </a:r>
          </a:p>
          <a:p>
            <a:pPr marL="0" indent="0">
              <a:lnSpc>
                <a:spcPct val="110000"/>
              </a:lnSpc>
              <a:buNone/>
            </a:pPr>
            <a:r>
              <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Do we have to wait for the earth to recycle itself?  Will a few years of living a greener life, and with better carbon or other sinks, produce that different of a end product? </a:t>
            </a:r>
          </a:p>
          <a:p>
            <a:pPr marL="0" indent="0">
              <a:lnSpc>
                <a:spcPct val="110000"/>
              </a:lnSpc>
              <a:buNone/>
            </a:pPr>
            <a:r>
              <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Are we working to maintain a new lifestyle, or are we trying to re-achieve the older and less climate change compulsory lifestyles modifications?</a:t>
            </a:r>
          </a:p>
          <a:p>
            <a:pPr marL="0" indent="0">
              <a:lnSpc>
                <a:spcPct val="110000"/>
              </a:lnSpc>
              <a:buNone/>
            </a:pPr>
            <a:r>
              <a:rPr lang="en-US" sz="2400"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The question “Wait! I studied this and it is bigger than I thought. Can you truly help?”</a:t>
            </a:r>
          </a:p>
          <a:p>
            <a:pPr marL="0" indent="0">
              <a:lnSpc>
                <a:spcPct val="110000"/>
              </a:lnSpc>
              <a:buNone/>
            </a:pPr>
            <a:r>
              <a:rPr lang="en-US" sz="2400"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The answer “Not that easily. But let’s find a path in a </a:t>
            </a:r>
            <a:r>
              <a:rPr lang="en-US" sz="2400" dirty="0" err="1">
                <a:solidFill>
                  <a:srgbClr val="FF0000"/>
                </a:solidFill>
                <a:latin typeface="ADLaM Display" panose="02010000000000000000" pitchFamily="2" charset="0"/>
                <a:ea typeface="ADLaM Display" panose="02010000000000000000" pitchFamily="2" charset="0"/>
                <a:cs typeface="ADLaM Display" panose="02010000000000000000" pitchFamily="2" charset="0"/>
              </a:rPr>
              <a:t>mult</a:t>
            </a:r>
            <a:r>
              <a:rPr lang="en-US" sz="2400"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-realm strategy.”</a:t>
            </a:r>
          </a:p>
          <a:p>
            <a:pPr marL="0" indent="0">
              <a:lnSpc>
                <a:spcPct val="110000"/>
              </a:lnSpc>
              <a:buNone/>
            </a:pPr>
            <a:r>
              <a:rPr lang="en-US" sz="2400"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The </a:t>
            </a:r>
            <a:r>
              <a:rPr lang="en-US" sz="2400" i="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ennui factor:  </a:t>
            </a:r>
            <a:r>
              <a:rPr lang="en-US" sz="2400"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“are we too late? Or is the best we can do is to maybe slow it up a little?”</a:t>
            </a:r>
          </a:p>
          <a:p>
            <a:pPr>
              <a:lnSpc>
                <a:spcPct val="110000"/>
              </a:lnSpc>
            </a:pPr>
            <a:endParaRPr lang="en-US" sz="1700" dirty="0"/>
          </a:p>
        </p:txBody>
      </p:sp>
    </p:spTree>
    <p:extLst>
      <p:ext uri="{BB962C8B-B14F-4D97-AF65-F5344CB8AC3E}">
        <p14:creationId xmlns:p14="http://schemas.microsoft.com/office/powerpoint/2010/main" val="33578872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Question mark on green pastel background">
            <a:extLst>
              <a:ext uri="{FF2B5EF4-FFF2-40B4-BE49-F238E27FC236}">
                <a16:creationId xmlns:a16="http://schemas.microsoft.com/office/drawing/2014/main" id="{E2429A98-7359-BAFE-60F5-46E2EBD14F8D}"/>
              </a:ext>
            </a:extLst>
          </p:cNvPr>
          <p:cNvPicPr>
            <a:picLocks noChangeAspect="1"/>
          </p:cNvPicPr>
          <p:nvPr/>
        </p:nvPicPr>
        <p:blipFill rotWithShape="1">
          <a:blip r:embed="rId2">
            <a:alphaModFix amt="40000"/>
          </a:blip>
          <a:srcRect t="12500" b="12500"/>
          <a:stretch/>
        </p:blipFill>
        <p:spPr>
          <a:xfrm>
            <a:off x="0" y="10"/>
            <a:ext cx="12191980" cy="6857990"/>
          </a:xfrm>
          <a:prstGeom prst="rect">
            <a:avLst/>
          </a:prstGeom>
        </p:spPr>
      </p:pic>
      <p:sp>
        <p:nvSpPr>
          <p:cNvPr id="2" name="Title 1">
            <a:extLst>
              <a:ext uri="{FF2B5EF4-FFF2-40B4-BE49-F238E27FC236}">
                <a16:creationId xmlns:a16="http://schemas.microsoft.com/office/drawing/2014/main" id="{2DEE6ED1-72B5-F026-17A7-AC125D1A6A57}"/>
              </a:ext>
            </a:extLst>
          </p:cNvPr>
          <p:cNvSpPr>
            <a:spLocks noGrp="1"/>
          </p:cNvSpPr>
          <p:nvPr>
            <p:ph type="title"/>
          </p:nvPr>
        </p:nvSpPr>
        <p:spPr>
          <a:xfrm>
            <a:off x="506896" y="521804"/>
            <a:ext cx="10729291" cy="608597"/>
          </a:xfrm>
        </p:spPr>
        <p:txBody>
          <a:bodyPr>
            <a:noAutofit/>
          </a:bodyPr>
          <a:lstStyle/>
          <a:p>
            <a:pPr algn="ctr"/>
            <a:r>
              <a:rPr lang="en-US" sz="4000" b="1" i="1" dirty="0">
                <a:solidFill>
                  <a:schemeClr val="tx1"/>
                </a:solidFill>
              </a:rPr>
              <a:t>Some basics we are expected to know</a:t>
            </a:r>
          </a:p>
        </p:txBody>
      </p:sp>
      <p:sp>
        <p:nvSpPr>
          <p:cNvPr id="3" name="Content Placeholder 2">
            <a:extLst>
              <a:ext uri="{FF2B5EF4-FFF2-40B4-BE49-F238E27FC236}">
                <a16:creationId xmlns:a16="http://schemas.microsoft.com/office/drawing/2014/main" id="{FDAEF880-B384-A723-C4B7-DEF6B116EC3E}"/>
              </a:ext>
            </a:extLst>
          </p:cNvPr>
          <p:cNvSpPr>
            <a:spLocks noGrp="1"/>
          </p:cNvSpPr>
          <p:nvPr>
            <p:ph idx="1"/>
          </p:nvPr>
        </p:nvSpPr>
        <p:spPr>
          <a:xfrm>
            <a:off x="576469" y="1511121"/>
            <a:ext cx="11186491" cy="5177914"/>
          </a:xfrm>
        </p:spPr>
        <p:txBody>
          <a:bodyPr>
            <a:noAutofit/>
          </a:bodyPr>
          <a:lstStyle/>
          <a:p>
            <a:pPr marL="0" indent="0">
              <a:lnSpc>
                <a:spcPct val="90000"/>
              </a:lnSpc>
              <a:buNone/>
            </a:pPr>
            <a:r>
              <a:rPr lang="en-US" sz="2400" b="1" dirty="0">
                <a:solidFill>
                  <a:schemeClr val="bg1"/>
                </a:solidFill>
                <a:highlight>
                  <a:srgbClr val="FFFF00"/>
                </a:highlight>
              </a:rPr>
              <a:t>Back to basic science</a:t>
            </a:r>
            <a:r>
              <a:rPr lang="en-US" sz="2400" b="1" dirty="0">
                <a:solidFill>
                  <a:srgbClr val="FF0000"/>
                </a:solidFill>
              </a:rPr>
              <a:t> </a:t>
            </a:r>
            <a:r>
              <a:rPr lang="en-US" sz="2400" b="1" dirty="0">
                <a:solidFill>
                  <a:schemeClr val="tx1"/>
                </a:solidFill>
              </a:rPr>
              <a:t>We too often treat the symptoms more than the origin – this takes away from our treatment depths and effectiveness. We need hard knowledge of:</a:t>
            </a:r>
          </a:p>
          <a:p>
            <a:pPr marL="457200" lvl="1" indent="0">
              <a:lnSpc>
                <a:spcPct val="90000"/>
              </a:lnSpc>
              <a:buNone/>
            </a:pPr>
            <a:r>
              <a:rPr lang="en-US" sz="2400" b="1" dirty="0">
                <a:solidFill>
                  <a:schemeClr val="tx1"/>
                </a:solidFill>
              </a:rPr>
              <a:t>Psychological basic science and theory, as well as the theories of therapy types, i.e., which ones do we use with this clinical challenge?</a:t>
            </a:r>
          </a:p>
          <a:p>
            <a:pPr marL="457200" lvl="1" indent="0">
              <a:lnSpc>
                <a:spcPct val="90000"/>
              </a:lnSpc>
              <a:buNone/>
            </a:pPr>
            <a:r>
              <a:rPr lang="en-US" sz="2400" b="1" dirty="0">
                <a:solidFill>
                  <a:schemeClr val="tx1"/>
                </a:solidFill>
              </a:rPr>
              <a:t>Biological basic science – what, how, and why is the climate changing</a:t>
            </a:r>
          </a:p>
          <a:p>
            <a:pPr marL="0" indent="0">
              <a:lnSpc>
                <a:spcPct val="90000"/>
              </a:lnSpc>
              <a:buNone/>
            </a:pPr>
            <a:r>
              <a:rPr lang="en-US" sz="2400" b="1" dirty="0">
                <a:solidFill>
                  <a:schemeClr val="bg1"/>
                </a:solidFill>
                <a:highlight>
                  <a:srgbClr val="FFFF00"/>
                </a:highlight>
              </a:rPr>
              <a:t>Be aware of socio-religion-economics-political sciences. </a:t>
            </a:r>
            <a:r>
              <a:rPr lang="en-US" sz="2400" b="1" dirty="0">
                <a:solidFill>
                  <a:schemeClr val="tx1"/>
                </a:solidFill>
              </a:rPr>
              <a:t>Patients hear what is not being done. How do we deal with their reactions to that? And the entire sociology of the Thorstein Veblen’s notion of a leisure class, wasteful capitalism and the ensuing lifestyle, evolutionary economics, etc.</a:t>
            </a:r>
          </a:p>
          <a:p>
            <a:pPr marL="0" indent="0">
              <a:lnSpc>
                <a:spcPct val="90000"/>
              </a:lnSpc>
              <a:buNone/>
            </a:pPr>
            <a:r>
              <a:rPr lang="en-US" sz="2400" b="1" dirty="0">
                <a:solidFill>
                  <a:schemeClr val="bg1"/>
                </a:solidFill>
                <a:highlight>
                  <a:srgbClr val="FFFF00"/>
                </a:highlight>
              </a:rPr>
              <a:t>Look at ourselves</a:t>
            </a:r>
            <a:r>
              <a:rPr lang="en-US" sz="2400" b="1" dirty="0">
                <a:solidFill>
                  <a:schemeClr val="bg1"/>
                </a:solidFill>
              </a:rPr>
              <a:t>.  </a:t>
            </a:r>
            <a:r>
              <a:rPr lang="en-US" sz="2400" b="1" i="1" dirty="0">
                <a:solidFill>
                  <a:schemeClr val="tx1"/>
                </a:solidFill>
              </a:rPr>
              <a:t>how much of what we say to patients have we done ourselves?  </a:t>
            </a:r>
            <a:r>
              <a:rPr lang="en-US" sz="2400" b="1" dirty="0">
                <a:solidFill>
                  <a:schemeClr val="tx1"/>
                </a:solidFill>
              </a:rPr>
              <a:t>What are we being true to if we waste gas? Or leave the lights on, etc. Have we changed behaviors before we ‘treat’ others to do so? What do we really believe?</a:t>
            </a:r>
          </a:p>
        </p:txBody>
      </p:sp>
    </p:spTree>
    <p:extLst>
      <p:ext uri="{BB962C8B-B14F-4D97-AF65-F5344CB8AC3E}">
        <p14:creationId xmlns:p14="http://schemas.microsoft.com/office/powerpoint/2010/main" val="6074381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FC9644-673A-459F-B3C5-9310A4E50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77" name="Group 76">
            <a:extLst>
              <a:ext uri="{FF2B5EF4-FFF2-40B4-BE49-F238E27FC236}">
                <a16:creationId xmlns:a16="http://schemas.microsoft.com/office/drawing/2014/main" id="{4ADB9295-9645-4BF2-ADFD-75800B7FAD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bg2">
              <a:lumMod val="60000"/>
              <a:lumOff val="40000"/>
              <a:alpha val="60000"/>
            </a:schemeClr>
          </a:solidFill>
        </p:grpSpPr>
        <p:sp>
          <p:nvSpPr>
            <p:cNvPr id="78" name="Rectangle 5">
              <a:extLst>
                <a:ext uri="{FF2B5EF4-FFF2-40B4-BE49-F238E27FC236}">
                  <a16:creationId xmlns:a16="http://schemas.microsoft.com/office/drawing/2014/main" id="{95B061E9-E435-4E1B-B160-96584A1166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9" name="Freeform 6">
              <a:extLst>
                <a:ext uri="{FF2B5EF4-FFF2-40B4-BE49-F238E27FC236}">
                  <a16:creationId xmlns:a16="http://schemas.microsoft.com/office/drawing/2014/main" id="{3CD7972E-7D38-40EE-A80B-E2A848811E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0" name="Freeform 7">
              <a:extLst>
                <a:ext uri="{FF2B5EF4-FFF2-40B4-BE49-F238E27FC236}">
                  <a16:creationId xmlns:a16="http://schemas.microsoft.com/office/drawing/2014/main" id="{524A3B55-746F-419F-8CFF-5F3A4BE143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1" name="Freeform 8">
              <a:extLst>
                <a:ext uri="{FF2B5EF4-FFF2-40B4-BE49-F238E27FC236}">
                  <a16:creationId xmlns:a16="http://schemas.microsoft.com/office/drawing/2014/main" id="{9C63219B-AD72-4494-935E-F5C70DB54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2" name="Freeform 9">
              <a:extLst>
                <a:ext uri="{FF2B5EF4-FFF2-40B4-BE49-F238E27FC236}">
                  <a16:creationId xmlns:a16="http://schemas.microsoft.com/office/drawing/2014/main" id="{15B41FD2-05E2-44E7-8760-09E65D1C60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3" name="Freeform 10">
              <a:extLst>
                <a:ext uri="{FF2B5EF4-FFF2-40B4-BE49-F238E27FC236}">
                  <a16:creationId xmlns:a16="http://schemas.microsoft.com/office/drawing/2014/main" id="{FE6D63D0-3347-4EE2-8F65-F1C32168F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4" name="Freeform 11">
              <a:extLst>
                <a:ext uri="{FF2B5EF4-FFF2-40B4-BE49-F238E27FC236}">
                  <a16:creationId xmlns:a16="http://schemas.microsoft.com/office/drawing/2014/main" id="{538A46A3-DB16-45D5-B636-03EFE39FE9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5" name="Freeform 12">
              <a:extLst>
                <a:ext uri="{FF2B5EF4-FFF2-40B4-BE49-F238E27FC236}">
                  <a16:creationId xmlns:a16="http://schemas.microsoft.com/office/drawing/2014/main" id="{0B8A2B0E-823F-4BE8-9359-45143BB124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6" name="Freeform 13">
              <a:extLst>
                <a:ext uri="{FF2B5EF4-FFF2-40B4-BE49-F238E27FC236}">
                  <a16:creationId xmlns:a16="http://schemas.microsoft.com/office/drawing/2014/main" id="{44516B3C-A8BE-46FC-B643-3DFEB7F283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7" name="Freeform 14">
              <a:extLst>
                <a:ext uri="{FF2B5EF4-FFF2-40B4-BE49-F238E27FC236}">
                  <a16:creationId xmlns:a16="http://schemas.microsoft.com/office/drawing/2014/main" id="{59FD699C-3920-4E57-BE27-165A3F036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8" name="Freeform 15">
              <a:extLst>
                <a:ext uri="{FF2B5EF4-FFF2-40B4-BE49-F238E27FC236}">
                  <a16:creationId xmlns:a16="http://schemas.microsoft.com/office/drawing/2014/main" id="{0FB0C02E-3F53-4889-8ADF-80DBC43F69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9" name="Line 16">
              <a:extLst>
                <a:ext uri="{FF2B5EF4-FFF2-40B4-BE49-F238E27FC236}">
                  <a16:creationId xmlns:a16="http://schemas.microsoft.com/office/drawing/2014/main" id="{F8A0C89C-946F-4BCD-8A27-BB73E37FE525}"/>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0" name="Freeform 17">
              <a:extLst>
                <a:ext uri="{FF2B5EF4-FFF2-40B4-BE49-F238E27FC236}">
                  <a16:creationId xmlns:a16="http://schemas.microsoft.com/office/drawing/2014/main" id="{70C83EAF-4E92-4849-A240-B257871D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1" name="Freeform 18">
              <a:extLst>
                <a:ext uri="{FF2B5EF4-FFF2-40B4-BE49-F238E27FC236}">
                  <a16:creationId xmlns:a16="http://schemas.microsoft.com/office/drawing/2014/main" id="{320FD164-4D7A-469C-B3F4-B926BFACF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2" name="Freeform 19">
              <a:extLst>
                <a:ext uri="{FF2B5EF4-FFF2-40B4-BE49-F238E27FC236}">
                  <a16:creationId xmlns:a16="http://schemas.microsoft.com/office/drawing/2014/main" id="{F6E14D9A-4E63-48FF-95C5-9E8DDFF86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3" name="Freeform 20">
              <a:extLst>
                <a:ext uri="{FF2B5EF4-FFF2-40B4-BE49-F238E27FC236}">
                  <a16:creationId xmlns:a16="http://schemas.microsoft.com/office/drawing/2014/main" id="{F3DCD24F-3CA8-4404-B22C-E4C928995F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4" name="Rectangle 21">
              <a:extLst>
                <a:ext uri="{FF2B5EF4-FFF2-40B4-BE49-F238E27FC236}">
                  <a16:creationId xmlns:a16="http://schemas.microsoft.com/office/drawing/2014/main" id="{8AD2E827-32A3-4BE4-9CC6-8315629177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5" name="Freeform 22">
              <a:extLst>
                <a:ext uri="{FF2B5EF4-FFF2-40B4-BE49-F238E27FC236}">
                  <a16:creationId xmlns:a16="http://schemas.microsoft.com/office/drawing/2014/main" id="{47FB2CCC-1230-494F-B2D1-F05E5B8ED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6" name="Freeform 23">
              <a:extLst>
                <a:ext uri="{FF2B5EF4-FFF2-40B4-BE49-F238E27FC236}">
                  <a16:creationId xmlns:a16="http://schemas.microsoft.com/office/drawing/2014/main" id="{A5F44514-9274-47E3-9243-CA9356C166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7" name="Freeform 24">
              <a:extLst>
                <a:ext uri="{FF2B5EF4-FFF2-40B4-BE49-F238E27FC236}">
                  <a16:creationId xmlns:a16="http://schemas.microsoft.com/office/drawing/2014/main" id="{D06192CD-AD86-4DCA-8B53-4ACCA4658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8" name="Freeform 25">
              <a:extLst>
                <a:ext uri="{FF2B5EF4-FFF2-40B4-BE49-F238E27FC236}">
                  <a16:creationId xmlns:a16="http://schemas.microsoft.com/office/drawing/2014/main" id="{99E9203A-21E4-46D8-981A-4B28CA320A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9" name="Freeform 26">
              <a:extLst>
                <a:ext uri="{FF2B5EF4-FFF2-40B4-BE49-F238E27FC236}">
                  <a16:creationId xmlns:a16="http://schemas.microsoft.com/office/drawing/2014/main" id="{32FCE9B6-FB52-4045-8DCC-E5959B9A4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0" name="Freeform 27">
              <a:extLst>
                <a:ext uri="{FF2B5EF4-FFF2-40B4-BE49-F238E27FC236}">
                  <a16:creationId xmlns:a16="http://schemas.microsoft.com/office/drawing/2014/main" id="{E4A7025C-CDE8-429A-BBB9-E7380C962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1" name="Freeform 28">
              <a:extLst>
                <a:ext uri="{FF2B5EF4-FFF2-40B4-BE49-F238E27FC236}">
                  <a16:creationId xmlns:a16="http://schemas.microsoft.com/office/drawing/2014/main" id="{A4EA0256-5DF5-437A-98A7-B79F3E6BB8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2" name="Freeform 29">
              <a:extLst>
                <a:ext uri="{FF2B5EF4-FFF2-40B4-BE49-F238E27FC236}">
                  <a16:creationId xmlns:a16="http://schemas.microsoft.com/office/drawing/2014/main" id="{90C9433D-9E1C-493B-BEBD-C3081FFA32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3" name="Freeform 30">
              <a:extLst>
                <a:ext uri="{FF2B5EF4-FFF2-40B4-BE49-F238E27FC236}">
                  <a16:creationId xmlns:a16="http://schemas.microsoft.com/office/drawing/2014/main" id="{352B39BB-F298-4285-A709-1FBA0CB72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4" name="Freeform 31">
              <a:extLst>
                <a:ext uri="{FF2B5EF4-FFF2-40B4-BE49-F238E27FC236}">
                  <a16:creationId xmlns:a16="http://schemas.microsoft.com/office/drawing/2014/main" id="{31CAF2A0-CBA0-4E86-AA87-8750EC1AFB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2" name="Title 1">
            <a:extLst>
              <a:ext uri="{FF2B5EF4-FFF2-40B4-BE49-F238E27FC236}">
                <a16:creationId xmlns:a16="http://schemas.microsoft.com/office/drawing/2014/main" id="{F8068DFB-4832-B6D7-5D8C-C986E9BB973E}"/>
              </a:ext>
            </a:extLst>
          </p:cNvPr>
          <p:cNvSpPr>
            <a:spLocks noGrp="1"/>
          </p:cNvSpPr>
          <p:nvPr>
            <p:ph type="title"/>
          </p:nvPr>
        </p:nvSpPr>
        <p:spPr>
          <a:xfrm>
            <a:off x="569912" y="1093787"/>
            <a:ext cx="3845621" cy="4697413"/>
          </a:xfrm>
        </p:spPr>
        <p:txBody>
          <a:bodyPr>
            <a:normAutofit/>
          </a:bodyPr>
          <a:lstStyle/>
          <a:p>
            <a:r>
              <a:rPr lang="en-US" dirty="0"/>
              <a:t>Avoiding</a:t>
            </a:r>
            <a:br>
              <a:rPr lang="en-US" dirty="0"/>
            </a:br>
            <a:r>
              <a:rPr lang="en-US" dirty="0"/>
              <a:t>Rube Goldberg Models &amp; Pitfalls</a:t>
            </a:r>
          </a:p>
        </p:txBody>
      </p:sp>
      <p:sp useBgFill="1">
        <p:nvSpPr>
          <p:cNvPr id="105" name="Round Diagonal Corner Rectangle 7">
            <a:extLst>
              <a:ext uri="{FF2B5EF4-FFF2-40B4-BE49-F238E27FC236}">
                <a16:creationId xmlns:a16="http://schemas.microsoft.com/office/drawing/2014/main" id="{7D1C411D-0818-4640-8657-2AF78250C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084" y="0"/>
            <a:ext cx="7566916" cy="6848476"/>
          </a:xfrm>
          <a:prstGeom prst="round2DiagRect">
            <a:avLst>
              <a:gd name="adj1" fmla="val 0"/>
              <a:gd name="adj2" fmla="val 0"/>
            </a:avLst>
          </a:prstGeom>
          <a:ln w="19050"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Content Placeholder 2">
            <a:extLst>
              <a:ext uri="{FF2B5EF4-FFF2-40B4-BE49-F238E27FC236}">
                <a16:creationId xmlns:a16="http://schemas.microsoft.com/office/drawing/2014/main" id="{68E0D849-AABA-9374-9B2C-EA58161B5996}"/>
              </a:ext>
            </a:extLst>
          </p:cNvPr>
          <p:cNvSpPr>
            <a:spLocks noGrp="1"/>
          </p:cNvSpPr>
          <p:nvPr>
            <p:ph idx="1"/>
          </p:nvPr>
        </p:nvSpPr>
        <p:spPr>
          <a:xfrm>
            <a:off x="4364734" y="236764"/>
            <a:ext cx="7517704" cy="6286500"/>
          </a:xfrm>
        </p:spPr>
        <p:txBody>
          <a:bodyPr>
            <a:normAutofit fontScale="85000" lnSpcReduction="20000"/>
          </a:bodyPr>
          <a:lstStyle/>
          <a:p>
            <a:pPr marL="0" indent="0">
              <a:lnSpc>
                <a:spcPct val="110000"/>
              </a:lnSpc>
              <a:buNone/>
            </a:pPr>
            <a:r>
              <a:rPr lang="en-US" sz="2800" b="0" i="0" dirty="0">
                <a:effectLst/>
                <a:latin typeface="Arial" panose="020B0604020202020204" pitchFamily="34" charset="0"/>
              </a:rPr>
              <a:t>A "machine“ (or treatment model) is often presented on paper that would be impossible to implement in actuality.</a:t>
            </a:r>
          </a:p>
          <a:p>
            <a:pPr marL="0" indent="0">
              <a:lnSpc>
                <a:spcPct val="110000"/>
              </a:lnSpc>
              <a:buNone/>
            </a:pPr>
            <a:r>
              <a:rPr lang="en-US" sz="2800" dirty="0">
                <a:latin typeface="Arial" panose="020B0604020202020204" pitchFamily="34" charset="0"/>
              </a:rPr>
              <a:t>Many therapy models exist. Some of them may be Goldberg machines when dealing with climate change. </a:t>
            </a:r>
          </a:p>
          <a:p>
            <a:pPr marL="0" indent="0">
              <a:lnSpc>
                <a:spcPct val="110000"/>
              </a:lnSpc>
              <a:buNone/>
            </a:pPr>
            <a:r>
              <a:rPr lang="en-US" sz="2800" dirty="0">
                <a:latin typeface="Arial" panose="020B0604020202020204" pitchFamily="34" charset="0"/>
              </a:rPr>
              <a:t>One universal impediment is when too much confidence rests that legislation will repair or prevent, even if it is often possible to implement.</a:t>
            </a:r>
          </a:p>
          <a:p>
            <a:pPr marL="0" indent="0">
              <a:lnSpc>
                <a:spcPct val="110000"/>
              </a:lnSpc>
              <a:buNone/>
            </a:pPr>
            <a:r>
              <a:rPr lang="en-US" sz="2800" dirty="0">
                <a:latin typeface="Arial" panose="020B0604020202020204" pitchFamily="34" charset="0"/>
              </a:rPr>
              <a:t>The Goldberg model is prevented when people make real personal changes. The healthy tsunami builds from the bottom up and not the top down, though it helps if the top executes the same goals. Good leaders must pollinate the bottom-up undertaking.</a:t>
            </a:r>
          </a:p>
          <a:p>
            <a:pPr marL="0" indent="0">
              <a:lnSpc>
                <a:spcPct val="110000"/>
              </a:lnSpc>
              <a:buNone/>
            </a:pPr>
            <a:r>
              <a:rPr lang="en-US" sz="2800" dirty="0">
                <a:latin typeface="Arial" panose="020B0604020202020204" pitchFamily="34" charset="0"/>
              </a:rPr>
              <a:t>We must prevent Goldberg models and dystopic communities based on promises or fears. </a:t>
            </a:r>
          </a:p>
          <a:p>
            <a:pPr>
              <a:lnSpc>
                <a:spcPct val="110000"/>
              </a:lnSpc>
            </a:pPr>
            <a:endParaRPr lang="en-US" sz="2800" dirty="0">
              <a:latin typeface="Arial" panose="020B0604020202020204" pitchFamily="34" charset="0"/>
            </a:endParaRPr>
          </a:p>
          <a:p>
            <a:pPr>
              <a:lnSpc>
                <a:spcPct val="110000"/>
              </a:lnSpc>
            </a:pPr>
            <a:endParaRPr lang="en-US" sz="2800" dirty="0">
              <a:latin typeface="Arial" panose="020B0604020202020204" pitchFamily="34" charset="0"/>
            </a:endParaRPr>
          </a:p>
          <a:p>
            <a:pPr>
              <a:lnSpc>
                <a:spcPct val="110000"/>
              </a:lnSpc>
            </a:pPr>
            <a:endParaRPr lang="en-US" sz="1700" b="0" i="0" dirty="0">
              <a:effectLst/>
              <a:latin typeface="Arial" panose="020B0604020202020204" pitchFamily="34" charset="0"/>
            </a:endParaRPr>
          </a:p>
          <a:p>
            <a:pPr>
              <a:lnSpc>
                <a:spcPct val="110000"/>
              </a:lnSpc>
            </a:pPr>
            <a:endParaRPr lang="en-US" sz="1700" dirty="0"/>
          </a:p>
        </p:txBody>
      </p:sp>
    </p:spTree>
    <p:extLst>
      <p:ext uri="{BB962C8B-B14F-4D97-AF65-F5344CB8AC3E}">
        <p14:creationId xmlns:p14="http://schemas.microsoft.com/office/powerpoint/2010/main" val="21205597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20D32-DEBF-3446-86A7-36589228B2D1}"/>
              </a:ext>
            </a:extLst>
          </p:cNvPr>
          <p:cNvSpPr>
            <a:spLocks noGrp="1"/>
          </p:cNvSpPr>
          <p:nvPr>
            <p:ph type="title"/>
          </p:nvPr>
        </p:nvSpPr>
        <p:spPr>
          <a:xfrm>
            <a:off x="838200" y="365126"/>
            <a:ext cx="10515600" cy="1023728"/>
          </a:xfrm>
        </p:spPr>
        <p:txBody>
          <a:bodyPr>
            <a:normAutofit fontScale="90000"/>
          </a:bodyPr>
          <a:lstStyle/>
          <a:p>
            <a:r>
              <a:rPr lang="en-US" dirty="0"/>
              <a:t>A basic philosophic and science concept primer</a:t>
            </a:r>
          </a:p>
        </p:txBody>
      </p:sp>
      <p:graphicFrame>
        <p:nvGraphicFramePr>
          <p:cNvPr id="5" name="Content Placeholder 2">
            <a:extLst>
              <a:ext uri="{FF2B5EF4-FFF2-40B4-BE49-F238E27FC236}">
                <a16:creationId xmlns:a16="http://schemas.microsoft.com/office/drawing/2014/main" id="{9370EEBE-54EB-A92B-AC8C-C843563EC350}"/>
              </a:ext>
            </a:extLst>
          </p:cNvPr>
          <p:cNvGraphicFramePr>
            <a:graphicFrameLocks noGrp="1"/>
          </p:cNvGraphicFramePr>
          <p:nvPr>
            <p:ph idx="1"/>
            <p:extLst>
              <p:ext uri="{D42A27DB-BD31-4B8C-83A1-F6EECF244321}">
                <p14:modId xmlns:p14="http://schemas.microsoft.com/office/powerpoint/2010/main" val="122725769"/>
              </p:ext>
            </p:extLst>
          </p:nvPr>
        </p:nvGraphicFramePr>
        <p:xfrm>
          <a:off x="657044" y="1544128"/>
          <a:ext cx="10988615" cy="46673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31939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D94A-A8F1-710D-2BBF-B22FF1AD8CDF}"/>
              </a:ext>
            </a:extLst>
          </p:cNvPr>
          <p:cNvSpPr>
            <a:spLocks noGrp="1"/>
          </p:cNvSpPr>
          <p:nvPr>
            <p:ph type="title"/>
          </p:nvPr>
        </p:nvSpPr>
        <p:spPr>
          <a:xfrm>
            <a:off x="4303643" y="609600"/>
            <a:ext cx="6743767" cy="890427"/>
          </a:xfrm>
        </p:spPr>
        <p:txBody>
          <a:bodyPr>
            <a:normAutofit/>
          </a:bodyPr>
          <a:lstStyle/>
          <a:p>
            <a:r>
              <a:rPr lang="en-US" dirty="0"/>
              <a:t>    A Core Scientific slope</a:t>
            </a:r>
          </a:p>
        </p:txBody>
      </p:sp>
      <p:sp>
        <p:nvSpPr>
          <p:cNvPr id="28" name="Content Placeholder 2">
            <a:extLst>
              <a:ext uri="{FF2B5EF4-FFF2-40B4-BE49-F238E27FC236}">
                <a16:creationId xmlns:a16="http://schemas.microsoft.com/office/drawing/2014/main" id="{57C5471E-A86A-FD0E-F856-E01AA374B841}"/>
              </a:ext>
            </a:extLst>
          </p:cNvPr>
          <p:cNvSpPr>
            <a:spLocks noGrp="1"/>
          </p:cNvSpPr>
          <p:nvPr>
            <p:ph idx="1"/>
          </p:nvPr>
        </p:nvSpPr>
        <p:spPr>
          <a:xfrm>
            <a:off x="4303643" y="1588444"/>
            <a:ext cx="7521912" cy="4659956"/>
          </a:xfrm>
          <a:gradFill>
            <a:gsLst>
              <a:gs pos="75000">
                <a:srgbClr val="D7D3CF"/>
              </a:gs>
              <a:gs pos="0">
                <a:schemeClr val="bg2">
                  <a:tint val="94000"/>
                  <a:satMod val="80000"/>
                  <a:lumMod val="106000"/>
                </a:schemeClr>
              </a:gs>
              <a:gs pos="100000">
                <a:schemeClr val="bg2">
                  <a:shade val="80000"/>
                </a:schemeClr>
              </a:gs>
            </a:gsLst>
            <a:path path="circle">
              <a:fillToRect l="50000" t="50000" r="50000" b="50000"/>
            </a:path>
          </a:gradFill>
        </p:spPr>
        <p:txBody>
          <a:bodyPr>
            <a:normAutofit fontScale="92500" lnSpcReduction="20000"/>
          </a:bodyPr>
          <a:lstStyle/>
          <a:p>
            <a:pPr>
              <a:lnSpc>
                <a:spcPct val="90000"/>
              </a:lnSpc>
            </a:pPr>
            <a:r>
              <a:rPr lang="en-US" b="1" dirty="0">
                <a:solidFill>
                  <a:schemeClr val="bg1"/>
                </a:solidFill>
              </a:rPr>
              <a:t>The earth is warming – that is a fact.</a:t>
            </a:r>
          </a:p>
          <a:p>
            <a:pPr>
              <a:lnSpc>
                <a:spcPct val="90000"/>
              </a:lnSpc>
            </a:pPr>
            <a:r>
              <a:rPr lang="en-US" b="1" dirty="0">
                <a:solidFill>
                  <a:schemeClr val="bg1"/>
                </a:solidFill>
              </a:rPr>
              <a:t>We have theories to propose why that is happening. The consensus is that the theories are correct.</a:t>
            </a:r>
          </a:p>
          <a:p>
            <a:pPr>
              <a:lnSpc>
                <a:spcPct val="90000"/>
              </a:lnSpc>
            </a:pPr>
            <a:r>
              <a:rPr lang="en-US" b="1" dirty="0">
                <a:solidFill>
                  <a:schemeClr val="bg1"/>
                </a:solidFill>
              </a:rPr>
              <a:t>But we have yet to ultimately falsify those hypothesis and theories. Not every idea is – or can be --  tested or proportionally rated.</a:t>
            </a:r>
          </a:p>
          <a:p>
            <a:pPr>
              <a:lnSpc>
                <a:spcPct val="90000"/>
              </a:lnSpc>
            </a:pPr>
            <a:r>
              <a:rPr lang="en-US" b="1" dirty="0">
                <a:solidFill>
                  <a:schemeClr val="bg1"/>
                </a:solidFill>
              </a:rPr>
              <a:t>The premise of what and how we are trying to correct our biosphere is just the most contemporary thought. We are using the beta version of climate change science.</a:t>
            </a:r>
          </a:p>
          <a:p>
            <a:pPr>
              <a:lnSpc>
                <a:spcPct val="90000"/>
              </a:lnSpc>
            </a:pPr>
            <a:r>
              <a:rPr lang="en-US" b="1" dirty="0">
                <a:solidFill>
                  <a:schemeClr val="bg1"/>
                </a:solidFill>
              </a:rPr>
              <a:t>On April 12, 1955, Salk said Sabin’s vaccine was dangerous.  In 1960, the US Army endorsed Sabin. In 1983, US CDC blamed 99 polio case on Sabin. The Salk vaccine replaced it in 1999.  What is true today and not true tomorrow?</a:t>
            </a:r>
          </a:p>
          <a:p>
            <a:pPr>
              <a:lnSpc>
                <a:spcPct val="90000"/>
              </a:lnSpc>
            </a:pPr>
            <a:r>
              <a:rPr lang="en-US" b="1" i="1" dirty="0">
                <a:solidFill>
                  <a:schemeClr val="bg1"/>
                </a:solidFill>
              </a:rPr>
              <a:t>The same is true for mental health treatment. What testable experience do we have treating such a global inevitability</a:t>
            </a:r>
            <a:r>
              <a:rPr lang="en-US" i="1" dirty="0">
                <a:solidFill>
                  <a:schemeClr val="bg1"/>
                </a:solidFill>
              </a:rPr>
              <a:t>? </a:t>
            </a:r>
          </a:p>
          <a:p>
            <a:pPr>
              <a:lnSpc>
                <a:spcPct val="90000"/>
              </a:lnSpc>
            </a:pPr>
            <a:endParaRPr lang="en-US" sz="1400" dirty="0"/>
          </a:p>
        </p:txBody>
      </p:sp>
      <p:pic>
        <p:nvPicPr>
          <p:cNvPr id="32" name="Picture 31" descr="Sunrise as seen from the outer space">
            <a:extLst>
              <a:ext uri="{FF2B5EF4-FFF2-40B4-BE49-F238E27FC236}">
                <a16:creationId xmlns:a16="http://schemas.microsoft.com/office/drawing/2014/main" id="{A1500FFD-48DF-278E-C440-2A5B3A9839BA}"/>
              </a:ext>
            </a:extLst>
          </p:cNvPr>
          <p:cNvPicPr>
            <a:picLocks noChangeAspect="1"/>
          </p:cNvPicPr>
          <p:nvPr/>
        </p:nvPicPr>
        <p:blipFill rotWithShape="1">
          <a:blip r:embed="rId2"/>
          <a:srcRect l="63520" r="11112"/>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7994563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Thermal power station">
            <a:extLst>
              <a:ext uri="{FF2B5EF4-FFF2-40B4-BE49-F238E27FC236}">
                <a16:creationId xmlns:a16="http://schemas.microsoft.com/office/drawing/2014/main" id="{084F969C-470A-50BA-2258-946C7C4E6D35}"/>
              </a:ext>
            </a:extLst>
          </p:cNvPr>
          <p:cNvPicPr>
            <a:picLocks noChangeAspect="1"/>
          </p:cNvPicPr>
          <p:nvPr/>
        </p:nvPicPr>
        <p:blipFill rotWithShape="1">
          <a:blip r:embed="rId2">
            <a:duotone>
              <a:prstClr val="black"/>
              <a:schemeClr val="accent5">
                <a:tint val="45000"/>
                <a:satMod val="400000"/>
              </a:schemeClr>
            </a:duotone>
            <a:alphaModFix/>
          </a:blip>
          <a:srcRect t="24978"/>
          <a:stretch/>
        </p:blipFill>
        <p:spPr>
          <a:xfrm>
            <a:off x="3631" y="0"/>
            <a:ext cx="12188369" cy="6858000"/>
          </a:xfrm>
          <a:prstGeom prst="rect">
            <a:avLst/>
          </a:prstGeom>
        </p:spPr>
      </p:pic>
      <p:sp>
        <p:nvSpPr>
          <p:cNvPr id="2" name="Title 1">
            <a:extLst>
              <a:ext uri="{FF2B5EF4-FFF2-40B4-BE49-F238E27FC236}">
                <a16:creationId xmlns:a16="http://schemas.microsoft.com/office/drawing/2014/main" id="{9DEB3384-1571-89C1-9382-8E3CBA5222A7}"/>
              </a:ext>
            </a:extLst>
          </p:cNvPr>
          <p:cNvSpPr>
            <a:spLocks noGrp="1"/>
          </p:cNvSpPr>
          <p:nvPr>
            <p:ph type="title"/>
          </p:nvPr>
        </p:nvSpPr>
        <p:spPr>
          <a:xfrm>
            <a:off x="631135" y="472226"/>
            <a:ext cx="11355456" cy="1234110"/>
          </a:xfrm>
        </p:spPr>
        <p:txBody>
          <a:bodyPr>
            <a:normAutofit/>
          </a:bodyPr>
          <a:lstStyle/>
          <a:p>
            <a:r>
              <a:rPr lang="en-US" dirty="0">
                <a:solidFill>
                  <a:srgbClr val="FFFF00"/>
                </a:solidFill>
                <a:highlight>
                  <a:srgbClr val="000000"/>
                </a:highlight>
                <a:latin typeface="ADLaM Display" panose="02010000000000000000" pitchFamily="2" charset="0"/>
                <a:ea typeface="ADLaM Display" panose="02010000000000000000" pitchFamily="2" charset="0"/>
                <a:cs typeface="ADLaM Display" panose="02010000000000000000" pitchFamily="2" charset="0"/>
              </a:rPr>
              <a:t>Common Climate Change Causes and Influencers</a:t>
            </a:r>
          </a:p>
        </p:txBody>
      </p:sp>
      <p:sp>
        <p:nvSpPr>
          <p:cNvPr id="3" name="Content Placeholder 2">
            <a:extLst>
              <a:ext uri="{FF2B5EF4-FFF2-40B4-BE49-F238E27FC236}">
                <a16:creationId xmlns:a16="http://schemas.microsoft.com/office/drawing/2014/main" id="{CFD4D0EF-A895-68E3-8571-BF7C74737F9B}"/>
              </a:ext>
            </a:extLst>
          </p:cNvPr>
          <p:cNvSpPr>
            <a:spLocks noGrp="1"/>
          </p:cNvSpPr>
          <p:nvPr>
            <p:ph idx="1"/>
          </p:nvPr>
        </p:nvSpPr>
        <p:spPr>
          <a:xfrm>
            <a:off x="377781" y="1823830"/>
            <a:ext cx="11496540" cy="4726057"/>
          </a:xfrm>
        </p:spPr>
        <p:txBody>
          <a:bodyPr anchor="ctr">
            <a:normAutofit fontScale="77500" lnSpcReduction="20000"/>
          </a:bodyPr>
          <a:lstStyle/>
          <a:p>
            <a:pPr>
              <a:lnSpc>
                <a:spcPct val="110000"/>
              </a:lnSpc>
            </a:pPr>
            <a:r>
              <a:rPr lang="en-US" sz="2800" b="1" dirty="0">
                <a:solidFill>
                  <a:schemeClr val="tx1">
                    <a:lumMod val="95000"/>
                  </a:schemeClr>
                </a:solidFill>
                <a:highlight>
                  <a:srgbClr val="000000"/>
                </a:highlight>
                <a:latin typeface="ADLaM Display" panose="02010000000000000000" pitchFamily="2" charset="0"/>
                <a:ea typeface="ADLaM Display" panose="02010000000000000000" pitchFamily="2" charset="0"/>
                <a:cs typeface="ADLaM Display" panose="02010000000000000000" pitchFamily="2" charset="0"/>
              </a:rPr>
              <a:t>Carbon Dioxide – e.g., fossil fuel use, deforestation</a:t>
            </a:r>
          </a:p>
          <a:p>
            <a:pPr>
              <a:lnSpc>
                <a:spcPct val="110000"/>
              </a:lnSpc>
            </a:pPr>
            <a:r>
              <a:rPr lang="en-US" sz="2800" b="1" dirty="0">
                <a:solidFill>
                  <a:schemeClr val="tx1">
                    <a:lumMod val="95000"/>
                  </a:schemeClr>
                </a:solidFill>
                <a:highlight>
                  <a:srgbClr val="000000"/>
                </a:highlight>
                <a:latin typeface="ADLaM Display" panose="02010000000000000000" pitchFamily="2" charset="0"/>
                <a:ea typeface="ADLaM Display" panose="02010000000000000000" pitchFamily="2" charset="0"/>
                <a:cs typeface="ADLaM Display" panose="02010000000000000000" pitchFamily="2" charset="0"/>
              </a:rPr>
              <a:t>Methane –one ton warms equal to 86 tons of CO2. </a:t>
            </a:r>
          </a:p>
          <a:p>
            <a:pPr>
              <a:lnSpc>
                <a:spcPct val="110000"/>
              </a:lnSpc>
            </a:pPr>
            <a:r>
              <a:rPr lang="en-US" sz="2800" b="1" dirty="0">
                <a:solidFill>
                  <a:schemeClr val="tx1">
                    <a:lumMod val="95000"/>
                  </a:schemeClr>
                </a:solidFill>
                <a:highlight>
                  <a:srgbClr val="000000"/>
                </a:highlight>
                <a:latin typeface="ADLaM Display" panose="02010000000000000000" pitchFamily="2" charset="0"/>
                <a:ea typeface="ADLaM Display" panose="02010000000000000000" pitchFamily="2" charset="0"/>
                <a:cs typeface="ADLaM Display" panose="02010000000000000000" pitchFamily="2" charset="0"/>
              </a:rPr>
              <a:t>Population Size – People and Animals</a:t>
            </a:r>
          </a:p>
          <a:p>
            <a:pPr>
              <a:lnSpc>
                <a:spcPct val="110000"/>
              </a:lnSpc>
            </a:pPr>
            <a:r>
              <a:rPr lang="en-US" sz="2800" b="1" dirty="0">
                <a:solidFill>
                  <a:schemeClr val="tx1">
                    <a:lumMod val="95000"/>
                  </a:schemeClr>
                </a:solidFill>
                <a:highlight>
                  <a:srgbClr val="000000"/>
                </a:highlight>
                <a:latin typeface="ADLaM Display" panose="02010000000000000000" pitchFamily="2" charset="0"/>
                <a:ea typeface="ADLaM Display" panose="02010000000000000000" pitchFamily="2" charset="0"/>
                <a:cs typeface="ADLaM Display" panose="02010000000000000000" pitchFamily="2" charset="0"/>
              </a:rPr>
              <a:t>Consumption Patterns – All forms of power and other material uses, with waste products</a:t>
            </a:r>
          </a:p>
          <a:p>
            <a:pPr>
              <a:lnSpc>
                <a:spcPct val="110000"/>
              </a:lnSpc>
            </a:pPr>
            <a:r>
              <a:rPr lang="en-US" sz="2800" b="1" dirty="0">
                <a:solidFill>
                  <a:schemeClr val="tx1">
                    <a:lumMod val="95000"/>
                  </a:schemeClr>
                </a:solidFill>
                <a:highlight>
                  <a:srgbClr val="000000"/>
                </a:highlight>
                <a:latin typeface="ADLaM Display" panose="02010000000000000000" pitchFamily="2" charset="0"/>
                <a:ea typeface="ADLaM Display" panose="02010000000000000000" pitchFamily="2" charset="0"/>
                <a:cs typeface="ADLaM Display" panose="02010000000000000000" pitchFamily="2" charset="0"/>
              </a:rPr>
              <a:t>Natural orbital shifts, volcanic activity, forest fires, and regular weather fluctuations and ocean current shifts, independent but can also worsen by climate warming</a:t>
            </a:r>
          </a:p>
          <a:p>
            <a:pPr>
              <a:lnSpc>
                <a:spcPct val="110000"/>
              </a:lnSpc>
            </a:pPr>
            <a:r>
              <a:rPr lang="en-US" sz="2800" b="1" dirty="0">
                <a:solidFill>
                  <a:schemeClr val="tx1">
                    <a:lumMod val="95000"/>
                  </a:schemeClr>
                </a:solidFill>
                <a:highlight>
                  <a:srgbClr val="000000"/>
                </a:highlight>
                <a:latin typeface="ADLaM Display" panose="02010000000000000000" pitchFamily="2" charset="0"/>
                <a:ea typeface="ADLaM Display" panose="02010000000000000000" pitchFamily="2" charset="0"/>
                <a:cs typeface="ADLaM Display" panose="02010000000000000000" pitchFamily="2" charset="0"/>
              </a:rPr>
              <a:t>Plankton, seaweed, permafrost, fungi, and other biological systems can cause and help</a:t>
            </a:r>
          </a:p>
          <a:p>
            <a:pPr>
              <a:lnSpc>
                <a:spcPct val="110000"/>
              </a:lnSpc>
            </a:pPr>
            <a:r>
              <a:rPr lang="en-US" sz="2800" b="1" dirty="0">
                <a:solidFill>
                  <a:schemeClr val="tx1">
                    <a:lumMod val="95000"/>
                  </a:schemeClr>
                </a:solidFill>
                <a:highlight>
                  <a:srgbClr val="000000"/>
                </a:highlight>
                <a:latin typeface="ADLaM Display" panose="02010000000000000000" pitchFamily="2" charset="0"/>
                <a:ea typeface="ADLaM Display" panose="02010000000000000000" pitchFamily="2" charset="0"/>
                <a:cs typeface="ADLaM Display" panose="02010000000000000000" pitchFamily="2" charset="0"/>
              </a:rPr>
              <a:t>Road and city paving, air conditioners, jet plane exhausts, other transporters, and large ships that move sea-life, etc. </a:t>
            </a:r>
          </a:p>
          <a:p>
            <a:pPr>
              <a:lnSpc>
                <a:spcPct val="110000"/>
              </a:lnSpc>
            </a:pPr>
            <a:endParaRPr lang="en-US" sz="1700" dirty="0"/>
          </a:p>
        </p:txBody>
      </p:sp>
    </p:spTree>
    <p:extLst>
      <p:ext uri="{BB962C8B-B14F-4D97-AF65-F5344CB8AC3E}">
        <p14:creationId xmlns:p14="http://schemas.microsoft.com/office/powerpoint/2010/main" val="27060923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Woman meditating on a sofa">
            <a:extLst>
              <a:ext uri="{FF2B5EF4-FFF2-40B4-BE49-F238E27FC236}">
                <a16:creationId xmlns:a16="http://schemas.microsoft.com/office/drawing/2014/main" id="{5499FA65-4991-4019-EED3-8CB0A670026F}"/>
              </a:ext>
            </a:extLst>
          </p:cNvPr>
          <p:cNvPicPr>
            <a:picLocks noChangeAspect="1"/>
          </p:cNvPicPr>
          <p:nvPr/>
        </p:nvPicPr>
        <p:blipFill rotWithShape="1">
          <a:blip r:embed="rId2">
            <a:alphaModFix amt="35000"/>
          </a:blip>
          <a:srcRect t="76" b="15655"/>
          <a:stretch/>
        </p:blipFill>
        <p:spPr>
          <a:xfrm>
            <a:off x="20" y="0"/>
            <a:ext cx="12191980" cy="6857990"/>
          </a:xfrm>
          <a:prstGeom prst="rect">
            <a:avLst/>
          </a:prstGeom>
        </p:spPr>
      </p:pic>
      <p:sp>
        <p:nvSpPr>
          <p:cNvPr id="2" name="Title 1">
            <a:extLst>
              <a:ext uri="{FF2B5EF4-FFF2-40B4-BE49-F238E27FC236}">
                <a16:creationId xmlns:a16="http://schemas.microsoft.com/office/drawing/2014/main" id="{281F0ED9-E70A-1A78-A780-BB9702D19F92}"/>
              </a:ext>
            </a:extLst>
          </p:cNvPr>
          <p:cNvSpPr>
            <a:spLocks noGrp="1"/>
          </p:cNvSpPr>
          <p:nvPr>
            <p:ph type="title"/>
          </p:nvPr>
        </p:nvSpPr>
        <p:spPr>
          <a:xfrm>
            <a:off x="1295402" y="637953"/>
            <a:ext cx="9601196" cy="644195"/>
          </a:xfrm>
        </p:spPr>
        <p:txBody>
          <a:bodyPr>
            <a:normAutofit/>
          </a:bodyPr>
          <a:lstStyle/>
          <a:p>
            <a:pPr algn="ctr"/>
            <a:r>
              <a:rPr lang="en-US" b="1" i="1" dirty="0"/>
              <a:t>Methane  --  A Major </a:t>
            </a:r>
            <a:r>
              <a:rPr lang="en-US" b="1" i="1" dirty="0" err="1"/>
              <a:t>Climatoxin</a:t>
            </a:r>
            <a:endParaRPr lang="en-US" b="1" i="1" dirty="0"/>
          </a:p>
        </p:txBody>
      </p:sp>
      <p:sp>
        <p:nvSpPr>
          <p:cNvPr id="3" name="Content Placeholder 2">
            <a:extLst>
              <a:ext uri="{FF2B5EF4-FFF2-40B4-BE49-F238E27FC236}">
                <a16:creationId xmlns:a16="http://schemas.microsoft.com/office/drawing/2014/main" id="{0F53EDD4-851A-DADC-2F84-C54BE345CCEC}"/>
              </a:ext>
            </a:extLst>
          </p:cNvPr>
          <p:cNvSpPr>
            <a:spLocks noGrp="1"/>
          </p:cNvSpPr>
          <p:nvPr>
            <p:ph idx="1"/>
          </p:nvPr>
        </p:nvSpPr>
        <p:spPr>
          <a:xfrm>
            <a:off x="457200" y="1610138"/>
            <a:ext cx="11256065" cy="5247861"/>
          </a:xfrm>
        </p:spPr>
        <p:txBody>
          <a:bodyPr>
            <a:normAutofit fontScale="47500" lnSpcReduction="20000"/>
          </a:bodyPr>
          <a:lstStyle/>
          <a:p>
            <a:r>
              <a:rPr lang="en-US" sz="4400" dirty="0">
                <a:latin typeface="ADLaM Display" panose="02010000000000000000" pitchFamily="2" charset="0"/>
                <a:ea typeface="ADLaM Display" panose="02010000000000000000" pitchFamily="2" charset="0"/>
                <a:cs typeface="ADLaM Display" panose="02010000000000000000" pitchFamily="2" charset="0"/>
              </a:rPr>
              <a:t>The Global Warming Potential of methane is 84-87, compared to CO2, which is 1.</a:t>
            </a:r>
          </a:p>
          <a:p>
            <a:r>
              <a:rPr lang="en-US" sz="4400" dirty="0">
                <a:latin typeface="ADLaM Display" panose="02010000000000000000" pitchFamily="2" charset="0"/>
                <a:ea typeface="ADLaM Display" panose="02010000000000000000" pitchFamily="2" charset="0"/>
                <a:cs typeface="ADLaM Display" panose="02010000000000000000" pitchFamily="2" charset="0"/>
              </a:rPr>
              <a:t>NASA 2019 data – planet methane release = 590 tons, 360 from manmade sources and cattle (enteric fermentation), decomposing landfills, fossil fuels, coal mines, rice patties.</a:t>
            </a:r>
          </a:p>
          <a:p>
            <a:r>
              <a:rPr lang="en-US" sz="4400" dirty="0">
                <a:latin typeface="ADLaM Display" panose="02010000000000000000" pitchFamily="2" charset="0"/>
                <a:ea typeface="ADLaM Display" panose="02010000000000000000" pitchFamily="2" charset="0"/>
                <a:cs typeface="ADLaM Display" panose="02010000000000000000" pitchFamily="2" charset="0"/>
              </a:rPr>
              <a:t>Burning methane reduces its </a:t>
            </a:r>
            <a:r>
              <a:rPr lang="en-US" sz="4400" dirty="0" err="1">
                <a:latin typeface="ADLaM Display" panose="02010000000000000000" pitchFamily="2" charset="0"/>
                <a:ea typeface="ADLaM Display" panose="02010000000000000000" pitchFamily="2" charset="0"/>
                <a:cs typeface="ADLaM Display" panose="02010000000000000000" pitchFamily="2" charset="0"/>
              </a:rPr>
              <a:t>climatoxicity</a:t>
            </a:r>
            <a:r>
              <a:rPr lang="en-US" sz="4400" dirty="0">
                <a:latin typeface="ADLaM Display" panose="02010000000000000000" pitchFamily="2" charset="0"/>
                <a:ea typeface="ADLaM Display" panose="02010000000000000000" pitchFamily="2" charset="0"/>
                <a:cs typeface="ADLaM Display" panose="02010000000000000000" pitchFamily="2" charset="0"/>
              </a:rPr>
              <a:t> by turning it into CO2, thereby reducing the warming impact equal to ~85 tons less of CO2 per methane ton. </a:t>
            </a:r>
          </a:p>
          <a:p>
            <a:r>
              <a:rPr lang="en-US" sz="4400" dirty="0">
                <a:latin typeface="ADLaM Display" panose="02010000000000000000" pitchFamily="2" charset="0"/>
                <a:ea typeface="ADLaM Display" panose="02010000000000000000" pitchFamily="2" charset="0"/>
                <a:cs typeface="ADLaM Display" panose="02010000000000000000" pitchFamily="2" charset="0"/>
              </a:rPr>
              <a:t>So 360 million human made methane tons times 85 equals 3.06e9 less GWP CO2 equivalent tons. In a more visual format, that is 3,024,000,000 fewer tons of warming CO2 if we could burn all the methane.</a:t>
            </a:r>
          </a:p>
          <a:p>
            <a:r>
              <a:rPr lang="en-US" sz="4400" dirty="0">
                <a:latin typeface="ADLaM Display" panose="02010000000000000000" pitchFamily="2" charset="0"/>
                <a:ea typeface="ADLaM Display" panose="02010000000000000000" pitchFamily="2" charset="0"/>
                <a:cs typeface="ADLaM Display" panose="02010000000000000000" pitchFamily="2" charset="0"/>
              </a:rPr>
              <a:t>US EPA estimates average automobile emits 4.6 tons of CO2 per year. The human methane release is therefore equal to 720,000,000  automobiles. </a:t>
            </a:r>
          </a:p>
          <a:p>
            <a:r>
              <a:rPr lang="en-US" sz="4400" dirty="0">
                <a:latin typeface="ADLaM Display" panose="02010000000000000000" pitchFamily="2" charset="0"/>
                <a:ea typeface="ADLaM Display" panose="02010000000000000000" pitchFamily="2" charset="0"/>
                <a:cs typeface="ADLaM Display" panose="02010000000000000000" pitchFamily="2" charset="0"/>
              </a:rPr>
              <a:t>Atmospheric methane reduction may be a more rapid way to cool the earth.</a:t>
            </a:r>
          </a:p>
          <a:p>
            <a:r>
              <a:rPr lang="en-US" sz="4400" dirty="0">
                <a:latin typeface="ADLaM Display" panose="02010000000000000000" pitchFamily="2" charset="0"/>
                <a:ea typeface="ADLaM Display" panose="02010000000000000000" pitchFamily="2" charset="0"/>
                <a:cs typeface="ADLaM Display" panose="02010000000000000000" pitchFamily="2" charset="0"/>
              </a:rPr>
              <a:t>Methane reduction is under widespread study.</a:t>
            </a:r>
          </a:p>
          <a:p>
            <a:endParaRPr lang="en-US" sz="2600" dirty="0">
              <a:solidFill>
                <a:srgbClr val="FFFFFF"/>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2200" dirty="0">
              <a:solidFill>
                <a:srgbClr val="FFFFFF"/>
              </a:solidFill>
            </a:endParaRPr>
          </a:p>
          <a:p>
            <a:endParaRPr lang="en-US" sz="2200" dirty="0">
              <a:solidFill>
                <a:srgbClr val="FFFFFF"/>
              </a:solidFill>
            </a:endParaRPr>
          </a:p>
        </p:txBody>
      </p:sp>
    </p:spTree>
    <p:extLst>
      <p:ext uri="{BB962C8B-B14F-4D97-AF65-F5344CB8AC3E}">
        <p14:creationId xmlns:p14="http://schemas.microsoft.com/office/powerpoint/2010/main" val="1160841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CA9AF1-370A-4AF8-9B82-4D11601AA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E9CFF9D-9107-400A-8C5A-09CA2BA7A8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654295" cy="685800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C3F5AE7-B34F-4BEF-96D0-74CA215E81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rgbClr val="000000">
              <a:alpha val="25000"/>
            </a:srgbClr>
          </a:solidFill>
        </p:grpSpPr>
        <p:sp>
          <p:nvSpPr>
            <p:cNvPr id="13" name="Rectangle 5">
              <a:extLst>
                <a:ext uri="{FF2B5EF4-FFF2-40B4-BE49-F238E27FC236}">
                  <a16:creationId xmlns:a16="http://schemas.microsoft.com/office/drawing/2014/main" id="{BCC99937-0E7D-42EF-A5DB-86FAF32C000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4" name="Freeform 6">
              <a:extLst>
                <a:ext uri="{FF2B5EF4-FFF2-40B4-BE49-F238E27FC236}">
                  <a16:creationId xmlns:a16="http://schemas.microsoft.com/office/drawing/2014/main" id="{FE097643-AAC6-4390-A109-6965053C1B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5" name="Freeform 7">
              <a:extLst>
                <a:ext uri="{FF2B5EF4-FFF2-40B4-BE49-F238E27FC236}">
                  <a16:creationId xmlns:a16="http://schemas.microsoft.com/office/drawing/2014/main" id="{B6ADC944-08FF-42C1-8D55-B4EA06CD26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6" name="Freeform 8">
              <a:extLst>
                <a:ext uri="{FF2B5EF4-FFF2-40B4-BE49-F238E27FC236}">
                  <a16:creationId xmlns:a16="http://schemas.microsoft.com/office/drawing/2014/main" id="{17023431-F2E0-4D75-8C2C-98E00D89C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7" name="Freeform 9">
              <a:extLst>
                <a:ext uri="{FF2B5EF4-FFF2-40B4-BE49-F238E27FC236}">
                  <a16:creationId xmlns:a16="http://schemas.microsoft.com/office/drawing/2014/main" id="{E34C0BEB-550B-421E-A0BB-0901C0E89C4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8" name="Freeform 10">
              <a:extLst>
                <a:ext uri="{FF2B5EF4-FFF2-40B4-BE49-F238E27FC236}">
                  <a16:creationId xmlns:a16="http://schemas.microsoft.com/office/drawing/2014/main" id="{29FFB337-3695-41C1-B104-55125202E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9" name="Freeform 11">
              <a:extLst>
                <a:ext uri="{FF2B5EF4-FFF2-40B4-BE49-F238E27FC236}">
                  <a16:creationId xmlns:a16="http://schemas.microsoft.com/office/drawing/2014/main" id="{9BF53A3A-34D4-405C-B140-0AE528066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0" name="Freeform 12">
              <a:extLst>
                <a:ext uri="{FF2B5EF4-FFF2-40B4-BE49-F238E27FC236}">
                  <a16:creationId xmlns:a16="http://schemas.microsoft.com/office/drawing/2014/main" id="{84EE2242-1F65-43B3-861E-4085AEC5AD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1" name="Freeform 13">
              <a:extLst>
                <a:ext uri="{FF2B5EF4-FFF2-40B4-BE49-F238E27FC236}">
                  <a16:creationId xmlns:a16="http://schemas.microsoft.com/office/drawing/2014/main" id="{E5B8229F-9313-4FC2-8A4A-49211C4E1F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2" name="Freeform 14">
              <a:extLst>
                <a:ext uri="{FF2B5EF4-FFF2-40B4-BE49-F238E27FC236}">
                  <a16:creationId xmlns:a16="http://schemas.microsoft.com/office/drawing/2014/main" id="{B28AAEC8-A731-419D-A078-0FCFEAE4B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3" name="Freeform 15">
              <a:extLst>
                <a:ext uri="{FF2B5EF4-FFF2-40B4-BE49-F238E27FC236}">
                  <a16:creationId xmlns:a16="http://schemas.microsoft.com/office/drawing/2014/main" id="{2741D6DA-0F0D-4D55-883E-24A374A79F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4" name="Line 16">
              <a:extLst>
                <a:ext uri="{FF2B5EF4-FFF2-40B4-BE49-F238E27FC236}">
                  <a16:creationId xmlns:a16="http://schemas.microsoft.com/office/drawing/2014/main" id="{78F62958-A05D-478B-B23C-75AE8542581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25" name="Freeform 17">
              <a:extLst>
                <a:ext uri="{FF2B5EF4-FFF2-40B4-BE49-F238E27FC236}">
                  <a16:creationId xmlns:a16="http://schemas.microsoft.com/office/drawing/2014/main" id="{87057A7E-9CF9-405A-8A33-0CA1AC51E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6" name="Freeform 18">
              <a:extLst>
                <a:ext uri="{FF2B5EF4-FFF2-40B4-BE49-F238E27FC236}">
                  <a16:creationId xmlns:a16="http://schemas.microsoft.com/office/drawing/2014/main" id="{AE876AFB-8370-4923-8278-E5FE62DE22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7" name="Freeform 19">
              <a:extLst>
                <a:ext uri="{FF2B5EF4-FFF2-40B4-BE49-F238E27FC236}">
                  <a16:creationId xmlns:a16="http://schemas.microsoft.com/office/drawing/2014/main" id="{5477A94C-373F-42ED-9257-0DAB03B20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8" name="Freeform 20">
              <a:extLst>
                <a:ext uri="{FF2B5EF4-FFF2-40B4-BE49-F238E27FC236}">
                  <a16:creationId xmlns:a16="http://schemas.microsoft.com/office/drawing/2014/main" id="{5012B077-1FC3-4D22-ACB6-ED86831EAD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9" name="Rectangle 21">
              <a:extLst>
                <a:ext uri="{FF2B5EF4-FFF2-40B4-BE49-F238E27FC236}">
                  <a16:creationId xmlns:a16="http://schemas.microsoft.com/office/drawing/2014/main" id="{D07A07B0-4407-49F7-9B26-61FF0CCE5F4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30" name="Freeform 22">
              <a:extLst>
                <a:ext uri="{FF2B5EF4-FFF2-40B4-BE49-F238E27FC236}">
                  <a16:creationId xmlns:a16="http://schemas.microsoft.com/office/drawing/2014/main" id="{BDEABD0F-FFCE-4FC2-950E-6334D1727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1" name="Freeform 23">
              <a:extLst>
                <a:ext uri="{FF2B5EF4-FFF2-40B4-BE49-F238E27FC236}">
                  <a16:creationId xmlns:a16="http://schemas.microsoft.com/office/drawing/2014/main" id="{434BB427-BC30-4BAB-82E9-BDE1F0B154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2" name="Freeform 24">
              <a:extLst>
                <a:ext uri="{FF2B5EF4-FFF2-40B4-BE49-F238E27FC236}">
                  <a16:creationId xmlns:a16="http://schemas.microsoft.com/office/drawing/2014/main" id="{1F7A956E-DCF3-4544-AF1D-442CB52758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3" name="Freeform 25">
              <a:extLst>
                <a:ext uri="{FF2B5EF4-FFF2-40B4-BE49-F238E27FC236}">
                  <a16:creationId xmlns:a16="http://schemas.microsoft.com/office/drawing/2014/main" id="{AF9D24E3-E510-495A-9DE8-7DAA3FA5BE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4" name="Freeform 26">
              <a:extLst>
                <a:ext uri="{FF2B5EF4-FFF2-40B4-BE49-F238E27FC236}">
                  <a16:creationId xmlns:a16="http://schemas.microsoft.com/office/drawing/2014/main" id="{0753727A-395C-4B1C-A63B-45DFA52786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5" name="Freeform 27">
              <a:extLst>
                <a:ext uri="{FF2B5EF4-FFF2-40B4-BE49-F238E27FC236}">
                  <a16:creationId xmlns:a16="http://schemas.microsoft.com/office/drawing/2014/main" id="{B75C5A82-D9C8-414D-B324-403DC32B2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6" name="Freeform 28">
              <a:extLst>
                <a:ext uri="{FF2B5EF4-FFF2-40B4-BE49-F238E27FC236}">
                  <a16:creationId xmlns:a16="http://schemas.microsoft.com/office/drawing/2014/main" id="{5DDAFA2F-C6E2-4656-B490-5683762B7F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7" name="Freeform 29">
              <a:extLst>
                <a:ext uri="{FF2B5EF4-FFF2-40B4-BE49-F238E27FC236}">
                  <a16:creationId xmlns:a16="http://schemas.microsoft.com/office/drawing/2014/main" id="{EEB3485F-B9A8-4C89-836E-67249D5ABD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8" name="Freeform 30">
              <a:extLst>
                <a:ext uri="{FF2B5EF4-FFF2-40B4-BE49-F238E27FC236}">
                  <a16:creationId xmlns:a16="http://schemas.microsoft.com/office/drawing/2014/main" id="{F14F069E-B2BC-4B84-ACBC-9E3343A34A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9" name="Freeform 31">
              <a:extLst>
                <a:ext uri="{FF2B5EF4-FFF2-40B4-BE49-F238E27FC236}">
                  <a16:creationId xmlns:a16="http://schemas.microsoft.com/office/drawing/2014/main" id="{03BE3291-5AE0-49F5-9C60-84CF6AFBAC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BBA2A7FC-53B1-CD1B-AFA0-2469BB68CB10}"/>
              </a:ext>
            </a:extLst>
          </p:cNvPr>
          <p:cNvSpPr>
            <a:spLocks noGrp="1"/>
          </p:cNvSpPr>
          <p:nvPr>
            <p:ph type="title"/>
          </p:nvPr>
        </p:nvSpPr>
        <p:spPr>
          <a:xfrm>
            <a:off x="423862" y="1082673"/>
            <a:ext cx="2957795" cy="4708528"/>
          </a:xfrm>
        </p:spPr>
        <p:txBody>
          <a:bodyPr>
            <a:normAutofit/>
          </a:bodyPr>
          <a:lstStyle/>
          <a:p>
            <a:pPr algn="ctr"/>
            <a:r>
              <a:rPr lang="en-US" sz="4000" dirty="0">
                <a:solidFill>
                  <a:srgbClr val="FFFFFF"/>
                </a:solidFill>
              </a:rPr>
              <a:t>The nitty-gritty</a:t>
            </a:r>
          </a:p>
        </p:txBody>
      </p:sp>
      <p:sp>
        <p:nvSpPr>
          <p:cNvPr id="3" name="Content Placeholder 2">
            <a:extLst>
              <a:ext uri="{FF2B5EF4-FFF2-40B4-BE49-F238E27FC236}">
                <a16:creationId xmlns:a16="http://schemas.microsoft.com/office/drawing/2014/main" id="{478EDAAD-E779-F4B1-8B15-0D7568D957C0}"/>
              </a:ext>
            </a:extLst>
          </p:cNvPr>
          <p:cNvSpPr>
            <a:spLocks noGrp="1"/>
          </p:cNvSpPr>
          <p:nvPr>
            <p:ph idx="1"/>
          </p:nvPr>
        </p:nvSpPr>
        <p:spPr>
          <a:xfrm>
            <a:off x="4787645" y="394978"/>
            <a:ext cx="7180517" cy="5974073"/>
          </a:xfrm>
        </p:spPr>
        <p:txBody>
          <a:bodyPr anchor="ctr">
            <a:normAutofit/>
          </a:bodyPr>
          <a:lstStyle/>
          <a:p>
            <a:pPr marL="0" indent="0">
              <a:lnSpc>
                <a:spcPct val="110000"/>
              </a:lnSpc>
              <a:buNone/>
            </a:pPr>
            <a:r>
              <a:rPr lang="en-US" sz="2000" dirty="0"/>
              <a:t>1. OUR CONSUMPTION PRODUCES WASTE PRODUCTS OR DEFORESTS FASTER THAN THE PLANET CAN PROCESS BACK INTO AN HEALTHER ENVIROMENT.</a:t>
            </a:r>
          </a:p>
          <a:p>
            <a:pPr marL="0" indent="0">
              <a:lnSpc>
                <a:spcPct val="110000"/>
              </a:lnSpc>
              <a:buNone/>
            </a:pPr>
            <a:r>
              <a:rPr lang="en-US" sz="2000" dirty="0"/>
              <a:t>2. WASTE IS FROM BOTH FOSSIL FUEL AND OTHER ITEMS SUCH AS       ANIMAL WASTES, AND CHEMICAL AND TOXIC DISCHARGES (WHICH CHANGE THE ECOSYSTEMS).</a:t>
            </a:r>
          </a:p>
          <a:p>
            <a:pPr marL="0" indent="0">
              <a:lnSpc>
                <a:spcPct val="110000"/>
              </a:lnSpc>
              <a:buNone/>
            </a:pPr>
            <a:r>
              <a:rPr lang="en-US" sz="2000" dirty="0"/>
              <a:t>3. WE NEED TO CONSUME LESS AND REUSE MORE.  OUR LIFESTYLES MUST CHANGE.  CAN WE ADJUST FAST ENOUGH?</a:t>
            </a:r>
          </a:p>
          <a:p>
            <a:pPr marL="0" indent="0">
              <a:lnSpc>
                <a:spcPct val="110000"/>
              </a:lnSpc>
              <a:buNone/>
            </a:pPr>
            <a:r>
              <a:rPr lang="en-US" sz="2000" dirty="0"/>
              <a:t>4. HOW DO MANAGE THE MENTAL HEALTH DISLOCATIONS STEMMING FROM FEARS AND ANXIETY OVER WHICH WE PROBABLY ARE NOT ABLE TO MODIFY INTO SAFETY?</a:t>
            </a:r>
          </a:p>
        </p:txBody>
      </p:sp>
    </p:spTree>
    <p:extLst>
      <p:ext uri="{BB962C8B-B14F-4D97-AF65-F5344CB8AC3E}">
        <p14:creationId xmlns:p14="http://schemas.microsoft.com/office/powerpoint/2010/main" val="28116426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descr="Glowing blue bubbles">
            <a:extLst>
              <a:ext uri="{FF2B5EF4-FFF2-40B4-BE49-F238E27FC236}">
                <a16:creationId xmlns:a16="http://schemas.microsoft.com/office/drawing/2014/main" id="{85AB9285-576E-87B7-1F3F-4403B82ABDE9}"/>
              </a:ext>
            </a:extLst>
          </p:cNvPr>
          <p:cNvPicPr>
            <a:picLocks noChangeAspect="1"/>
          </p:cNvPicPr>
          <p:nvPr/>
        </p:nvPicPr>
        <p:blipFill rotWithShape="1">
          <a:blip r:embed="rId2">
            <a:duotone>
              <a:schemeClr val="bg2">
                <a:shade val="45000"/>
                <a:satMod val="135000"/>
              </a:schemeClr>
              <a:prstClr val="white"/>
            </a:duotone>
            <a:alphaModFix amt="50000"/>
          </a:blip>
          <a:srcRect l="2"/>
          <a:stretch/>
        </p:blipFill>
        <p:spPr>
          <a:xfrm>
            <a:off x="20" y="0"/>
            <a:ext cx="12191980" cy="6857990"/>
          </a:xfrm>
          <a:prstGeom prst="rect">
            <a:avLst/>
          </a:prstGeom>
        </p:spPr>
      </p:pic>
      <p:sp>
        <p:nvSpPr>
          <p:cNvPr id="2" name="Title 1">
            <a:extLst>
              <a:ext uri="{FF2B5EF4-FFF2-40B4-BE49-F238E27FC236}">
                <a16:creationId xmlns:a16="http://schemas.microsoft.com/office/drawing/2014/main" id="{6FF1CB95-4611-C743-3C98-7A4C9539DC7A}"/>
              </a:ext>
            </a:extLst>
          </p:cNvPr>
          <p:cNvSpPr>
            <a:spLocks noGrp="1"/>
          </p:cNvSpPr>
          <p:nvPr>
            <p:ph type="title"/>
          </p:nvPr>
        </p:nvSpPr>
        <p:spPr/>
        <p:txBody>
          <a:bodyPr>
            <a:normAutofit/>
          </a:bodyPr>
          <a:lstStyle/>
          <a:p>
            <a:pPr algn="ctr"/>
            <a:r>
              <a:rPr lang="en-US" b="1" dirty="0"/>
              <a:t>Greenhouse Gases</a:t>
            </a:r>
          </a:p>
        </p:txBody>
      </p:sp>
      <p:sp>
        <p:nvSpPr>
          <p:cNvPr id="3" name="Content Placeholder 2">
            <a:extLst>
              <a:ext uri="{FF2B5EF4-FFF2-40B4-BE49-F238E27FC236}">
                <a16:creationId xmlns:a16="http://schemas.microsoft.com/office/drawing/2014/main" id="{776C5F55-D37E-343B-2D4E-2ADF73C52C0D}"/>
              </a:ext>
            </a:extLst>
          </p:cNvPr>
          <p:cNvSpPr>
            <a:spLocks noGrp="1"/>
          </p:cNvSpPr>
          <p:nvPr>
            <p:ph idx="1"/>
          </p:nvPr>
        </p:nvSpPr>
        <p:spPr>
          <a:xfrm>
            <a:off x="304800" y="2015732"/>
            <a:ext cx="11686673" cy="4537468"/>
          </a:xfrm>
        </p:spPr>
        <p:txBody>
          <a:bodyPr>
            <a:normAutofit fontScale="92500"/>
          </a:bodyPr>
          <a:lstStyle/>
          <a:p>
            <a:pPr marL="0" indent="0">
              <a:lnSpc>
                <a:spcPct val="110000"/>
              </a:lnSpc>
              <a:buNone/>
            </a:pPr>
            <a:r>
              <a:rPr lang="en-US" sz="2600" b="1" i="0" dirty="0">
                <a:effectLst/>
                <a:latin typeface="-apple-system"/>
              </a:rPr>
              <a:t>Atmospheric methane and CO2 molecules absorb infrared radiation reflected from the sun warmed earth.   The energy is released but the photons are often recap</a:t>
            </a:r>
            <a:r>
              <a:rPr lang="en-US" sz="2600" b="1" dirty="0">
                <a:latin typeface="-apple-system"/>
              </a:rPr>
              <a:t>tured </a:t>
            </a:r>
            <a:r>
              <a:rPr lang="en-US" sz="2600" b="1" i="0" dirty="0">
                <a:effectLst/>
                <a:latin typeface="-apple-system"/>
              </a:rPr>
              <a:t>by other CO2 molecules</a:t>
            </a:r>
            <a:r>
              <a:rPr lang="en-US" sz="2600" b="1" dirty="0">
                <a:latin typeface="-apple-system"/>
              </a:rPr>
              <a:t>. This is known as radiative forcing, and it adds to global warming. </a:t>
            </a:r>
          </a:p>
          <a:p>
            <a:pPr marL="0" indent="0">
              <a:lnSpc>
                <a:spcPct val="110000"/>
              </a:lnSpc>
              <a:buNone/>
            </a:pPr>
            <a:r>
              <a:rPr lang="en-US" sz="2600" b="1" dirty="0">
                <a:latin typeface="-apple-system"/>
              </a:rPr>
              <a:t>More CO2 means more molecules exist to capture, and  it is a recycling, of sorts, of photons and heat. The heat then radiates down to earth.</a:t>
            </a:r>
            <a:endParaRPr lang="en-US" sz="2600" b="1" i="0" dirty="0">
              <a:effectLst/>
              <a:latin typeface="-apple-system"/>
            </a:endParaRPr>
          </a:p>
          <a:p>
            <a:pPr marL="0" indent="0">
              <a:lnSpc>
                <a:spcPct val="110000"/>
              </a:lnSpc>
              <a:buNone/>
            </a:pPr>
            <a:r>
              <a:rPr lang="en-US" sz="2600" b="1" dirty="0">
                <a:latin typeface="-apple-system"/>
              </a:rPr>
              <a:t>Chemical </a:t>
            </a:r>
            <a:r>
              <a:rPr lang="en-US" sz="2600" b="1" i="0" dirty="0">
                <a:effectLst/>
                <a:latin typeface="-apple-system"/>
              </a:rPr>
              <a:t>bonds </a:t>
            </a:r>
            <a:r>
              <a:rPr lang="en-US" sz="2600" b="1" dirty="0">
                <a:latin typeface="-apple-system"/>
              </a:rPr>
              <a:t>t</a:t>
            </a:r>
            <a:r>
              <a:rPr lang="en-US" sz="2600" b="1" i="0" dirty="0">
                <a:effectLst/>
                <a:latin typeface="-apple-system"/>
              </a:rPr>
              <a:t>rap the energy, which would otherwise go into space. But methane very strongly holds the heat, more than CO2, allowing more heat to </a:t>
            </a:r>
            <a:r>
              <a:rPr lang="en-US" sz="2600" b="1" dirty="0">
                <a:latin typeface="-apple-system"/>
              </a:rPr>
              <a:t>accumulate.</a:t>
            </a:r>
            <a:endParaRPr lang="en-US" sz="2600" b="1" i="0" dirty="0">
              <a:effectLst/>
              <a:latin typeface="-apple-system"/>
            </a:endParaRPr>
          </a:p>
          <a:p>
            <a:pPr marL="0" indent="0">
              <a:lnSpc>
                <a:spcPct val="110000"/>
              </a:lnSpc>
              <a:buNone/>
            </a:pPr>
            <a:r>
              <a:rPr lang="en-US" sz="2600" b="1" dirty="0">
                <a:latin typeface="-apple-system"/>
              </a:rPr>
              <a:t>Fewer molecules mean less heat can be captured, and so it is released back to space. The earth then cools.</a:t>
            </a:r>
            <a:endParaRPr lang="en-US" sz="2600" b="1" i="0" dirty="0">
              <a:effectLst/>
              <a:latin typeface="-apple-system"/>
            </a:endParaRPr>
          </a:p>
          <a:p>
            <a:pPr>
              <a:lnSpc>
                <a:spcPct val="110000"/>
              </a:lnSpc>
            </a:pPr>
            <a:endParaRPr lang="en-US" sz="1900" b="0" i="0" dirty="0">
              <a:effectLst/>
              <a:latin typeface="-apple-system"/>
            </a:endParaRPr>
          </a:p>
        </p:txBody>
      </p:sp>
    </p:spTree>
    <p:extLst>
      <p:ext uri="{BB962C8B-B14F-4D97-AF65-F5344CB8AC3E}">
        <p14:creationId xmlns:p14="http://schemas.microsoft.com/office/powerpoint/2010/main" val="40803842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EC543-8CC7-0BD5-1A8C-134922721628}"/>
              </a:ext>
            </a:extLst>
          </p:cNvPr>
          <p:cNvSpPr>
            <a:spLocks noGrp="1"/>
          </p:cNvSpPr>
          <p:nvPr>
            <p:ph type="title"/>
          </p:nvPr>
        </p:nvSpPr>
        <p:spPr>
          <a:xfrm>
            <a:off x="4303643" y="609600"/>
            <a:ext cx="6743767" cy="811639"/>
          </a:xfrm>
        </p:spPr>
        <p:txBody>
          <a:bodyPr>
            <a:normAutofit/>
          </a:bodyPr>
          <a:lstStyle/>
          <a:p>
            <a:r>
              <a:rPr lang="en-US" sz="4400" b="1" i="1" dirty="0"/>
              <a:t>What Do You Think?</a:t>
            </a:r>
          </a:p>
        </p:txBody>
      </p:sp>
      <p:sp>
        <p:nvSpPr>
          <p:cNvPr id="3" name="Content Placeholder 2">
            <a:extLst>
              <a:ext uri="{FF2B5EF4-FFF2-40B4-BE49-F238E27FC236}">
                <a16:creationId xmlns:a16="http://schemas.microsoft.com/office/drawing/2014/main" id="{2AD15415-BDB2-1E27-FBBF-43EC7B354D98}"/>
              </a:ext>
            </a:extLst>
          </p:cNvPr>
          <p:cNvSpPr>
            <a:spLocks noGrp="1"/>
          </p:cNvSpPr>
          <p:nvPr>
            <p:ph idx="1"/>
          </p:nvPr>
        </p:nvSpPr>
        <p:spPr>
          <a:xfrm>
            <a:off x="4303642" y="1520517"/>
            <a:ext cx="7399683" cy="4562231"/>
          </a:xfrm>
          <a:solidFill>
            <a:schemeClr val="bg1">
              <a:lumMod val="75000"/>
            </a:schemeClr>
          </a:solidFill>
        </p:spPr>
        <p:txBody>
          <a:bodyPr>
            <a:normAutofit/>
          </a:bodyPr>
          <a:lstStyle/>
          <a:p>
            <a:pPr>
              <a:lnSpc>
                <a:spcPct val="90000"/>
              </a:lnSpc>
            </a:pPr>
            <a:r>
              <a:rPr lang="en-US" sz="2400" dirty="0">
                <a:latin typeface="ADLaM Display" panose="02010000000000000000" pitchFamily="2" charset="0"/>
                <a:ea typeface="ADLaM Display" panose="02010000000000000000" pitchFamily="2" charset="0"/>
                <a:cs typeface="ADLaM Display" panose="02010000000000000000" pitchFamily="2" charset="0"/>
              </a:rPr>
              <a:t>Why would someone deny climate change given the data?</a:t>
            </a:r>
          </a:p>
          <a:p>
            <a:pPr>
              <a:lnSpc>
                <a:spcPct val="90000"/>
              </a:lnSpc>
            </a:pPr>
            <a:r>
              <a:rPr lang="en-US" sz="2400" dirty="0">
                <a:latin typeface="ADLaM Display" panose="02010000000000000000" pitchFamily="2" charset="0"/>
                <a:ea typeface="ADLaM Display" panose="02010000000000000000" pitchFamily="2" charset="0"/>
                <a:cs typeface="ADLaM Display" panose="02010000000000000000" pitchFamily="2" charset="0"/>
              </a:rPr>
              <a:t>Why do people not think that they too need to make changes to help mitigate the problem? Perhaps they see it as the next generation’s problem, or that science will somehow figure it out, or that we are all doomed anyway, so why not just be a hedonist?</a:t>
            </a:r>
          </a:p>
          <a:p>
            <a:pPr>
              <a:lnSpc>
                <a:spcPct val="90000"/>
              </a:lnSpc>
            </a:pPr>
            <a:r>
              <a:rPr lang="en-US" sz="2400" dirty="0">
                <a:latin typeface="ADLaM Display" panose="02010000000000000000" pitchFamily="2" charset="0"/>
                <a:ea typeface="ADLaM Display" panose="02010000000000000000" pitchFamily="2" charset="0"/>
                <a:cs typeface="ADLaM Display" panose="02010000000000000000" pitchFamily="2" charset="0"/>
              </a:rPr>
              <a:t>If these thought holders develop </a:t>
            </a:r>
            <a:r>
              <a:rPr lang="en-US" sz="2400" dirty="0" err="1">
                <a:latin typeface="ADLaM Display" panose="02010000000000000000" pitchFamily="2" charset="0"/>
                <a:ea typeface="ADLaM Display" panose="02010000000000000000" pitchFamily="2" charset="0"/>
                <a:cs typeface="ADLaM Display" panose="02010000000000000000" pitchFamily="2" charset="0"/>
              </a:rPr>
              <a:t>solastalgia</a:t>
            </a:r>
            <a:r>
              <a:rPr lang="en-US" sz="2400" dirty="0">
                <a:latin typeface="ADLaM Display" panose="02010000000000000000" pitchFamily="2" charset="0"/>
                <a:ea typeface="ADLaM Display" panose="02010000000000000000" pitchFamily="2" charset="0"/>
                <a:cs typeface="ADLaM Display" panose="02010000000000000000" pitchFamily="2" charset="0"/>
              </a:rPr>
              <a:t>, how do we approach it? </a:t>
            </a:r>
          </a:p>
          <a:p>
            <a:pPr>
              <a:lnSpc>
                <a:spcPct val="90000"/>
              </a:lnSpc>
            </a:pPr>
            <a:r>
              <a:rPr lang="en-US" sz="2400" dirty="0">
                <a:latin typeface="ADLaM Display" panose="02010000000000000000" pitchFamily="2" charset="0"/>
                <a:ea typeface="ADLaM Display" panose="02010000000000000000" pitchFamily="2" charset="0"/>
                <a:cs typeface="ADLaM Display" panose="02010000000000000000" pitchFamily="2" charset="0"/>
              </a:rPr>
              <a:t>Sometimes the reality is not accepted until land sinks or agricultural systems change.</a:t>
            </a:r>
          </a:p>
          <a:p>
            <a:pPr>
              <a:lnSpc>
                <a:spcPct val="90000"/>
              </a:lnSpc>
            </a:pPr>
            <a:endParaRPr lang="en-US" sz="1700" dirty="0">
              <a:latin typeface="ADLaM Display" panose="02010000000000000000" pitchFamily="2" charset="0"/>
              <a:ea typeface="ADLaM Display" panose="02010000000000000000" pitchFamily="2" charset="0"/>
              <a:cs typeface="ADLaM Display" panose="02010000000000000000" pitchFamily="2" charset="0"/>
            </a:endParaRPr>
          </a:p>
          <a:p>
            <a:pPr lvl="1">
              <a:lnSpc>
                <a:spcPct val="90000"/>
              </a:lnSpc>
            </a:pPr>
            <a:endParaRPr lang="en-US" sz="1700" dirty="0"/>
          </a:p>
          <a:p>
            <a:pPr>
              <a:lnSpc>
                <a:spcPct val="90000"/>
              </a:lnSpc>
            </a:pPr>
            <a:endParaRPr lang="en-US" sz="1700" dirty="0"/>
          </a:p>
        </p:txBody>
      </p:sp>
      <p:pic>
        <p:nvPicPr>
          <p:cNvPr id="12" name="Picture 11" descr="One glowing light bulb in sea of unlit bulbs">
            <a:extLst>
              <a:ext uri="{FF2B5EF4-FFF2-40B4-BE49-F238E27FC236}">
                <a16:creationId xmlns:a16="http://schemas.microsoft.com/office/drawing/2014/main" id="{1745B3F1-2E50-28E3-1EC9-935E3B3E7EFD}"/>
              </a:ext>
            </a:extLst>
          </p:cNvPr>
          <p:cNvPicPr>
            <a:picLocks noChangeAspect="1"/>
          </p:cNvPicPr>
          <p:nvPr/>
        </p:nvPicPr>
        <p:blipFill rotWithShape="1">
          <a:blip r:embed="rId2"/>
          <a:srcRect l="33361" r="28587"/>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2506775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Plant growing in a concrete crack">
            <a:extLst>
              <a:ext uri="{FF2B5EF4-FFF2-40B4-BE49-F238E27FC236}">
                <a16:creationId xmlns:a16="http://schemas.microsoft.com/office/drawing/2014/main" id="{FBAB6BFD-1A7A-8CA2-DE3F-0B244A8E6F4B}"/>
              </a:ext>
            </a:extLst>
          </p:cNvPr>
          <p:cNvPicPr>
            <a:picLocks noChangeAspect="1"/>
          </p:cNvPicPr>
          <p:nvPr/>
        </p:nvPicPr>
        <p:blipFill rotWithShape="1">
          <a:blip r:embed="rId2">
            <a:alphaModFix amt="50000"/>
            <a:grayscl/>
          </a:blip>
          <a:srcRect t="15728" r="-1" b="-1"/>
          <a:stretch/>
        </p:blipFill>
        <p:spPr>
          <a:xfrm>
            <a:off x="305" y="-443722"/>
            <a:ext cx="12191695" cy="6857990"/>
          </a:xfrm>
          <a:prstGeom prst="rect">
            <a:avLst/>
          </a:prstGeom>
        </p:spPr>
      </p:pic>
      <p:sp>
        <p:nvSpPr>
          <p:cNvPr id="2" name="Title 1">
            <a:extLst>
              <a:ext uri="{FF2B5EF4-FFF2-40B4-BE49-F238E27FC236}">
                <a16:creationId xmlns:a16="http://schemas.microsoft.com/office/drawing/2014/main" id="{60F82DD2-5F08-7AC5-82B9-06A8245782B2}"/>
              </a:ext>
            </a:extLst>
          </p:cNvPr>
          <p:cNvSpPr>
            <a:spLocks noGrp="1"/>
          </p:cNvSpPr>
          <p:nvPr>
            <p:ph type="title"/>
          </p:nvPr>
        </p:nvSpPr>
        <p:spPr>
          <a:xfrm>
            <a:off x="375921" y="1193800"/>
            <a:ext cx="3505200" cy="4699000"/>
          </a:xfrm>
        </p:spPr>
        <p:txBody>
          <a:bodyPr anchor="ctr">
            <a:normAutofit/>
          </a:bodyPr>
          <a:lstStyle/>
          <a:p>
            <a:r>
              <a:rPr lang="en-US" sz="3600" kern="100" dirty="0">
                <a:effectLst/>
                <a:latin typeface="Calibri" panose="020F0502020204030204" pitchFamily="34" charset="0"/>
                <a:ea typeface="Calibri" panose="020F0502020204030204" pitchFamily="34" charset="0"/>
                <a:cs typeface="Times New Roman" panose="02020603050405020304" pitchFamily="18" charset="0"/>
              </a:rPr>
              <a:t>climate </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related fears and anxieties. </a:t>
            </a:r>
            <a:br>
              <a:rPr lang="en-US"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16" name="Content Placeholder 2">
            <a:extLst>
              <a:ext uri="{FF2B5EF4-FFF2-40B4-BE49-F238E27FC236}">
                <a16:creationId xmlns:a16="http://schemas.microsoft.com/office/drawing/2014/main" id="{46558E28-3FDE-BFDC-1DB7-0290C02837DC}"/>
              </a:ext>
            </a:extLst>
          </p:cNvPr>
          <p:cNvSpPr>
            <a:spLocks noGrp="1"/>
          </p:cNvSpPr>
          <p:nvPr>
            <p:ph idx="1"/>
          </p:nvPr>
        </p:nvSpPr>
        <p:spPr>
          <a:xfrm>
            <a:off x="3881121" y="443732"/>
            <a:ext cx="8011489" cy="6086924"/>
          </a:xfrm>
        </p:spPr>
        <p:txBody>
          <a:bodyPr anchor="ctr">
            <a:normAutofit lnSpcReduction="10000"/>
          </a:bodyPr>
          <a:lstStyle/>
          <a:p>
            <a:pPr marL="0" indent="0">
              <a:lnSpc>
                <a:spcPct val="110000"/>
              </a:lnSpc>
              <a:spcBef>
                <a:spcPts val="0"/>
              </a:spcBef>
              <a:spcAft>
                <a:spcPts val="800"/>
              </a:spcAft>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Some of it is man-made, and some of it is a natural process.</a:t>
            </a:r>
          </a:p>
          <a:p>
            <a:pPr marL="0" indent="0">
              <a:lnSpc>
                <a:spcPct val="110000"/>
              </a:lnSpc>
              <a:spcBef>
                <a:spcPts val="0"/>
              </a:spcBef>
              <a:spcAft>
                <a:spcPts val="800"/>
              </a:spcAft>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Some of it may be mitigated, some of it might have been mitigated if we acted earlier and with less politics, and some of it cannot be mitigated.</a:t>
            </a:r>
          </a:p>
          <a:p>
            <a:pPr marL="0" indent="0">
              <a:lnSpc>
                <a:spcPct val="110000"/>
              </a:lnSpc>
              <a:spcBef>
                <a:spcPts val="0"/>
              </a:spcBef>
              <a:spcAft>
                <a:spcPts val="800"/>
              </a:spcAft>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None of it is avoidable, regardless where we live, our religions, or how much money we have, etc.</a:t>
            </a:r>
          </a:p>
          <a:p>
            <a:pPr marL="0" indent="0">
              <a:lnSpc>
                <a:spcPct val="110000"/>
              </a:lnSpc>
              <a:spcBef>
                <a:spcPts val="0"/>
              </a:spcBef>
              <a:spcAft>
                <a:spcPts val="800"/>
              </a:spcAft>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All of it, in terms of the impact on our lives, will require all of us to make significant behavioral shifts. Response is also preparation for what will come.</a:t>
            </a:r>
          </a:p>
          <a:p>
            <a:pPr marL="0" indent="0">
              <a:lnSpc>
                <a:spcPct val="110000"/>
              </a:lnSpc>
              <a:spcBef>
                <a:spcPts val="0"/>
              </a:spcBef>
              <a:spcAft>
                <a:spcPts val="800"/>
              </a:spcAft>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The therapeutic and community endpoint is to develop resiliency and mitigations to a problem that is not ultimately resolvable. We must learn to acclimate to a new relationship our choices and to earth.</a:t>
            </a:r>
          </a:p>
          <a:p>
            <a:pPr marL="0" indent="0">
              <a:lnSpc>
                <a:spcPct val="110000"/>
              </a:lnSpc>
              <a:spcBef>
                <a:spcPts val="0"/>
              </a:spcBef>
              <a:spcAft>
                <a:spcPts val="800"/>
              </a:spcAft>
              <a:buNone/>
            </a:pPr>
            <a:r>
              <a:rPr lang="en-US" sz="2400" b="1" i="1" kern="100" dirty="0">
                <a:latin typeface="Calibri" panose="020F0502020204030204" pitchFamily="34" charset="0"/>
                <a:ea typeface="Calibri" panose="020F0502020204030204" pitchFamily="34" charset="0"/>
                <a:cs typeface="Times New Roman" panose="02020603050405020304" pitchFamily="18" charset="0"/>
              </a:rPr>
              <a:t>It’s necessary to prepare lifejackets that we might never need</a:t>
            </a: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0000"/>
              </a:lnSpc>
              <a:buNone/>
            </a:pPr>
            <a:endParaRPr lang="en-US" sz="1600" dirty="0"/>
          </a:p>
        </p:txBody>
      </p:sp>
    </p:spTree>
    <p:extLst>
      <p:ext uri="{BB962C8B-B14F-4D97-AF65-F5344CB8AC3E}">
        <p14:creationId xmlns:p14="http://schemas.microsoft.com/office/powerpoint/2010/main" val="686381740"/>
      </p:ext>
    </p:extLst>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D5016-0292-CDF2-FD6C-0BF656A3C005}"/>
              </a:ext>
            </a:extLst>
          </p:cNvPr>
          <p:cNvSpPr>
            <a:spLocks noGrp="1"/>
          </p:cNvSpPr>
          <p:nvPr>
            <p:ph type="title"/>
          </p:nvPr>
        </p:nvSpPr>
        <p:spPr>
          <a:xfrm>
            <a:off x="522515" y="1193800"/>
            <a:ext cx="2984048" cy="3619046"/>
          </a:xfrm>
        </p:spPr>
        <p:txBody>
          <a:bodyPr anchor="ctr">
            <a:normAutofit/>
          </a:bodyPr>
          <a:lstStyle/>
          <a:p>
            <a:r>
              <a:rPr lang="en-US" dirty="0"/>
              <a:t>Tier 5 Treatment   Details to start</a:t>
            </a:r>
          </a:p>
        </p:txBody>
      </p:sp>
      <p:sp>
        <p:nvSpPr>
          <p:cNvPr id="3" name="Content Placeholder 2">
            <a:extLst>
              <a:ext uri="{FF2B5EF4-FFF2-40B4-BE49-F238E27FC236}">
                <a16:creationId xmlns:a16="http://schemas.microsoft.com/office/drawing/2014/main" id="{DA1CEA74-FB0F-EE54-CB2B-59BDD41F77CB}"/>
              </a:ext>
            </a:extLst>
          </p:cNvPr>
          <p:cNvSpPr>
            <a:spLocks noGrp="1"/>
          </p:cNvSpPr>
          <p:nvPr>
            <p:ph idx="1"/>
          </p:nvPr>
        </p:nvSpPr>
        <p:spPr>
          <a:xfrm>
            <a:off x="3506562" y="540919"/>
            <a:ext cx="8294068" cy="5984325"/>
          </a:xfrm>
        </p:spPr>
        <p:txBody>
          <a:bodyPr anchor="ctr">
            <a:noAutofit/>
          </a:bodyPr>
          <a:lstStyle/>
          <a:p>
            <a:pPr marL="0" indent="0">
              <a:lnSpc>
                <a:spcPct val="110000"/>
              </a:lnSpc>
              <a:buClr>
                <a:srgbClr val="4881B2"/>
              </a:buClr>
              <a:buNone/>
            </a:pPr>
            <a:r>
              <a:rPr lang="en-US" b="1" dirty="0">
                <a:solidFill>
                  <a:schemeClr val="accent1">
                    <a:lumMod val="20000"/>
                    <a:lumOff val="80000"/>
                  </a:schemeClr>
                </a:solidFill>
              </a:rPr>
              <a:t>First treat any urgent concerns, preparing for heat waves, floods, etc. </a:t>
            </a:r>
          </a:p>
          <a:p>
            <a:pPr marL="0" indent="0">
              <a:lnSpc>
                <a:spcPct val="110000"/>
              </a:lnSpc>
              <a:buClr>
                <a:srgbClr val="4881B2"/>
              </a:buClr>
              <a:buNone/>
            </a:pPr>
            <a:r>
              <a:rPr lang="en-US" b="1" dirty="0">
                <a:solidFill>
                  <a:schemeClr val="accent1">
                    <a:lumMod val="20000"/>
                    <a:lumOff val="80000"/>
                  </a:schemeClr>
                </a:solidFill>
              </a:rPr>
              <a:t>Second, study and outline ways to meet longer and more complex core developments, perhaps with the patient or groups.</a:t>
            </a:r>
          </a:p>
          <a:p>
            <a:pPr marL="0" indent="0">
              <a:lnSpc>
                <a:spcPct val="110000"/>
              </a:lnSpc>
              <a:buClr>
                <a:srgbClr val="4881B2"/>
              </a:buClr>
              <a:buNone/>
            </a:pPr>
            <a:r>
              <a:rPr lang="en-US" b="1" dirty="0">
                <a:solidFill>
                  <a:schemeClr val="accent1">
                    <a:lumMod val="20000"/>
                    <a:lumOff val="80000"/>
                  </a:schemeClr>
                </a:solidFill>
              </a:rPr>
              <a:t>Ecoanxiety is a good term but needs acute, post-event, and anticipatory sections. Aim for eco - resiliency to be the outcome of eco-anxiety.  Dealing with  ‘too little too late’  needs real but gentle involvements.  No lullaby. Rise to the stress. I find many people don’t know how to make significant changes. </a:t>
            </a:r>
            <a:r>
              <a:rPr lang="en-US" b="1" i="1" dirty="0">
                <a:solidFill>
                  <a:schemeClr val="accent1">
                    <a:lumMod val="20000"/>
                    <a:lumOff val="80000"/>
                  </a:schemeClr>
                </a:solidFill>
              </a:rPr>
              <a:t>Offer ideas that the patient can execute.</a:t>
            </a:r>
          </a:p>
          <a:p>
            <a:pPr marL="0" indent="0">
              <a:lnSpc>
                <a:spcPct val="110000"/>
              </a:lnSpc>
              <a:buClr>
                <a:srgbClr val="4881B2"/>
              </a:buClr>
              <a:buNone/>
            </a:pPr>
            <a:r>
              <a:rPr lang="en-US" b="1" dirty="0">
                <a:solidFill>
                  <a:schemeClr val="accent1">
                    <a:lumMod val="20000"/>
                    <a:lumOff val="80000"/>
                  </a:schemeClr>
                </a:solidFill>
              </a:rPr>
              <a:t>Teach how to be in symbiosis with the earth. Again, the earth will win,  but that doesn’t mean we will lose. </a:t>
            </a:r>
          </a:p>
        </p:txBody>
      </p:sp>
    </p:spTree>
    <p:extLst>
      <p:ext uri="{BB962C8B-B14F-4D97-AF65-F5344CB8AC3E}">
        <p14:creationId xmlns:p14="http://schemas.microsoft.com/office/powerpoint/2010/main" val="2400199952"/>
      </p:ext>
    </p:extLst>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Checkmate in a chess game">
            <a:extLst>
              <a:ext uri="{FF2B5EF4-FFF2-40B4-BE49-F238E27FC236}">
                <a16:creationId xmlns:a16="http://schemas.microsoft.com/office/drawing/2014/main" id="{7F4FBA5B-ED0A-BBFB-5EBB-75FE6C008168}"/>
              </a:ext>
            </a:extLst>
          </p:cNvPr>
          <p:cNvPicPr>
            <a:picLocks noChangeAspect="1"/>
          </p:cNvPicPr>
          <p:nvPr/>
        </p:nvPicPr>
        <p:blipFill rotWithShape="1">
          <a:blip r:embed="rId2">
            <a:alphaModFix amt="50000"/>
            <a:grayscl/>
          </a:blip>
          <a:srcRect t="25741" r="-1" b="-1"/>
          <a:stretch/>
        </p:blipFill>
        <p:spPr>
          <a:xfrm>
            <a:off x="305" y="10"/>
            <a:ext cx="12191695" cy="6857990"/>
          </a:xfrm>
          <a:prstGeom prst="rect">
            <a:avLst/>
          </a:prstGeom>
        </p:spPr>
      </p:pic>
      <p:sp>
        <p:nvSpPr>
          <p:cNvPr id="2" name="Title 1">
            <a:extLst>
              <a:ext uri="{FF2B5EF4-FFF2-40B4-BE49-F238E27FC236}">
                <a16:creationId xmlns:a16="http://schemas.microsoft.com/office/drawing/2014/main" id="{4A55CE5C-AC79-836C-B185-9433D9977022}"/>
              </a:ext>
            </a:extLst>
          </p:cNvPr>
          <p:cNvSpPr>
            <a:spLocks noGrp="1"/>
          </p:cNvSpPr>
          <p:nvPr>
            <p:ph type="title"/>
          </p:nvPr>
        </p:nvSpPr>
        <p:spPr>
          <a:xfrm>
            <a:off x="1130271" y="1193800"/>
            <a:ext cx="3193050" cy="4699000"/>
          </a:xfrm>
        </p:spPr>
        <p:txBody>
          <a:bodyPr anchor="ctr">
            <a:normAutofit/>
          </a:bodyPr>
          <a:lstStyle/>
          <a:p>
            <a:r>
              <a:rPr lang="en-US"/>
              <a:t>Tier 5 Treatment – more Details</a:t>
            </a:r>
            <a:endParaRPr lang="en-US" dirty="0"/>
          </a:p>
        </p:txBody>
      </p:sp>
      <p:graphicFrame>
        <p:nvGraphicFramePr>
          <p:cNvPr id="57" name="Content Placeholder 2">
            <a:extLst>
              <a:ext uri="{FF2B5EF4-FFF2-40B4-BE49-F238E27FC236}">
                <a16:creationId xmlns:a16="http://schemas.microsoft.com/office/drawing/2014/main" id="{108941A0-7247-8BF4-AA8A-1F5BEFD1F233}"/>
              </a:ext>
            </a:extLst>
          </p:cNvPr>
          <p:cNvGraphicFramePr>
            <a:graphicFrameLocks noGrp="1"/>
          </p:cNvGraphicFramePr>
          <p:nvPr>
            <p:ph idx="1"/>
            <p:extLst>
              <p:ext uri="{D42A27DB-BD31-4B8C-83A1-F6EECF244321}">
                <p14:modId xmlns:p14="http://schemas.microsoft.com/office/powerpoint/2010/main" val="1299494379"/>
              </p:ext>
            </p:extLst>
          </p:nvPr>
        </p:nvGraphicFramePr>
        <p:xfrm>
          <a:off x="4976636" y="1096612"/>
          <a:ext cx="6085091" cy="4796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13327"/>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323DD-08BC-F2A5-31A7-AF00BFB78A13}"/>
              </a:ext>
            </a:extLst>
          </p:cNvPr>
          <p:cNvSpPr>
            <a:spLocks noGrp="1"/>
          </p:cNvSpPr>
          <p:nvPr>
            <p:ph type="title"/>
          </p:nvPr>
        </p:nvSpPr>
        <p:spPr/>
        <p:txBody>
          <a:bodyPr>
            <a:normAutofit/>
          </a:bodyPr>
          <a:lstStyle/>
          <a:p>
            <a:r>
              <a:rPr lang="en-US" sz="3200" dirty="0"/>
              <a:t>Include the social work and coaching models</a:t>
            </a:r>
          </a:p>
        </p:txBody>
      </p:sp>
      <p:sp>
        <p:nvSpPr>
          <p:cNvPr id="3" name="Content Placeholder 2">
            <a:extLst>
              <a:ext uri="{FF2B5EF4-FFF2-40B4-BE49-F238E27FC236}">
                <a16:creationId xmlns:a16="http://schemas.microsoft.com/office/drawing/2014/main" id="{A5C0B11A-6DD3-F182-D228-AF2F54BABBB1}"/>
              </a:ext>
            </a:extLst>
          </p:cNvPr>
          <p:cNvSpPr>
            <a:spLocks noGrp="1"/>
          </p:cNvSpPr>
          <p:nvPr>
            <p:ph idx="1"/>
          </p:nvPr>
        </p:nvSpPr>
        <p:spPr/>
        <p:txBody>
          <a:bodyPr>
            <a:normAutofit fontScale="77500" lnSpcReduction="20000"/>
          </a:bodyPr>
          <a:lstStyle/>
          <a:p>
            <a:r>
              <a:rPr lang="en-US" dirty="0"/>
              <a:t>Psychiatry has drifted away from integrating the bio-psycho-social model. We too often just give it lip-service. “Go to the psychotherapist for that…”</a:t>
            </a:r>
          </a:p>
          <a:p>
            <a:r>
              <a:rPr lang="en-US" dirty="0"/>
              <a:t>The biological model for long term climate change issues will fail. Treating the short-term challenges, important as they are, may give a false sense of success or corrections.  The very hard to change long term challenges prevail. We face compulsory core changes in lifestyle. </a:t>
            </a:r>
          </a:p>
          <a:p>
            <a:r>
              <a:rPr lang="en-US" dirty="0"/>
              <a:t>Too often psychiatry ignores or avoids the challenges emanating from the world in which the patients live.</a:t>
            </a:r>
          </a:p>
          <a:p>
            <a:r>
              <a:rPr lang="en-US" dirty="0"/>
              <a:t>Do not overlook that we live in that same world. That reality should grip our souls.</a:t>
            </a:r>
          </a:p>
          <a:p>
            <a:r>
              <a:rPr lang="en-US" dirty="0"/>
              <a:t>The penultimate question, therefore, is how do we treat ourselves for this problem. That will teach us how to treat others.</a:t>
            </a:r>
          </a:p>
        </p:txBody>
      </p:sp>
    </p:spTree>
    <p:extLst>
      <p:ext uri="{BB962C8B-B14F-4D97-AF65-F5344CB8AC3E}">
        <p14:creationId xmlns:p14="http://schemas.microsoft.com/office/powerpoint/2010/main" val="24494479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415B8-416A-F0C4-2A89-9B1A3461F109}"/>
              </a:ext>
            </a:extLst>
          </p:cNvPr>
          <p:cNvSpPr>
            <a:spLocks noGrp="1"/>
          </p:cNvSpPr>
          <p:nvPr>
            <p:ph type="title"/>
          </p:nvPr>
        </p:nvSpPr>
        <p:spPr/>
        <p:txBody>
          <a:bodyPr>
            <a:normAutofit/>
          </a:bodyPr>
          <a:lstStyle/>
          <a:p>
            <a:pPr algn="ctr"/>
            <a:r>
              <a:rPr lang="en-US" dirty="0"/>
              <a:t>Tier 5 Treatment – even more Details</a:t>
            </a:r>
          </a:p>
        </p:txBody>
      </p:sp>
      <p:graphicFrame>
        <p:nvGraphicFramePr>
          <p:cNvPr id="5" name="Content Placeholder 2">
            <a:extLst>
              <a:ext uri="{FF2B5EF4-FFF2-40B4-BE49-F238E27FC236}">
                <a16:creationId xmlns:a16="http://schemas.microsoft.com/office/drawing/2014/main" id="{8325F4AD-1A89-983B-74E7-E12D225A0A3A}"/>
              </a:ext>
            </a:extLst>
          </p:cNvPr>
          <p:cNvGraphicFramePr>
            <a:graphicFrameLocks noGrp="1"/>
          </p:cNvGraphicFramePr>
          <p:nvPr>
            <p:ph idx="1"/>
            <p:extLst>
              <p:ext uri="{D42A27DB-BD31-4B8C-83A1-F6EECF244321}">
                <p14:modId xmlns:p14="http://schemas.microsoft.com/office/powerpoint/2010/main" val="540575693"/>
              </p:ext>
            </p:extLst>
          </p:nvPr>
        </p:nvGraphicFramePr>
        <p:xfrm>
          <a:off x="1450975" y="2331497"/>
          <a:ext cx="9604375" cy="372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05656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62B21-B53C-4A3D-7AE1-33096C93F3C5}"/>
              </a:ext>
            </a:extLst>
          </p:cNvPr>
          <p:cNvSpPr>
            <a:spLocks noGrp="1"/>
          </p:cNvSpPr>
          <p:nvPr>
            <p:ph type="title"/>
          </p:nvPr>
        </p:nvSpPr>
        <p:spPr>
          <a:xfrm>
            <a:off x="1451579" y="351693"/>
            <a:ext cx="9603275" cy="795366"/>
          </a:xfrm>
        </p:spPr>
        <p:txBody>
          <a:bodyPr>
            <a:normAutofit/>
          </a:bodyPr>
          <a:lstStyle/>
          <a:p>
            <a:pPr algn="ctr"/>
            <a:r>
              <a:rPr lang="en-US" dirty="0"/>
              <a:t>Tier 5 Treatment – a story</a:t>
            </a:r>
          </a:p>
        </p:txBody>
      </p:sp>
      <p:sp>
        <p:nvSpPr>
          <p:cNvPr id="3" name="Content Placeholder 2">
            <a:extLst>
              <a:ext uri="{FF2B5EF4-FFF2-40B4-BE49-F238E27FC236}">
                <a16:creationId xmlns:a16="http://schemas.microsoft.com/office/drawing/2014/main" id="{A74DD260-D283-C520-FC44-429493A8C4B8}"/>
              </a:ext>
            </a:extLst>
          </p:cNvPr>
          <p:cNvSpPr>
            <a:spLocks noGrp="1"/>
          </p:cNvSpPr>
          <p:nvPr>
            <p:ph idx="1"/>
          </p:nvPr>
        </p:nvSpPr>
        <p:spPr>
          <a:xfrm>
            <a:off x="557297" y="1536626"/>
            <a:ext cx="11254154" cy="3929720"/>
          </a:xfrm>
        </p:spPr>
        <p:txBody>
          <a:bodyPr>
            <a:noAutofit/>
          </a:bodyPr>
          <a:lstStyle/>
          <a:p>
            <a:pPr marL="0" indent="0">
              <a:lnSpc>
                <a:spcPct val="110000"/>
              </a:lnSpc>
              <a:buNone/>
            </a:pPr>
            <a:r>
              <a:rPr lang="en-US" sz="2400" dirty="0"/>
              <a:t>A patient with ecoanxiety complained to me that my treatment was akin to getting him to join the Army.  I said yes. </a:t>
            </a:r>
          </a:p>
          <a:p>
            <a:pPr marL="0" indent="0">
              <a:lnSpc>
                <a:spcPct val="110000"/>
              </a:lnSpc>
              <a:buNone/>
            </a:pPr>
            <a:r>
              <a:rPr lang="en-US" sz="2400" dirty="0"/>
              <a:t>I said</a:t>
            </a:r>
            <a:r>
              <a:rPr lang="en-US" sz="2400" i="1" dirty="0"/>
              <a:t> just </a:t>
            </a:r>
            <a:r>
              <a:rPr lang="en-US" sz="2400" dirty="0"/>
              <a:t>making him feel less anxious was wrong. I needed to train him to be properly grounded and to feel stronger.  We all need to practice, be coached, and make mistakes.</a:t>
            </a:r>
          </a:p>
          <a:p>
            <a:pPr marL="0" indent="0">
              <a:lnSpc>
                <a:spcPct val="110000"/>
              </a:lnSpc>
              <a:buNone/>
            </a:pPr>
            <a:r>
              <a:rPr lang="en-US" sz="2400" dirty="0"/>
              <a:t>Then, with new skills and tools, the bad anxiety could begin to reduce itself.  Any subsequent anxiety would not be just controlling fear, but rather would face a healthy rechargeable battery to enhance and arm him so to understand how to protect himself and his community. </a:t>
            </a:r>
          </a:p>
          <a:p>
            <a:pPr marL="0" indent="0">
              <a:lnSpc>
                <a:spcPct val="110000"/>
              </a:lnSpc>
              <a:buNone/>
            </a:pPr>
            <a:r>
              <a:rPr lang="en-US" sz="2400" i="1" dirty="0"/>
              <a:t>This is all evenhanded,  old-fashioned psychotherapy. No fancy label. Just a different spin on the etiology, problem duration, global, political, and personal dimensions, and a distinctively, ever-shifting footprint as an endpoint.  And we too have to do the things as do the patients.</a:t>
            </a:r>
            <a:endParaRPr lang="en-US" sz="2400" dirty="0"/>
          </a:p>
        </p:txBody>
      </p:sp>
    </p:spTree>
    <p:extLst>
      <p:ext uri="{BB962C8B-B14F-4D97-AF65-F5344CB8AC3E}">
        <p14:creationId xmlns:p14="http://schemas.microsoft.com/office/powerpoint/2010/main" val="2050718896"/>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363D46"/>
            </a:gs>
            <a:gs pos="99000">
              <a:schemeClr val="tx1">
                <a:lumMod val="95000"/>
                <a:lumOff val="5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9F73F-0355-6356-6200-B7CAEA8C00F2}"/>
              </a:ext>
            </a:extLst>
          </p:cNvPr>
          <p:cNvSpPr>
            <a:spLocks noGrp="1"/>
          </p:cNvSpPr>
          <p:nvPr>
            <p:ph type="title"/>
          </p:nvPr>
        </p:nvSpPr>
        <p:spPr>
          <a:xfrm>
            <a:off x="6096000" y="595992"/>
            <a:ext cx="5437239" cy="6392637"/>
          </a:xfrm>
          <a:gradFill>
            <a:gsLst>
              <a:gs pos="70523">
                <a:schemeClr val="bg2">
                  <a:tint val="94000"/>
                  <a:satMod val="80000"/>
                  <a:lumMod val="106000"/>
                  <a:alpha val="0"/>
                </a:schemeClr>
              </a:gs>
              <a:gs pos="85000">
                <a:schemeClr val="tx1">
                  <a:lumMod val="80000"/>
                  <a:lumOff val="20000"/>
                </a:schemeClr>
              </a:gs>
              <a:gs pos="79000">
                <a:schemeClr val="bg2">
                  <a:tint val="94000"/>
                  <a:satMod val="80000"/>
                  <a:lumMod val="106000"/>
                  <a:alpha val="0"/>
                </a:schemeClr>
              </a:gs>
            </a:gsLst>
            <a:path path="circle">
              <a:fillToRect l="43000" r="43000" b="100000"/>
            </a:path>
          </a:gradFill>
        </p:spPr>
        <p:txBody>
          <a:bodyPr vert="horz" lIns="91440" tIns="45720" rIns="91440" bIns="45720" rtlCol="0" anchor="b">
            <a:normAutofit fontScale="90000"/>
          </a:bodyPr>
          <a:lstStyle/>
          <a:p>
            <a:pPr algn="ctr">
              <a:lnSpc>
                <a:spcPct val="90000"/>
              </a:lnSpc>
            </a:pPr>
            <a:br>
              <a:rPr lang="en-US" sz="3600" dirty="0">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br>
            <a:br>
              <a:rPr lang="en-US" sz="3600" dirty="0">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br>
            <a:br>
              <a:rPr lang="en-US" sz="3600" dirty="0">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br>
            <a:br>
              <a:rPr lang="en-US" sz="3600" dirty="0">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br>
            <a:br>
              <a:rPr lang="en-US" sz="3600" dirty="0">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br>
            <a:br>
              <a:rPr lang="en-US" sz="3600" dirty="0">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br>
            <a:r>
              <a:rPr lang="en-US" sz="4400" b="1"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rial Nova" panose="020B0504020202020204" pitchFamily="34" charset="0"/>
                <a:cs typeface="Aldhabi" panose="01000000000000000000" pitchFamily="2" charset="-78"/>
              </a:rPr>
              <a:t>Plastic and convenience</a:t>
            </a:r>
            <a:br>
              <a:rPr lang="en-US" b="1"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rial Nova" panose="020B0504020202020204" pitchFamily="34" charset="0"/>
                <a:cs typeface="Aldhabi" panose="01000000000000000000" pitchFamily="2" charset="-78"/>
              </a:rPr>
            </a:br>
            <a:r>
              <a:rPr lang="en-US" b="1" i="1"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rial Nova" panose="020B0504020202020204" pitchFamily="34" charset="0"/>
                <a:cs typeface="Aldhabi" panose="01000000000000000000" pitchFamily="2" charset="-78"/>
              </a:rPr>
              <a:t>for me too…</a:t>
            </a:r>
            <a:br>
              <a:rPr lang="en-US" b="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Bauhaus 93" panose="04030905020B02020C02" pitchFamily="82" charset="0"/>
                <a:cs typeface="Aldhabi" panose="01000000000000000000" pitchFamily="2" charset="-78"/>
              </a:rPr>
            </a:br>
            <a:br>
              <a:rPr lang="en-US" b="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Bauhaus 93" panose="04030905020B02020C02" pitchFamily="82" charset="0"/>
                <a:cs typeface="Aldhabi" panose="01000000000000000000" pitchFamily="2" charset="-78"/>
              </a:rPr>
            </a:br>
            <a:r>
              <a:rPr lang="en-US" sz="31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t>culpa </a:t>
            </a:r>
            <a:r>
              <a:rPr lang="en-US" sz="3100" dirty="0" err="1">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t>communi</a:t>
            </a:r>
            <a:br>
              <a:rPr lang="en-US" sz="31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br>
            <a:r>
              <a:rPr lang="en-US" sz="31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t>sui generis</a:t>
            </a:r>
            <a:br>
              <a:rPr lang="en-US" sz="31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br>
            <a:r>
              <a:rPr lang="en-US" sz="3100" dirty="0" err="1">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t>apertus</a:t>
            </a:r>
            <a:br>
              <a:rPr lang="en-US" sz="31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br>
            <a:r>
              <a:rPr lang="en-US" sz="31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t>opus </a:t>
            </a:r>
            <a:r>
              <a:rPr lang="en-US" sz="3100" dirty="0" err="1">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t>est</a:t>
            </a:r>
            <a:r>
              <a:rPr lang="en-US" sz="31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t> </a:t>
            </a:r>
            <a:r>
              <a:rPr lang="en-US" sz="3100" dirty="0" err="1">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t>reficiendum</a:t>
            </a:r>
            <a:br>
              <a:rPr lang="en-US" sz="31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br>
            <a:r>
              <a:rPr lang="en-US" sz="3100" dirty="0" err="1">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t>numquam</a:t>
            </a:r>
            <a:r>
              <a:rPr lang="en-US" sz="31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t> </a:t>
            </a:r>
            <a:r>
              <a:rPr lang="en-US" sz="3100" dirty="0" err="1">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t>desperare</a:t>
            </a:r>
            <a:br>
              <a:rPr lang="en-US" sz="31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br>
            <a:br>
              <a:rPr lang="en-US" sz="31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br>
            <a:r>
              <a:rPr lang="en-US" sz="31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t>community guilt</a:t>
            </a:r>
            <a:br>
              <a:rPr lang="en-US" sz="31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br>
            <a:r>
              <a:rPr lang="en-US" sz="31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t>self-made</a:t>
            </a:r>
            <a:br>
              <a:rPr lang="en-US" sz="31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br>
            <a:r>
              <a:rPr lang="en-US" sz="31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t>obvious</a:t>
            </a:r>
            <a:br>
              <a:rPr lang="en-US" sz="31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br>
            <a:r>
              <a:rPr lang="en-US" sz="31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t>needs to be fixed</a:t>
            </a:r>
            <a:br>
              <a:rPr lang="en-US" sz="31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br>
            <a:r>
              <a:rPr lang="en-US" sz="31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latin typeface="Abadi" panose="020B0604020104020204" pitchFamily="34" charset="0"/>
                <a:cs typeface="Aldhabi" panose="01000000000000000000" pitchFamily="2" charset="-78"/>
              </a:rPr>
              <a:t>never loose hope</a:t>
            </a:r>
            <a:br>
              <a:rPr lang="en-US" sz="3100" b="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br>
            <a:r>
              <a:rPr lang="en-US" b="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rPr>
              <a:t> </a:t>
            </a:r>
          </a:p>
        </p:txBody>
      </p:sp>
      <p:pic>
        <p:nvPicPr>
          <p:cNvPr id="5" name="Content Placeholder 4" descr="A glass jar with white plastic cups inside&#10;&#10;Description automatically generated">
            <a:extLst>
              <a:ext uri="{FF2B5EF4-FFF2-40B4-BE49-F238E27FC236}">
                <a16:creationId xmlns:a16="http://schemas.microsoft.com/office/drawing/2014/main" id="{EDF7B8DB-4818-C032-1F81-967BEA7CED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0424" y="638061"/>
            <a:ext cx="3354542" cy="558187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0245441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67341-E781-1C82-E3BD-55EF6CD01119}"/>
              </a:ext>
            </a:extLst>
          </p:cNvPr>
          <p:cNvSpPr>
            <a:spLocks noGrp="1"/>
          </p:cNvSpPr>
          <p:nvPr>
            <p:ph type="title"/>
          </p:nvPr>
        </p:nvSpPr>
        <p:spPr/>
        <p:txBody>
          <a:bodyPr/>
          <a:lstStyle/>
          <a:p>
            <a:pPr algn="ctr"/>
            <a:r>
              <a:rPr lang="en-US" dirty="0"/>
              <a:t> can we Breakfast without </a:t>
            </a:r>
            <a:br>
              <a:rPr lang="en-US" dirty="0"/>
            </a:br>
            <a:r>
              <a:rPr lang="en-US" dirty="0"/>
              <a:t>paper and plastic?  -- yes!</a:t>
            </a:r>
          </a:p>
        </p:txBody>
      </p:sp>
      <p:pic>
        <p:nvPicPr>
          <p:cNvPr id="5" name="Content Placeholder 4" descr="Two bowls of yogurt on a yellow surface">
            <a:extLst>
              <a:ext uri="{FF2B5EF4-FFF2-40B4-BE49-F238E27FC236}">
                <a16:creationId xmlns:a16="http://schemas.microsoft.com/office/drawing/2014/main" id="{A24BFA89-6F54-D032-A272-0F2EFF94B1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7050" y="2249488"/>
            <a:ext cx="6934726" cy="3541712"/>
          </a:xfr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7F1ED101-FAC6-336F-6A0F-F402215986FE}"/>
                  </a:ext>
                </a:extLst>
              </p14:cNvPr>
              <p14:cNvContentPartPr/>
              <p14:nvPr/>
            </p14:nvContentPartPr>
            <p14:xfrm>
              <a:off x="755790" y="1116180"/>
              <a:ext cx="10505160" cy="5456880"/>
            </p14:xfrm>
          </p:contentPart>
        </mc:Choice>
        <mc:Fallback xmlns="">
          <p:pic>
            <p:nvPicPr>
              <p:cNvPr id="6" name="Ink 5">
                <a:extLst>
                  <a:ext uri="{FF2B5EF4-FFF2-40B4-BE49-F238E27FC236}">
                    <a16:creationId xmlns:a16="http://schemas.microsoft.com/office/drawing/2014/main" id="{7F1ED101-FAC6-336F-6A0F-F402215986FE}"/>
                  </a:ext>
                </a:extLst>
              </p:cNvPr>
              <p:cNvPicPr/>
              <p:nvPr/>
            </p:nvPicPr>
            <p:blipFill>
              <a:blip r:embed="rId4"/>
              <a:stretch>
                <a:fillRect/>
              </a:stretch>
            </p:blipFill>
            <p:spPr>
              <a:xfrm>
                <a:off x="749670" y="1110060"/>
                <a:ext cx="10517400" cy="5469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8" name="Ink 87">
                <a:extLst>
                  <a:ext uri="{FF2B5EF4-FFF2-40B4-BE49-F238E27FC236}">
                    <a16:creationId xmlns:a16="http://schemas.microsoft.com/office/drawing/2014/main" id="{7CF1EE96-10B0-0ADA-DC87-628911AFB50B}"/>
                  </a:ext>
                </a:extLst>
              </p14:cNvPr>
              <p14:cNvContentPartPr/>
              <p14:nvPr/>
            </p14:nvContentPartPr>
            <p14:xfrm>
              <a:off x="582270" y="1104300"/>
              <a:ext cx="905400" cy="673920"/>
            </p14:xfrm>
          </p:contentPart>
        </mc:Choice>
        <mc:Fallback xmlns="">
          <p:pic>
            <p:nvPicPr>
              <p:cNvPr id="88" name="Ink 87">
                <a:extLst>
                  <a:ext uri="{FF2B5EF4-FFF2-40B4-BE49-F238E27FC236}">
                    <a16:creationId xmlns:a16="http://schemas.microsoft.com/office/drawing/2014/main" id="{7CF1EE96-10B0-0ADA-DC87-628911AFB50B}"/>
                  </a:ext>
                </a:extLst>
              </p:cNvPr>
              <p:cNvPicPr/>
              <p:nvPr/>
            </p:nvPicPr>
            <p:blipFill>
              <a:blip r:embed="rId6"/>
              <a:stretch>
                <a:fillRect/>
              </a:stretch>
            </p:blipFill>
            <p:spPr>
              <a:xfrm>
                <a:off x="576150" y="1098180"/>
                <a:ext cx="917640" cy="68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89" name="Ink 88">
                <a:extLst>
                  <a:ext uri="{FF2B5EF4-FFF2-40B4-BE49-F238E27FC236}">
                    <a16:creationId xmlns:a16="http://schemas.microsoft.com/office/drawing/2014/main" id="{268E4D92-94AA-DCA2-AA2A-D18954ABBC58}"/>
                  </a:ext>
                </a:extLst>
              </p14:cNvPr>
              <p14:cNvContentPartPr/>
              <p14:nvPr/>
            </p14:nvContentPartPr>
            <p14:xfrm>
              <a:off x="11131350" y="952740"/>
              <a:ext cx="360" cy="360"/>
            </p14:xfrm>
          </p:contentPart>
        </mc:Choice>
        <mc:Fallback xmlns="">
          <p:pic>
            <p:nvPicPr>
              <p:cNvPr id="89" name="Ink 88">
                <a:extLst>
                  <a:ext uri="{FF2B5EF4-FFF2-40B4-BE49-F238E27FC236}">
                    <a16:creationId xmlns:a16="http://schemas.microsoft.com/office/drawing/2014/main" id="{268E4D92-94AA-DCA2-AA2A-D18954ABBC58}"/>
                  </a:ext>
                </a:extLst>
              </p:cNvPr>
              <p:cNvPicPr/>
              <p:nvPr/>
            </p:nvPicPr>
            <p:blipFill>
              <a:blip r:embed="rId8"/>
              <a:stretch>
                <a:fillRect/>
              </a:stretch>
            </p:blipFill>
            <p:spPr>
              <a:xfrm>
                <a:off x="11068350" y="889740"/>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90" name="Ink 89">
                <a:extLst>
                  <a:ext uri="{FF2B5EF4-FFF2-40B4-BE49-F238E27FC236}">
                    <a16:creationId xmlns:a16="http://schemas.microsoft.com/office/drawing/2014/main" id="{E8093278-24BF-F2AF-5F7B-BDFBC6BEAF45}"/>
                  </a:ext>
                </a:extLst>
              </p14:cNvPr>
              <p14:cNvContentPartPr/>
              <p14:nvPr/>
            </p14:nvContentPartPr>
            <p14:xfrm>
              <a:off x="1849830" y="1406700"/>
              <a:ext cx="4320" cy="22320"/>
            </p14:xfrm>
          </p:contentPart>
        </mc:Choice>
        <mc:Fallback xmlns="">
          <p:pic>
            <p:nvPicPr>
              <p:cNvPr id="90" name="Ink 89">
                <a:extLst>
                  <a:ext uri="{FF2B5EF4-FFF2-40B4-BE49-F238E27FC236}">
                    <a16:creationId xmlns:a16="http://schemas.microsoft.com/office/drawing/2014/main" id="{E8093278-24BF-F2AF-5F7B-BDFBC6BEAF45}"/>
                  </a:ext>
                </a:extLst>
              </p:cNvPr>
              <p:cNvPicPr/>
              <p:nvPr/>
            </p:nvPicPr>
            <p:blipFill>
              <a:blip r:embed="rId10"/>
              <a:stretch>
                <a:fillRect/>
              </a:stretch>
            </p:blipFill>
            <p:spPr>
              <a:xfrm>
                <a:off x="1787190" y="1343700"/>
                <a:ext cx="129960" cy="147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91" name="Ink 90">
                <a:extLst>
                  <a:ext uri="{FF2B5EF4-FFF2-40B4-BE49-F238E27FC236}">
                    <a16:creationId xmlns:a16="http://schemas.microsoft.com/office/drawing/2014/main" id="{A3E61CEB-4B0A-A4C8-AB4E-4524E8A37065}"/>
                  </a:ext>
                </a:extLst>
              </p14:cNvPr>
              <p14:cNvContentPartPr/>
              <p14:nvPr/>
            </p14:nvContentPartPr>
            <p14:xfrm>
              <a:off x="1720230" y="958140"/>
              <a:ext cx="9402120" cy="5361120"/>
            </p14:xfrm>
          </p:contentPart>
        </mc:Choice>
        <mc:Fallback xmlns="">
          <p:pic>
            <p:nvPicPr>
              <p:cNvPr id="91" name="Ink 90">
                <a:extLst>
                  <a:ext uri="{FF2B5EF4-FFF2-40B4-BE49-F238E27FC236}">
                    <a16:creationId xmlns:a16="http://schemas.microsoft.com/office/drawing/2014/main" id="{A3E61CEB-4B0A-A4C8-AB4E-4524E8A37065}"/>
                  </a:ext>
                </a:extLst>
              </p:cNvPr>
              <p:cNvPicPr/>
              <p:nvPr/>
            </p:nvPicPr>
            <p:blipFill>
              <a:blip r:embed="rId12"/>
              <a:stretch>
                <a:fillRect/>
              </a:stretch>
            </p:blipFill>
            <p:spPr>
              <a:xfrm>
                <a:off x="1657590" y="895140"/>
                <a:ext cx="9527760" cy="5486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92" name="Ink 91">
                <a:extLst>
                  <a:ext uri="{FF2B5EF4-FFF2-40B4-BE49-F238E27FC236}">
                    <a16:creationId xmlns:a16="http://schemas.microsoft.com/office/drawing/2014/main" id="{97BA3982-0D34-448E-600F-E1D8AFA6EABC}"/>
                  </a:ext>
                </a:extLst>
              </p14:cNvPr>
              <p14:cNvContentPartPr/>
              <p14:nvPr/>
            </p14:nvContentPartPr>
            <p14:xfrm>
              <a:off x="453030" y="869220"/>
              <a:ext cx="1388880" cy="552960"/>
            </p14:xfrm>
          </p:contentPart>
        </mc:Choice>
        <mc:Fallback xmlns="">
          <p:pic>
            <p:nvPicPr>
              <p:cNvPr id="92" name="Ink 91">
                <a:extLst>
                  <a:ext uri="{FF2B5EF4-FFF2-40B4-BE49-F238E27FC236}">
                    <a16:creationId xmlns:a16="http://schemas.microsoft.com/office/drawing/2014/main" id="{97BA3982-0D34-448E-600F-E1D8AFA6EABC}"/>
                  </a:ext>
                </a:extLst>
              </p:cNvPr>
              <p:cNvPicPr/>
              <p:nvPr/>
            </p:nvPicPr>
            <p:blipFill>
              <a:blip r:embed="rId14"/>
              <a:stretch>
                <a:fillRect/>
              </a:stretch>
            </p:blipFill>
            <p:spPr>
              <a:xfrm>
                <a:off x="390390" y="806580"/>
                <a:ext cx="1514520" cy="678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93" name="Ink 92">
                <a:extLst>
                  <a:ext uri="{FF2B5EF4-FFF2-40B4-BE49-F238E27FC236}">
                    <a16:creationId xmlns:a16="http://schemas.microsoft.com/office/drawing/2014/main" id="{E1360874-ED81-B967-0F40-A7FAF9EF8B99}"/>
                  </a:ext>
                </a:extLst>
              </p14:cNvPr>
              <p14:cNvContentPartPr/>
              <p14:nvPr/>
            </p14:nvContentPartPr>
            <p14:xfrm>
              <a:off x="10885470" y="958140"/>
              <a:ext cx="232560" cy="115200"/>
            </p14:xfrm>
          </p:contentPart>
        </mc:Choice>
        <mc:Fallback xmlns="">
          <p:pic>
            <p:nvPicPr>
              <p:cNvPr id="93" name="Ink 92">
                <a:extLst>
                  <a:ext uri="{FF2B5EF4-FFF2-40B4-BE49-F238E27FC236}">
                    <a16:creationId xmlns:a16="http://schemas.microsoft.com/office/drawing/2014/main" id="{E1360874-ED81-B967-0F40-A7FAF9EF8B99}"/>
                  </a:ext>
                </a:extLst>
              </p:cNvPr>
              <p:cNvPicPr/>
              <p:nvPr/>
            </p:nvPicPr>
            <p:blipFill>
              <a:blip r:embed="rId16"/>
              <a:stretch>
                <a:fillRect/>
              </a:stretch>
            </p:blipFill>
            <p:spPr>
              <a:xfrm>
                <a:off x="10822470" y="895140"/>
                <a:ext cx="358200" cy="240840"/>
              </a:xfrm>
              <a:prstGeom prst="rect">
                <a:avLst/>
              </a:prstGeom>
            </p:spPr>
          </p:pic>
        </mc:Fallback>
      </mc:AlternateContent>
    </p:spTree>
    <p:extLst>
      <p:ext uri="{BB962C8B-B14F-4D97-AF65-F5344CB8AC3E}">
        <p14:creationId xmlns:p14="http://schemas.microsoft.com/office/powerpoint/2010/main" val="269138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8764E-67B8-B96A-F209-DF7C4949974B}"/>
              </a:ext>
            </a:extLst>
          </p:cNvPr>
          <p:cNvSpPr>
            <a:spLocks noGrp="1"/>
          </p:cNvSpPr>
          <p:nvPr>
            <p:ph type="title"/>
          </p:nvPr>
        </p:nvSpPr>
        <p:spPr>
          <a:xfrm>
            <a:off x="424543" y="910318"/>
            <a:ext cx="3959199" cy="4987561"/>
          </a:xfrm>
        </p:spPr>
        <p:txBody>
          <a:bodyPr anchor="ctr">
            <a:normAutofit/>
          </a:bodyPr>
          <a:lstStyle/>
          <a:p>
            <a:r>
              <a:rPr lang="en-US" dirty="0"/>
              <a:t>Moving water’s location on the planet is inducing the planet’s axis shift</a:t>
            </a:r>
          </a:p>
        </p:txBody>
      </p:sp>
      <p:graphicFrame>
        <p:nvGraphicFramePr>
          <p:cNvPr id="5" name="Content Placeholder 2">
            <a:extLst>
              <a:ext uri="{FF2B5EF4-FFF2-40B4-BE49-F238E27FC236}">
                <a16:creationId xmlns:a16="http://schemas.microsoft.com/office/drawing/2014/main" id="{CAAE0020-9C94-CF17-14B5-A99350D9E951}"/>
              </a:ext>
            </a:extLst>
          </p:cNvPr>
          <p:cNvGraphicFramePr>
            <a:graphicFrameLocks noGrp="1"/>
          </p:cNvGraphicFramePr>
          <p:nvPr>
            <p:ph idx="1"/>
            <p:extLst>
              <p:ext uri="{D42A27DB-BD31-4B8C-83A1-F6EECF244321}">
                <p14:modId xmlns:p14="http://schemas.microsoft.com/office/powerpoint/2010/main" val="2648233476"/>
              </p:ext>
            </p:extLst>
          </p:nvPr>
        </p:nvGraphicFramePr>
        <p:xfrm>
          <a:off x="4924851" y="557296"/>
          <a:ext cx="6935296" cy="60274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6438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Many question marks on black background">
            <a:extLst>
              <a:ext uri="{FF2B5EF4-FFF2-40B4-BE49-F238E27FC236}">
                <a16:creationId xmlns:a16="http://schemas.microsoft.com/office/drawing/2014/main" id="{55B7AD8F-75D1-2530-A0D5-22C710258734}"/>
              </a:ext>
            </a:extLst>
          </p:cNvPr>
          <p:cNvPicPr>
            <a:picLocks noChangeAspect="1"/>
          </p:cNvPicPr>
          <p:nvPr/>
        </p:nvPicPr>
        <p:blipFill rotWithShape="1">
          <a:blip r:embed="rId3">
            <a:alphaModFix amt="35000"/>
          </a:blip>
          <a:srcRect t="7787"/>
          <a:stretch/>
        </p:blipFill>
        <p:spPr>
          <a:xfrm>
            <a:off x="-56420" y="73133"/>
            <a:ext cx="12191980" cy="6857990"/>
          </a:xfrm>
          <a:prstGeom prst="rect">
            <a:avLst/>
          </a:prstGeom>
        </p:spPr>
      </p:pic>
      <p:sp>
        <p:nvSpPr>
          <p:cNvPr id="2" name="Title 1">
            <a:extLst>
              <a:ext uri="{FF2B5EF4-FFF2-40B4-BE49-F238E27FC236}">
                <a16:creationId xmlns:a16="http://schemas.microsoft.com/office/drawing/2014/main" id="{B1BE4776-5D80-AABB-80E3-9424CF4D19EC}"/>
              </a:ext>
            </a:extLst>
          </p:cNvPr>
          <p:cNvSpPr>
            <a:spLocks noGrp="1"/>
          </p:cNvSpPr>
          <p:nvPr>
            <p:ph type="title"/>
          </p:nvPr>
        </p:nvSpPr>
        <p:spPr>
          <a:xfrm>
            <a:off x="1295402" y="982132"/>
            <a:ext cx="9601196" cy="1303867"/>
          </a:xfrm>
        </p:spPr>
        <p:txBody>
          <a:bodyPr>
            <a:normAutofit/>
          </a:bodyPr>
          <a:lstStyle/>
          <a:p>
            <a:pPr algn="ctr"/>
            <a:r>
              <a:rPr lang="en-US" sz="3600" b="1" dirty="0">
                <a:solidFill>
                  <a:schemeClr val="tx1"/>
                </a:solidFill>
                <a:latin typeface="Amasis MT Pro Black" panose="02040A04050005020304" pitchFamily="18" charset="0"/>
                <a:ea typeface="ADLaM Display" panose="02010000000000000000" pitchFamily="2" charset="0"/>
                <a:cs typeface="ADLaM Display" panose="02010000000000000000" pitchFamily="2" charset="0"/>
              </a:rPr>
              <a:t>THANK YOU.    THOUGHTS?  QUESTIONS?</a:t>
            </a:r>
          </a:p>
        </p:txBody>
      </p:sp>
      <p:sp>
        <p:nvSpPr>
          <p:cNvPr id="3" name="Content Placeholder 2">
            <a:extLst>
              <a:ext uri="{FF2B5EF4-FFF2-40B4-BE49-F238E27FC236}">
                <a16:creationId xmlns:a16="http://schemas.microsoft.com/office/drawing/2014/main" id="{7DFB87A5-D1EF-73DB-F2B6-022B14981FF8}"/>
              </a:ext>
            </a:extLst>
          </p:cNvPr>
          <p:cNvSpPr>
            <a:spLocks noGrp="1"/>
          </p:cNvSpPr>
          <p:nvPr>
            <p:ph idx="1"/>
          </p:nvPr>
        </p:nvSpPr>
        <p:spPr>
          <a:xfrm>
            <a:off x="1083365" y="2556932"/>
            <a:ext cx="10560326" cy="3318936"/>
          </a:xfrm>
        </p:spPr>
        <p:txBody>
          <a:bodyPr>
            <a:normAutofit/>
          </a:bodyPr>
          <a:lstStyle/>
          <a:p>
            <a:pPr marL="0" indent="0" algn="ctr">
              <a:buNone/>
            </a:pPr>
            <a:r>
              <a:rPr lang="en-US" sz="4800" dirty="0">
                <a:solidFill>
                  <a:srgbClr val="FFFFFF"/>
                </a:solidFill>
              </a:rPr>
              <a:t> We must not fail. </a:t>
            </a:r>
          </a:p>
          <a:p>
            <a:pPr marL="0" indent="0">
              <a:buNone/>
            </a:pPr>
            <a:r>
              <a:rPr lang="en-US" sz="4800" b="1" i="1" dirty="0">
                <a:latin typeface="Bahnschrift SemiLight" panose="020B0502040204020203" pitchFamily="34" charset="0"/>
              </a:rPr>
              <a:t>Through others we become ourselves</a:t>
            </a:r>
          </a:p>
          <a:p>
            <a:pPr marL="3657600" lvl="8" indent="0">
              <a:buNone/>
            </a:pPr>
            <a:r>
              <a:rPr lang="en-US" sz="2800" b="1" i="1" dirty="0"/>
              <a:t>Lev Vygotsky 1896-1934</a:t>
            </a:r>
          </a:p>
        </p:txBody>
      </p:sp>
    </p:spTree>
    <p:extLst>
      <p:ext uri="{BB962C8B-B14F-4D97-AF65-F5344CB8AC3E}">
        <p14:creationId xmlns:p14="http://schemas.microsoft.com/office/powerpoint/2010/main" val="15569628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 black background with a white tie&#10;&#10;Description automatically generated">
            <a:extLst>
              <a:ext uri="{FF2B5EF4-FFF2-40B4-BE49-F238E27FC236}">
                <a16:creationId xmlns:a16="http://schemas.microsoft.com/office/drawing/2014/main" id="{008BBDC7-9C26-5E0C-876C-031F035DB6D1}"/>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021459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93" name="Group 192">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94" name="Rectangle 193">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4"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5" name="Picture 4" descr="Stacks of barrels">
            <a:extLst>
              <a:ext uri="{FF2B5EF4-FFF2-40B4-BE49-F238E27FC236}">
                <a16:creationId xmlns:a16="http://schemas.microsoft.com/office/drawing/2014/main" id="{858F6E6A-210D-5BEB-61DE-775F9EC1411E}"/>
              </a:ext>
            </a:extLst>
          </p:cNvPr>
          <p:cNvPicPr>
            <a:picLocks noChangeAspect="1"/>
          </p:cNvPicPr>
          <p:nvPr/>
        </p:nvPicPr>
        <p:blipFill rotWithShape="1">
          <a:blip r:embed="rId4">
            <a:alphaModFix/>
          </a:blip>
          <a:srcRect t="7853" b="7853"/>
          <a:stretch/>
        </p:blipFill>
        <p:spPr>
          <a:xfrm>
            <a:off x="3611" y="10"/>
            <a:ext cx="12188389" cy="6857990"/>
          </a:xfrm>
          <a:prstGeom prst="rect">
            <a:avLst/>
          </a:prstGeom>
        </p:spPr>
      </p:pic>
      <p:grpSp>
        <p:nvGrpSpPr>
          <p:cNvPr id="195" name="Group 194">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196"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8" name="Group 167">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197"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txBody>
              <a:bodyPr/>
              <a:lstStyle/>
              <a:p>
                <a:endParaRPr lang="en-US"/>
              </a:p>
            </p:txBody>
          </p:sp>
          <p:sp>
            <p:nvSpPr>
              <p:cNvPr id="198"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txBody>
              <a:bodyPr/>
              <a:lstStyle/>
              <a:p>
                <a:endParaRPr lang="en-US"/>
              </a:p>
            </p:txBody>
          </p:sp>
          <p:sp>
            <p:nvSpPr>
              <p:cNvPr id="199"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200"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txBody>
              <a:bodyPr/>
              <a:lstStyle/>
              <a:p>
                <a:endParaRPr lang="en-US"/>
              </a:p>
            </p:txBody>
          </p:sp>
        </p:grpSp>
        <p:grpSp>
          <p:nvGrpSpPr>
            <p:cNvPr id="169" name="Group 168">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01"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txBody>
              <a:bodyPr/>
              <a:lstStyle/>
              <a:p>
                <a:endParaRPr lang="en-US"/>
              </a:p>
            </p:txBody>
          </p:sp>
          <p:sp>
            <p:nvSpPr>
              <p:cNvPr id="202"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txBody>
              <a:bodyPr/>
              <a:lstStyle/>
              <a:p>
                <a:endParaRPr lang="en-US"/>
              </a:p>
            </p:txBody>
          </p:sp>
          <p:sp>
            <p:nvSpPr>
              <p:cNvPr id="203"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204"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txBody>
              <a:bodyPr/>
              <a:lstStyle/>
              <a:p>
                <a:endParaRPr lang="en-US"/>
              </a:p>
            </p:txBody>
          </p:sp>
          <p:sp>
            <p:nvSpPr>
              <p:cNvPr id="205"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206"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txBody>
              <a:bodyPr/>
              <a:lstStyle/>
              <a:p>
                <a:endParaRPr lang="en-US"/>
              </a:p>
            </p:txBody>
          </p:sp>
        </p:grpSp>
        <p:grpSp>
          <p:nvGrpSpPr>
            <p:cNvPr id="170" name="Group 169">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07"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txBody>
              <a:bodyPr/>
              <a:lstStyle/>
              <a:p>
                <a:endParaRPr lang="en-US"/>
              </a:p>
            </p:txBody>
          </p:sp>
          <p:sp>
            <p:nvSpPr>
              <p:cNvPr id="208"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txBody>
              <a:bodyPr/>
              <a:lstStyle/>
              <a:p>
                <a:endParaRPr lang="en-US"/>
              </a:p>
            </p:txBody>
          </p:sp>
          <p:sp>
            <p:nvSpPr>
              <p:cNvPr id="209"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210"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txBody>
              <a:bodyPr/>
              <a:lstStyle/>
              <a:p>
                <a:endParaRPr lang="en-US"/>
              </a:p>
            </p:txBody>
          </p:sp>
        </p:grpSp>
        <p:grpSp>
          <p:nvGrpSpPr>
            <p:cNvPr id="171" name="Group 170">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11"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txBody>
              <a:bodyPr/>
              <a:lstStyle/>
              <a:p>
                <a:endParaRPr lang="en-US"/>
              </a:p>
            </p:txBody>
          </p:sp>
          <p:sp>
            <p:nvSpPr>
              <p:cNvPr id="212"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txBody>
              <a:bodyPr/>
              <a:lstStyle/>
              <a:p>
                <a:endParaRPr lang="en-US"/>
              </a:p>
            </p:txBody>
          </p:sp>
          <p:sp>
            <p:nvSpPr>
              <p:cNvPr id="213"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214"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txBody>
              <a:bodyPr/>
              <a:lstStyle/>
              <a:p>
                <a:endParaRPr lang="en-US"/>
              </a:p>
            </p:txBody>
          </p:sp>
          <p:sp>
            <p:nvSpPr>
              <p:cNvPr id="215"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216"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txBody>
              <a:bodyPr/>
              <a:lstStyle/>
              <a:p>
                <a:endParaRPr lang="en-US"/>
              </a:p>
            </p:txBody>
          </p:sp>
        </p:grpSp>
      </p:grpSp>
      <p:sp>
        <p:nvSpPr>
          <p:cNvPr id="2" name="Title 1">
            <a:extLst>
              <a:ext uri="{FF2B5EF4-FFF2-40B4-BE49-F238E27FC236}">
                <a16:creationId xmlns:a16="http://schemas.microsoft.com/office/drawing/2014/main" id="{D3BDA270-7516-FA87-FF30-2FE65175A802}"/>
              </a:ext>
            </a:extLst>
          </p:cNvPr>
          <p:cNvSpPr>
            <a:spLocks noGrp="1"/>
          </p:cNvSpPr>
          <p:nvPr>
            <p:ph type="title"/>
          </p:nvPr>
        </p:nvSpPr>
        <p:spPr>
          <a:xfrm>
            <a:off x="1143001" y="1007533"/>
            <a:ext cx="9905998" cy="532342"/>
          </a:xfrm>
        </p:spPr>
        <p:txBody>
          <a:bodyPr>
            <a:normAutofit fontScale="90000"/>
          </a:bodyPr>
          <a:lstStyle/>
          <a:p>
            <a:pPr algn="ctr"/>
            <a:r>
              <a:rPr lang="en-US" dirty="0"/>
              <a:t>Crude Oil into gasoline – core information</a:t>
            </a:r>
          </a:p>
        </p:txBody>
      </p:sp>
      <p:sp>
        <p:nvSpPr>
          <p:cNvPr id="3" name="Content Placeholder 2">
            <a:extLst>
              <a:ext uri="{FF2B5EF4-FFF2-40B4-BE49-F238E27FC236}">
                <a16:creationId xmlns:a16="http://schemas.microsoft.com/office/drawing/2014/main" id="{23819CAF-451C-27BA-D7B0-C40E1406D2F7}"/>
              </a:ext>
            </a:extLst>
          </p:cNvPr>
          <p:cNvSpPr>
            <a:spLocks noGrp="1"/>
          </p:cNvSpPr>
          <p:nvPr>
            <p:ph idx="1"/>
          </p:nvPr>
        </p:nvSpPr>
        <p:spPr>
          <a:xfrm>
            <a:off x="1143001" y="1679046"/>
            <a:ext cx="9905999" cy="4412720"/>
          </a:xfrm>
        </p:spPr>
        <p:txBody>
          <a:bodyPr anchor="ctr">
            <a:normAutofit/>
          </a:bodyPr>
          <a:lstStyle/>
          <a:p>
            <a:pPr marL="0" indent="0">
              <a:lnSpc>
                <a:spcPct val="110000"/>
              </a:lnSpc>
              <a:buNone/>
            </a:pPr>
            <a:r>
              <a:rPr lang="en-US" sz="2000" b="0" i="0" dirty="0">
                <a:effectLst/>
                <a:latin typeface="Abadi" panose="020B0604020104020204" pitchFamily="34" charset="0"/>
                <a:cs typeface="Aharoni" panose="02010803020104030203" pitchFamily="2" charset="-79"/>
              </a:rPr>
              <a:t>One barrel of crude oil is 42 gallons. It has </a:t>
            </a:r>
            <a:r>
              <a:rPr lang="en-US" sz="2000" b="0" i="0" dirty="0" err="1">
                <a:effectLst/>
                <a:latin typeface="Abadi" panose="020B0604020104020204" pitchFamily="34" charset="0"/>
                <a:cs typeface="Aharoni" panose="02010803020104030203" pitchFamily="2" charset="-79"/>
              </a:rPr>
              <a:t>has</a:t>
            </a:r>
            <a:r>
              <a:rPr lang="en-US" sz="2000" b="0" i="0" dirty="0">
                <a:effectLst/>
                <a:latin typeface="Abadi" panose="020B0604020104020204" pitchFamily="34" charset="0"/>
                <a:cs typeface="Aharoni" panose="02010803020104030203" pitchFamily="2" charset="-79"/>
              </a:rPr>
              <a:t> 5,684,000 BTU. </a:t>
            </a:r>
          </a:p>
          <a:p>
            <a:pPr marL="0" indent="0">
              <a:lnSpc>
                <a:spcPct val="110000"/>
              </a:lnSpc>
              <a:buNone/>
            </a:pPr>
            <a:r>
              <a:rPr lang="en-US" sz="2000" b="0" i="0" dirty="0">
                <a:effectLst/>
                <a:latin typeface="Abadi" panose="020B0604020104020204" pitchFamily="34" charset="0"/>
                <a:cs typeface="Aharoni" panose="02010803020104030203" pitchFamily="2" charset="-79"/>
              </a:rPr>
              <a:t>1 gallon of crude oil therefore is 135,333 BTU</a:t>
            </a:r>
          </a:p>
          <a:p>
            <a:pPr marL="0" indent="0">
              <a:lnSpc>
                <a:spcPct val="110000"/>
              </a:lnSpc>
              <a:buNone/>
            </a:pPr>
            <a:r>
              <a:rPr lang="en-US" sz="2000" b="0" i="0" dirty="0">
                <a:effectLst/>
                <a:latin typeface="Abadi" panose="020B0604020104020204" pitchFamily="34" charset="0"/>
                <a:cs typeface="Aharoni" panose="02010803020104030203" pitchFamily="2" charset="-79"/>
              </a:rPr>
              <a:t>1 gallon of finished motor gasoline is equal to 120,214 BTU</a:t>
            </a:r>
          </a:p>
          <a:p>
            <a:pPr marL="0" indent="0">
              <a:lnSpc>
                <a:spcPct val="110000"/>
              </a:lnSpc>
              <a:buNone/>
            </a:pPr>
            <a:r>
              <a:rPr lang="en-US" sz="2000" b="0" i="0" dirty="0">
                <a:effectLst/>
                <a:latin typeface="Abadi" panose="020B0604020104020204" pitchFamily="34" charset="0"/>
                <a:cs typeface="Aharoni" panose="02010803020104030203" pitchFamily="2" charset="-79"/>
              </a:rPr>
              <a:t>124,262 BTU from crude oil is needed to produce 1 gallon of gasoline.</a:t>
            </a:r>
          </a:p>
          <a:p>
            <a:pPr marL="0" indent="0">
              <a:lnSpc>
                <a:spcPct val="110000"/>
              </a:lnSpc>
              <a:buNone/>
            </a:pPr>
            <a:r>
              <a:rPr lang="en-US" sz="2000" b="0" i="0" dirty="0">
                <a:effectLst/>
                <a:latin typeface="Abadi" panose="020B0604020104020204" pitchFamily="34" charset="0"/>
                <a:cs typeface="Aharoni" panose="02010803020104030203" pitchFamily="2" charset="-79"/>
              </a:rPr>
              <a:t>It takes 135,333 BTU to distill and get 1 gallon motor petrol product of 120,214 BTU.</a:t>
            </a:r>
          </a:p>
          <a:p>
            <a:pPr marL="0" indent="0">
              <a:lnSpc>
                <a:spcPct val="110000"/>
              </a:lnSpc>
              <a:buNone/>
            </a:pPr>
            <a:r>
              <a:rPr lang="en-US" sz="2000" b="0" i="0" dirty="0">
                <a:effectLst/>
                <a:latin typeface="Abadi" panose="020B0604020104020204" pitchFamily="34" charset="0"/>
                <a:cs typeface="Aharoni" panose="02010803020104030203" pitchFamily="2" charset="-79"/>
              </a:rPr>
              <a:t>1.125 gallons of crude makes 1 gallon of usable motor gasoline. Other products come from that same heat.</a:t>
            </a:r>
          </a:p>
          <a:p>
            <a:pPr marL="0" indent="0">
              <a:lnSpc>
                <a:spcPct val="110000"/>
              </a:lnSpc>
              <a:buNone/>
            </a:pPr>
            <a:r>
              <a:rPr lang="en-US" sz="2000" b="0" i="0" dirty="0">
                <a:effectLst/>
                <a:latin typeface="Abadi" panose="020B0604020104020204" pitchFamily="34" charset="0"/>
                <a:cs typeface="Aharoni" panose="02010803020104030203" pitchFamily="2" charset="-79"/>
              </a:rPr>
              <a:t>A car with 40 mpg, so the cost to the earth</a:t>
            </a:r>
            <a:r>
              <a:rPr lang="en-US" sz="2000" dirty="0">
                <a:latin typeface="Abadi" panose="020B0604020104020204" pitchFamily="34" charset="0"/>
                <a:cs typeface="Aharoni" panose="02010803020104030203" pitchFamily="2" charset="-79"/>
              </a:rPr>
              <a:t>’s</a:t>
            </a:r>
            <a:r>
              <a:rPr lang="en-US" sz="2000" b="0" i="0" dirty="0">
                <a:effectLst/>
                <a:latin typeface="Abadi" panose="020B0604020104020204" pitchFamily="34" charset="0"/>
                <a:cs typeface="Aharoni" panose="02010803020104030203" pitchFamily="2" charset="-79"/>
              </a:rPr>
              <a:t> supply of crude oil is actually only getting 3</a:t>
            </a:r>
            <a:r>
              <a:rPr lang="en-US" sz="2000" dirty="0">
                <a:latin typeface="Abadi" panose="020B0604020104020204" pitchFamily="34" charset="0"/>
                <a:cs typeface="Aharoni" panose="02010803020104030203" pitchFamily="2" charset="-79"/>
              </a:rPr>
              <a:t>2</a:t>
            </a:r>
            <a:r>
              <a:rPr lang="en-US" sz="2000" b="0" i="0" dirty="0">
                <a:effectLst/>
                <a:latin typeface="Abadi" panose="020B0604020104020204" pitchFamily="34" charset="0"/>
                <a:cs typeface="Aharoni" panose="02010803020104030203" pitchFamily="2" charset="-79"/>
              </a:rPr>
              <a:t> mpg.  This formula does not include the amount of gasoline used to transport the crude and finished products.  </a:t>
            </a:r>
            <a:r>
              <a:rPr lang="en-US" sz="2000" b="0" i="1" dirty="0">
                <a:effectLst/>
                <a:latin typeface="Abadi" panose="020B0604020104020204" pitchFamily="34" charset="0"/>
                <a:cs typeface="Aharoni" panose="02010803020104030203" pitchFamily="2" charset="-79"/>
              </a:rPr>
              <a:t>From eia.gov</a:t>
            </a:r>
          </a:p>
          <a:p>
            <a:pPr>
              <a:lnSpc>
                <a:spcPct val="110000"/>
              </a:lnSpc>
            </a:pPr>
            <a:endParaRPr lang="en-US" sz="1600" dirty="0"/>
          </a:p>
        </p:txBody>
      </p:sp>
    </p:spTree>
    <p:extLst>
      <p:ext uri="{BB962C8B-B14F-4D97-AF65-F5344CB8AC3E}">
        <p14:creationId xmlns:p14="http://schemas.microsoft.com/office/powerpoint/2010/main" val="324808335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2">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Custom">
  <a:themeElements>
    <a:clrScheme name="Custom 74">
      <a:dk1>
        <a:sysClr val="windowText" lastClr="000000"/>
      </a:dk1>
      <a:lt1>
        <a:sysClr val="window" lastClr="FFFFFF"/>
      </a:lt1>
      <a:dk2>
        <a:srgbClr val="F8F0E3"/>
      </a:dk2>
      <a:lt2>
        <a:srgbClr val="E7E6E6"/>
      </a:lt2>
      <a:accent1>
        <a:srgbClr val="224E7F"/>
      </a:accent1>
      <a:accent2>
        <a:srgbClr val="385E88"/>
      </a:accent2>
      <a:accent3>
        <a:srgbClr val="AA2070"/>
      </a:accent3>
      <a:accent4>
        <a:srgbClr val="EC008C"/>
      </a:accent4>
      <a:accent5>
        <a:srgbClr val="582156"/>
      </a:accent5>
      <a:accent6>
        <a:srgbClr val="958EA2"/>
      </a:accent6>
      <a:hlink>
        <a:srgbClr val="0563C1"/>
      </a:hlink>
      <a:folHlink>
        <a:srgbClr val="954F72"/>
      </a:folHlink>
    </a:clrScheme>
    <a:fontScheme name="Custom 11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968143_Win32_SL_V3" id="{4DA6DF5E-F5DF-461D-8863-50E9C5721FD0}" vid="{BC6DDDB8-E14A-47D1-98C5-2C109624FDA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1966</TotalTime>
  <Words>7681</Words>
  <Application>Microsoft Office PowerPoint</Application>
  <PresentationFormat>Widescreen</PresentationFormat>
  <Paragraphs>384</Paragraphs>
  <Slides>81</Slides>
  <Notes>3</Notes>
  <HiddenSlides>0</HiddenSlides>
  <MMClips>0</MMClips>
  <ScaleCrop>false</ScaleCrop>
  <HeadingPairs>
    <vt:vector size="6" baseType="variant">
      <vt:variant>
        <vt:lpstr>Fonts Used</vt:lpstr>
      </vt:variant>
      <vt:variant>
        <vt:i4>26</vt:i4>
      </vt:variant>
      <vt:variant>
        <vt:lpstr>Theme</vt:lpstr>
      </vt:variant>
      <vt:variant>
        <vt:i4>3</vt:i4>
      </vt:variant>
      <vt:variant>
        <vt:lpstr>Slide Titles</vt:lpstr>
      </vt:variant>
      <vt:variant>
        <vt:i4>81</vt:i4>
      </vt:variant>
    </vt:vector>
  </HeadingPairs>
  <TitlesOfParts>
    <vt:vector size="110" baseType="lpstr">
      <vt:lpstr>MS Gothic</vt:lpstr>
      <vt:lpstr>Abadi</vt:lpstr>
      <vt:lpstr>ADLaM Display</vt:lpstr>
      <vt:lpstr>Aharoni</vt:lpstr>
      <vt:lpstr>Aldhabi</vt:lpstr>
      <vt:lpstr>Amasis MT Pro</vt:lpstr>
      <vt:lpstr>Amasis MT Pro Black</vt:lpstr>
      <vt:lpstr>-apple-system</vt:lpstr>
      <vt:lpstr>Aptos</vt:lpstr>
      <vt:lpstr>Aptos Display</vt:lpstr>
      <vt:lpstr>Aptos Narrow</vt:lpstr>
      <vt:lpstr>Arial</vt:lpstr>
      <vt:lpstr>Arial Nova</vt:lpstr>
      <vt:lpstr>Avenir Next LT Pro</vt:lpstr>
      <vt:lpstr>Bahnschrift</vt:lpstr>
      <vt:lpstr>Bahnschrift SemiLight</vt:lpstr>
      <vt:lpstr>Bauhaus 93</vt:lpstr>
      <vt:lpstr>Broadway</vt:lpstr>
      <vt:lpstr>Calibri</vt:lpstr>
      <vt:lpstr>Cascadia Code</vt:lpstr>
      <vt:lpstr>Palatino Linotype</vt:lpstr>
      <vt:lpstr>PT Serif</vt:lpstr>
      <vt:lpstr>Segoe UI</vt:lpstr>
      <vt:lpstr>Source Sans Pro</vt:lpstr>
      <vt:lpstr>Times New Roman</vt:lpstr>
      <vt:lpstr>Tw Cen MT</vt:lpstr>
      <vt:lpstr>Circuit</vt:lpstr>
      <vt:lpstr>Custom</vt:lpstr>
      <vt:lpstr>Office Theme</vt:lpstr>
      <vt:lpstr>Natural Disaster’s Impact on Mental Health  A Broader Perspective and primer</vt:lpstr>
      <vt:lpstr>PowerPoint Presentation</vt:lpstr>
      <vt:lpstr>PowerPoint Presentation</vt:lpstr>
      <vt:lpstr>PowerPoint Presentation</vt:lpstr>
      <vt:lpstr>Opening caveats to ponder</vt:lpstr>
      <vt:lpstr>Global warming – very abridged </vt:lpstr>
      <vt:lpstr>The nitty-gritty</vt:lpstr>
      <vt:lpstr>Moving water’s location on the planet is inducing the planet’s axis shift</vt:lpstr>
      <vt:lpstr>Crude Oil into gasoline – core information</vt:lpstr>
      <vt:lpstr>Troubling questions sure to be asked</vt:lpstr>
      <vt:lpstr>PowerPoint Presentation</vt:lpstr>
      <vt:lpstr>Oil consumption – it goes up</vt:lpstr>
      <vt:lpstr>Timeframe for Natural Replenishment</vt:lpstr>
      <vt:lpstr>As of feb 14, 2024</vt:lpstr>
      <vt:lpstr>PowerPoint Presentation</vt:lpstr>
      <vt:lpstr>Another global  warming  consequence</vt:lpstr>
      <vt:lpstr>SPEAKING OF Consuming and lifestyles - </vt:lpstr>
      <vt:lpstr>Can hydrogen replace fossil fuel?   Is it as clean as advertised?</vt:lpstr>
      <vt:lpstr>psychotherapy outline</vt:lpstr>
      <vt:lpstr>Some clicking points –  a rest stop for our trip</vt:lpstr>
      <vt:lpstr>270,000,000 YEARS AGO</vt:lpstr>
      <vt:lpstr>PowerPoint Presentation</vt:lpstr>
      <vt:lpstr>The tilt’s origin and a call to impermanence</vt:lpstr>
      <vt:lpstr>PowerPoint Presentation</vt:lpstr>
      <vt:lpstr>PowerPoint Presentation</vt:lpstr>
      <vt:lpstr>Water storage shifts on earth</vt:lpstr>
      <vt:lpstr>PowerPoint Presentation</vt:lpstr>
      <vt:lpstr>Water and the earths tilt</vt:lpstr>
      <vt:lpstr>How long will it take</vt:lpstr>
      <vt:lpstr>The precautionary principle</vt:lpstr>
      <vt:lpstr>Disasters Have Changed.  They Need Different Mental Health Strategies.  </vt:lpstr>
      <vt:lpstr>More Concerns Inside any Therapy</vt:lpstr>
      <vt:lpstr>Climate –  The Word</vt:lpstr>
      <vt:lpstr>Terms And Concepts</vt:lpstr>
      <vt:lpstr>Solastalgia</vt:lpstr>
      <vt:lpstr>anomie</vt:lpstr>
      <vt:lpstr>Psychotherapy Approaches</vt:lpstr>
      <vt:lpstr>even we here today not are helping – hang on!</vt:lpstr>
      <vt:lpstr>Ecocide – Killing The Ecosystem</vt:lpstr>
      <vt:lpstr>Ecocide Background</vt:lpstr>
      <vt:lpstr>The reality of our cultures</vt:lpstr>
      <vt:lpstr>The Zeitgeist Of Our Times</vt:lpstr>
      <vt:lpstr>The Emotional Response Starts</vt:lpstr>
      <vt:lpstr>Human stirred disasters – they don’t ‘come and go.’  They ‘stay’</vt:lpstr>
      <vt:lpstr>Caveats on Mental Health Interventions</vt:lpstr>
      <vt:lpstr>Define the challenges</vt:lpstr>
      <vt:lpstr>Climate Change,  The Bees,  The Flowers, Our Food,  Our Emotions, Our Resiliency</vt:lpstr>
      <vt:lpstr>More caveats about managing the feelings</vt:lpstr>
      <vt:lpstr>Outlining Caveats….</vt:lpstr>
      <vt:lpstr>if the earth is not predictable  and safe  the way I expect  it to be…  what happens to us?</vt:lpstr>
      <vt:lpstr>What Are Our Goals  As We Prepare To Treat Others</vt:lpstr>
      <vt:lpstr>What is In The News? </vt:lpstr>
      <vt:lpstr>The real endpoint </vt:lpstr>
      <vt:lpstr>A few thoughts</vt:lpstr>
      <vt:lpstr>The Hockey Stick and global warming story,  since 1200 AD. </vt:lpstr>
      <vt:lpstr>The 1999 mann graph – the hockey stick,  back to 1200 ad</vt:lpstr>
      <vt:lpstr>From NASA – 1000 years</vt:lpstr>
      <vt:lpstr>PowerPoint Presentation</vt:lpstr>
      <vt:lpstr>Temperature Baselines</vt:lpstr>
      <vt:lpstr>1880-2021  Warming trends - NASA</vt:lpstr>
      <vt:lpstr>As of January 11, 2024 -- </vt:lpstr>
      <vt:lpstr>Do We Treat The All-Natural Vs Mixed Caused Disaster With A Different Focus?</vt:lpstr>
      <vt:lpstr>The deeper questions…</vt:lpstr>
      <vt:lpstr>Some basics we are expected to know</vt:lpstr>
      <vt:lpstr>Avoiding Rube Goldberg Models &amp; Pitfalls</vt:lpstr>
      <vt:lpstr>A basic philosophic and science concept primer</vt:lpstr>
      <vt:lpstr>    A Core Scientific slope</vt:lpstr>
      <vt:lpstr>Common Climate Change Causes and Influencers</vt:lpstr>
      <vt:lpstr>Methane  --  A Major Climatoxin</vt:lpstr>
      <vt:lpstr>Greenhouse Gases</vt:lpstr>
      <vt:lpstr>What Do You Think?</vt:lpstr>
      <vt:lpstr>climate  related fears and anxieties.  </vt:lpstr>
      <vt:lpstr>Tier 5 Treatment   Details to start</vt:lpstr>
      <vt:lpstr>Tier 5 Treatment – more Details</vt:lpstr>
      <vt:lpstr>Include the social work and coaching models</vt:lpstr>
      <vt:lpstr>Tier 5 Treatment – even more Details</vt:lpstr>
      <vt:lpstr>Tier 5 Treatment – a story</vt:lpstr>
      <vt:lpstr>      Plastic and convenience for me too…  culpa communi sui generis apertus opus est reficiendum numquam desperare  community guilt self-made obvious needs to be fixed never loose hope  </vt:lpstr>
      <vt:lpstr> can we Breakfast without  paper and plastic?  -- yes!</vt:lpstr>
      <vt:lpstr>THANK YOU.    THOUGHTS?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Disasters and Its Impact on Mental Health</dc:title>
  <dc:creator>ABBEY STRAUSS</dc:creator>
  <cp:lastModifiedBy>ABBEY</cp:lastModifiedBy>
  <cp:revision>256</cp:revision>
  <dcterms:created xsi:type="dcterms:W3CDTF">2023-12-21T12:17:15Z</dcterms:created>
  <dcterms:modified xsi:type="dcterms:W3CDTF">2024-03-06T02:33:55Z</dcterms:modified>
</cp:coreProperties>
</file>