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08" r:id="rId2"/>
  </p:sldMasterIdLst>
  <p:notesMasterIdLst>
    <p:notesMasterId r:id="rId56"/>
  </p:notesMasterIdLst>
  <p:sldIdLst>
    <p:sldId id="297" r:id="rId3"/>
    <p:sldId id="318" r:id="rId4"/>
    <p:sldId id="317" r:id="rId5"/>
    <p:sldId id="323" r:id="rId6"/>
    <p:sldId id="324" r:id="rId7"/>
    <p:sldId id="257" r:id="rId8"/>
    <p:sldId id="300" r:id="rId9"/>
    <p:sldId id="267" r:id="rId10"/>
    <p:sldId id="288" r:id="rId11"/>
    <p:sldId id="296" r:id="rId12"/>
    <p:sldId id="316" r:id="rId13"/>
    <p:sldId id="303" r:id="rId14"/>
    <p:sldId id="304" r:id="rId15"/>
    <p:sldId id="305" r:id="rId16"/>
    <p:sldId id="308" r:id="rId17"/>
    <p:sldId id="306" r:id="rId18"/>
    <p:sldId id="307" r:id="rId19"/>
    <p:sldId id="298" r:id="rId20"/>
    <p:sldId id="259" r:id="rId21"/>
    <p:sldId id="258" r:id="rId22"/>
    <p:sldId id="261" r:id="rId23"/>
    <p:sldId id="309" r:id="rId24"/>
    <p:sldId id="260" r:id="rId25"/>
    <p:sldId id="262" r:id="rId26"/>
    <p:sldId id="263" r:id="rId27"/>
    <p:sldId id="266" r:id="rId28"/>
    <p:sldId id="289" r:id="rId29"/>
    <p:sldId id="299" r:id="rId30"/>
    <p:sldId id="310" r:id="rId31"/>
    <p:sldId id="313" r:id="rId32"/>
    <p:sldId id="311" r:id="rId33"/>
    <p:sldId id="312" r:id="rId34"/>
    <p:sldId id="314" r:id="rId35"/>
    <p:sldId id="315" r:id="rId36"/>
    <p:sldId id="268" r:id="rId37"/>
    <p:sldId id="274" r:id="rId38"/>
    <p:sldId id="293" r:id="rId39"/>
    <p:sldId id="322" r:id="rId40"/>
    <p:sldId id="301" r:id="rId41"/>
    <p:sldId id="302" r:id="rId42"/>
    <p:sldId id="265" r:id="rId43"/>
    <p:sldId id="284" r:id="rId44"/>
    <p:sldId id="285" r:id="rId45"/>
    <p:sldId id="273" r:id="rId46"/>
    <p:sldId id="264" r:id="rId47"/>
    <p:sldId id="290" r:id="rId48"/>
    <p:sldId id="275" r:id="rId49"/>
    <p:sldId id="276" r:id="rId50"/>
    <p:sldId id="277" r:id="rId51"/>
    <p:sldId id="278" r:id="rId52"/>
    <p:sldId id="320" r:id="rId53"/>
    <p:sldId id="279" r:id="rId54"/>
    <p:sldId id="31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5" autoAdjust="0"/>
    <p:restoredTop sz="24697" autoAdjust="0"/>
  </p:normalViewPr>
  <p:slideViewPr>
    <p:cSldViewPr snapToGrid="0">
      <p:cViewPr varScale="1">
        <p:scale>
          <a:sx n="61" d="100"/>
          <a:sy n="61" d="100"/>
        </p:scale>
        <p:origin x="60" y="398"/>
      </p:cViewPr>
      <p:guideLst/>
    </p:cSldViewPr>
  </p:slideViewPr>
  <p:outlineViewPr>
    <p:cViewPr>
      <p:scale>
        <a:sx n="33" d="100"/>
        <a:sy n="33" d="100"/>
      </p:scale>
      <p:origin x="0" y="-3036"/>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EAC8AC1-2002-4282-AAFC-F1BB60A4FAB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5827D9E-7F3B-4C5A-AEE0-A547DB09776B}">
      <dgm:prSet/>
      <dgm:spPr/>
      <dgm:t>
        <a:bodyPr/>
        <a:lstStyle/>
        <a:p>
          <a:r>
            <a:rPr lang="en-US" dirty="0" err="1"/>
            <a:t>Solastalgia</a:t>
          </a:r>
          <a:r>
            <a:rPr lang="en-US" dirty="0"/>
            <a:t> – emotional pain from environmental changes</a:t>
          </a:r>
        </a:p>
      </dgm:t>
    </dgm:pt>
    <dgm:pt modelId="{99AE9EC3-5835-4754-9D56-BEA329CBF330}" type="parTrans" cxnId="{5EB2F7CB-55D0-4A35-B65F-5A68128203AD}">
      <dgm:prSet/>
      <dgm:spPr/>
      <dgm:t>
        <a:bodyPr/>
        <a:lstStyle/>
        <a:p>
          <a:endParaRPr lang="en-US"/>
        </a:p>
      </dgm:t>
    </dgm:pt>
    <dgm:pt modelId="{EC2C924C-DBE5-4108-955A-D10EC3E0DF2F}" type="sibTrans" cxnId="{5EB2F7CB-55D0-4A35-B65F-5A68128203AD}">
      <dgm:prSet/>
      <dgm:spPr/>
      <dgm:t>
        <a:bodyPr/>
        <a:lstStyle/>
        <a:p>
          <a:endParaRPr lang="en-US"/>
        </a:p>
      </dgm:t>
    </dgm:pt>
    <dgm:pt modelId="{4644AF0F-9011-4841-85A9-8C84D8BDF743}">
      <dgm:prSet/>
      <dgm:spPr/>
      <dgm:t>
        <a:bodyPr/>
        <a:lstStyle/>
        <a:p>
          <a:r>
            <a:rPr lang="en-US" dirty="0" err="1"/>
            <a:t>Climatoxins</a:t>
          </a:r>
          <a:r>
            <a:rPr lang="en-US" dirty="0"/>
            <a:t>* -- the major one is our current lifestyles </a:t>
          </a:r>
        </a:p>
      </dgm:t>
    </dgm:pt>
    <dgm:pt modelId="{C5F5D415-E245-449D-BBE1-EF193D4FE21D}" type="parTrans" cxnId="{462C24E3-FAEF-423E-81D4-83C937DDF8CF}">
      <dgm:prSet/>
      <dgm:spPr/>
      <dgm:t>
        <a:bodyPr/>
        <a:lstStyle/>
        <a:p>
          <a:endParaRPr lang="en-US"/>
        </a:p>
      </dgm:t>
    </dgm:pt>
    <dgm:pt modelId="{308F38A3-A96B-4A4A-A59C-407BBAD72179}" type="sibTrans" cxnId="{462C24E3-FAEF-423E-81D4-83C937DDF8CF}">
      <dgm:prSet/>
      <dgm:spPr/>
      <dgm:t>
        <a:bodyPr/>
        <a:lstStyle/>
        <a:p>
          <a:endParaRPr lang="en-US"/>
        </a:p>
      </dgm:t>
    </dgm:pt>
    <dgm:pt modelId="{572A4B18-C390-4AF7-8A0E-88C7030B3198}">
      <dgm:prSet/>
      <dgm:spPr/>
      <dgm:t>
        <a:bodyPr/>
        <a:lstStyle/>
        <a:p>
          <a:r>
            <a:rPr lang="en-US"/>
            <a:t>Eco-resiliency -- the needed endpoint</a:t>
          </a:r>
        </a:p>
      </dgm:t>
    </dgm:pt>
    <dgm:pt modelId="{E0988C56-3919-41F2-9531-DAEC44198DAA}" type="parTrans" cxnId="{D485E862-4597-4A65-BAE3-F9FA3DE6B7D8}">
      <dgm:prSet/>
      <dgm:spPr/>
      <dgm:t>
        <a:bodyPr/>
        <a:lstStyle/>
        <a:p>
          <a:endParaRPr lang="en-US"/>
        </a:p>
      </dgm:t>
    </dgm:pt>
    <dgm:pt modelId="{1C8440E2-3F04-47C0-A258-917C36F4A32A}" type="sibTrans" cxnId="{D485E862-4597-4A65-BAE3-F9FA3DE6B7D8}">
      <dgm:prSet/>
      <dgm:spPr/>
      <dgm:t>
        <a:bodyPr/>
        <a:lstStyle/>
        <a:p>
          <a:endParaRPr lang="en-US"/>
        </a:p>
      </dgm:t>
    </dgm:pt>
    <dgm:pt modelId="{40616450-6C87-40C7-91BE-9C40733F5063}">
      <dgm:prSet/>
      <dgm:spPr/>
      <dgm:t>
        <a:bodyPr/>
        <a:lstStyle/>
        <a:p>
          <a:r>
            <a:rPr lang="en-US"/>
            <a:t>Eco-security -- not possible</a:t>
          </a:r>
        </a:p>
      </dgm:t>
    </dgm:pt>
    <dgm:pt modelId="{F4650199-B67B-4EB2-8CB9-4FC81E9CDFCB}" type="parTrans" cxnId="{CC9F18C4-A5C1-4079-9AE7-B9B75056DE03}">
      <dgm:prSet/>
      <dgm:spPr/>
      <dgm:t>
        <a:bodyPr/>
        <a:lstStyle/>
        <a:p>
          <a:endParaRPr lang="en-US"/>
        </a:p>
      </dgm:t>
    </dgm:pt>
    <dgm:pt modelId="{E38FFF77-16D5-4778-BB5F-D582E92FB1B1}" type="sibTrans" cxnId="{CC9F18C4-A5C1-4079-9AE7-B9B75056DE03}">
      <dgm:prSet/>
      <dgm:spPr/>
      <dgm:t>
        <a:bodyPr/>
        <a:lstStyle/>
        <a:p>
          <a:endParaRPr lang="en-US"/>
        </a:p>
      </dgm:t>
    </dgm:pt>
    <dgm:pt modelId="{625D4F4E-8CB5-46CD-B445-129D9D19B1A5}">
      <dgm:prSet/>
      <dgm:spPr/>
      <dgm:t>
        <a:bodyPr/>
        <a:lstStyle/>
        <a:p>
          <a:r>
            <a:rPr lang="en-US" dirty="0"/>
            <a:t>Eco-depression, grief, anxiety, etc.  -- reactive and anticipatory</a:t>
          </a:r>
        </a:p>
      </dgm:t>
    </dgm:pt>
    <dgm:pt modelId="{BD283EC3-3A29-4C08-A45C-EC4C528FB6AC}" type="parTrans" cxnId="{077565D8-2EA3-418A-889B-C3744FB4AC6B}">
      <dgm:prSet/>
      <dgm:spPr/>
      <dgm:t>
        <a:bodyPr/>
        <a:lstStyle/>
        <a:p>
          <a:endParaRPr lang="en-US"/>
        </a:p>
      </dgm:t>
    </dgm:pt>
    <dgm:pt modelId="{6FAAC560-CDE8-4E80-9402-13AB84476E31}" type="sibTrans" cxnId="{077565D8-2EA3-418A-889B-C3744FB4AC6B}">
      <dgm:prSet/>
      <dgm:spPr/>
      <dgm:t>
        <a:bodyPr/>
        <a:lstStyle/>
        <a:p>
          <a:endParaRPr lang="en-US"/>
        </a:p>
      </dgm:t>
    </dgm:pt>
    <dgm:pt modelId="{EDFB9E4F-6F30-4E45-82DF-F4F5AE9B1B25}">
      <dgm:prSet/>
      <dgm:spPr/>
      <dgm:t>
        <a:bodyPr/>
        <a:lstStyle/>
        <a:p>
          <a:r>
            <a:rPr lang="en-US" dirty="0"/>
            <a:t>Inescapable and Inevitable Events – they cannot be dismissed or sidestepped, temperature, sea levels, </a:t>
          </a:r>
          <a:r>
            <a:rPr lang="en-US" dirty="0" err="1"/>
            <a:t>etc</a:t>
          </a:r>
          <a:endParaRPr lang="en-US" dirty="0"/>
        </a:p>
      </dgm:t>
    </dgm:pt>
    <dgm:pt modelId="{9B5AAE2B-A3BC-4338-A362-6CE58B3FE9D6}" type="parTrans" cxnId="{72C27814-3698-47E4-8AE2-F4023C149141}">
      <dgm:prSet/>
      <dgm:spPr/>
      <dgm:t>
        <a:bodyPr/>
        <a:lstStyle/>
        <a:p>
          <a:endParaRPr lang="en-US"/>
        </a:p>
      </dgm:t>
    </dgm:pt>
    <dgm:pt modelId="{16C413F1-7F80-4BA9-A261-87CCA6A90EC2}" type="sibTrans" cxnId="{72C27814-3698-47E4-8AE2-F4023C149141}">
      <dgm:prSet/>
      <dgm:spPr/>
      <dgm:t>
        <a:bodyPr/>
        <a:lstStyle/>
        <a:p>
          <a:endParaRPr lang="en-US"/>
        </a:p>
      </dgm:t>
    </dgm:pt>
    <dgm:pt modelId="{FEB67AB6-12E0-4746-9B23-561779A0A7E1}">
      <dgm:prSet/>
      <dgm:spPr/>
      <dgm:t>
        <a:bodyPr/>
        <a:lstStyle/>
        <a:p>
          <a:r>
            <a:rPr lang="en-US"/>
            <a:t>Ennui – Weariness, quiet sluggishness, hopelessness, more personal than community wide.</a:t>
          </a:r>
        </a:p>
      </dgm:t>
    </dgm:pt>
    <dgm:pt modelId="{8BEB19A1-753F-43E9-95F8-3730EC345E7C}" type="parTrans" cxnId="{974D77CC-BAE8-47A2-A36A-411FFDC1DE3B}">
      <dgm:prSet/>
      <dgm:spPr/>
      <dgm:t>
        <a:bodyPr/>
        <a:lstStyle/>
        <a:p>
          <a:endParaRPr lang="en-US"/>
        </a:p>
      </dgm:t>
    </dgm:pt>
    <dgm:pt modelId="{503C90C6-277E-4766-B13E-D95980837C9D}" type="sibTrans" cxnId="{974D77CC-BAE8-47A2-A36A-411FFDC1DE3B}">
      <dgm:prSet/>
      <dgm:spPr/>
      <dgm:t>
        <a:bodyPr/>
        <a:lstStyle/>
        <a:p>
          <a:endParaRPr lang="en-US"/>
        </a:p>
      </dgm:t>
    </dgm:pt>
    <dgm:pt modelId="{D544512D-3F84-4603-B5BF-A356E86FADB8}">
      <dgm:prSet/>
      <dgm:spPr/>
      <dgm:t>
        <a:bodyPr/>
        <a:lstStyle/>
        <a:p>
          <a:r>
            <a:rPr lang="en-US"/>
            <a:t>Nihilism – Pessimism and destruction, turmoil. </a:t>
          </a:r>
        </a:p>
      </dgm:t>
    </dgm:pt>
    <dgm:pt modelId="{3F17F486-A557-47E3-92EF-34FC35F97738}" type="parTrans" cxnId="{1DD0124E-FD65-42A8-BF41-CB24A380DD41}">
      <dgm:prSet/>
      <dgm:spPr/>
      <dgm:t>
        <a:bodyPr/>
        <a:lstStyle/>
        <a:p>
          <a:endParaRPr lang="en-US"/>
        </a:p>
      </dgm:t>
    </dgm:pt>
    <dgm:pt modelId="{D92B8FC2-E339-4E90-B6A9-7B8FC64A0ABF}" type="sibTrans" cxnId="{1DD0124E-FD65-42A8-BF41-CB24A380DD41}">
      <dgm:prSet/>
      <dgm:spPr/>
      <dgm:t>
        <a:bodyPr/>
        <a:lstStyle/>
        <a:p>
          <a:endParaRPr lang="en-US"/>
        </a:p>
      </dgm:t>
    </dgm:pt>
    <dgm:pt modelId="{4A5D41B2-8600-4E70-AB7F-528B338283A5}">
      <dgm:prSet/>
      <dgm:spPr/>
      <dgm:t>
        <a:bodyPr/>
        <a:lstStyle/>
        <a:p>
          <a:r>
            <a:rPr lang="en-US"/>
            <a:t>Anomie – expecting something that will not occur</a:t>
          </a:r>
        </a:p>
      </dgm:t>
    </dgm:pt>
    <dgm:pt modelId="{8CC61F10-3B61-4D88-9E48-8E642101DDC7}" type="parTrans" cxnId="{6C1279A7-3411-42CE-9CEC-24209D08F5EA}">
      <dgm:prSet/>
      <dgm:spPr/>
      <dgm:t>
        <a:bodyPr/>
        <a:lstStyle/>
        <a:p>
          <a:endParaRPr lang="en-US"/>
        </a:p>
      </dgm:t>
    </dgm:pt>
    <dgm:pt modelId="{B8CD8BCE-05B6-46DB-9478-4EF2CD401E29}" type="sibTrans" cxnId="{6C1279A7-3411-42CE-9CEC-24209D08F5EA}">
      <dgm:prSet/>
      <dgm:spPr/>
      <dgm:t>
        <a:bodyPr/>
        <a:lstStyle/>
        <a:p>
          <a:endParaRPr lang="en-US"/>
        </a:p>
      </dgm:t>
    </dgm:pt>
    <dgm:pt modelId="{9150043C-87E0-44D9-9E1B-18BD412FE131}">
      <dgm:prSet/>
      <dgm:spPr/>
      <dgm:t>
        <a:bodyPr/>
        <a:lstStyle/>
        <a:p>
          <a:r>
            <a:rPr lang="en-US" dirty="0"/>
            <a:t>Regional and Global Changes – Some are avoidable and some unavoidable, water wars (Kenya), food, land, farm</a:t>
          </a:r>
        </a:p>
      </dgm:t>
    </dgm:pt>
    <dgm:pt modelId="{F6BC7B19-9F40-44FD-AE8A-FE60E07B2EBB}" type="sibTrans" cxnId="{F5E21847-6EFD-4433-B4F9-66FE9286C36D}">
      <dgm:prSet/>
      <dgm:spPr/>
      <dgm:t>
        <a:bodyPr/>
        <a:lstStyle/>
        <a:p>
          <a:endParaRPr lang="en-US"/>
        </a:p>
      </dgm:t>
    </dgm:pt>
    <dgm:pt modelId="{02715FAB-1901-4654-89B6-30BB88727740}" type="parTrans" cxnId="{F5E21847-6EFD-4433-B4F9-66FE9286C36D}">
      <dgm:prSet/>
      <dgm:spPr/>
      <dgm:t>
        <a:bodyPr/>
        <a:lstStyle/>
        <a:p>
          <a:endParaRPr lang="en-US"/>
        </a:p>
      </dgm:t>
    </dgm:pt>
    <dgm:pt modelId="{89995E66-C662-40D9-A051-8B3CB529F15F}" type="pres">
      <dgm:prSet presAssocID="{2EAC8AC1-2002-4282-AAFC-F1BB60A4FAB5}" presName="linear" presStyleCnt="0">
        <dgm:presLayoutVars>
          <dgm:animLvl val="lvl"/>
          <dgm:resizeHandles val="exact"/>
        </dgm:presLayoutVars>
      </dgm:prSet>
      <dgm:spPr/>
    </dgm:pt>
    <dgm:pt modelId="{FBAF863F-D61E-46F5-88E3-E4A7BFBCD904}" type="pres">
      <dgm:prSet presAssocID="{A5827D9E-7F3B-4C5A-AEE0-A547DB09776B}" presName="parentText" presStyleLbl="node1" presStyleIdx="0" presStyleCnt="10" custLinFactNeighborX="25184" custLinFactNeighborY="58457">
        <dgm:presLayoutVars>
          <dgm:chMax val="0"/>
          <dgm:bulletEnabled val="1"/>
        </dgm:presLayoutVars>
      </dgm:prSet>
      <dgm:spPr/>
    </dgm:pt>
    <dgm:pt modelId="{7F9FAB57-5669-47D3-979C-87A1A02733E8}" type="pres">
      <dgm:prSet presAssocID="{EC2C924C-DBE5-4108-955A-D10EC3E0DF2F}" presName="spacer" presStyleCnt="0"/>
      <dgm:spPr/>
    </dgm:pt>
    <dgm:pt modelId="{AF4725F3-5943-4C17-B956-5A27767575A1}" type="pres">
      <dgm:prSet presAssocID="{4644AF0F-9011-4841-85A9-8C84D8BDF743}" presName="parentText" presStyleLbl="node1" presStyleIdx="1" presStyleCnt="10">
        <dgm:presLayoutVars>
          <dgm:chMax val="0"/>
          <dgm:bulletEnabled val="1"/>
        </dgm:presLayoutVars>
      </dgm:prSet>
      <dgm:spPr/>
    </dgm:pt>
    <dgm:pt modelId="{077BFF7F-2DB6-4942-9F86-30F945ABAFC1}" type="pres">
      <dgm:prSet presAssocID="{308F38A3-A96B-4A4A-A59C-407BBAD72179}" presName="spacer" presStyleCnt="0"/>
      <dgm:spPr/>
    </dgm:pt>
    <dgm:pt modelId="{5761EEF8-13D7-48A1-A38F-F1F6CC1ACAB0}" type="pres">
      <dgm:prSet presAssocID="{572A4B18-C390-4AF7-8A0E-88C7030B3198}" presName="parentText" presStyleLbl="node1" presStyleIdx="2" presStyleCnt="10">
        <dgm:presLayoutVars>
          <dgm:chMax val="0"/>
          <dgm:bulletEnabled val="1"/>
        </dgm:presLayoutVars>
      </dgm:prSet>
      <dgm:spPr/>
    </dgm:pt>
    <dgm:pt modelId="{8899DFFD-EC31-477D-9BFA-981DD19B28A8}" type="pres">
      <dgm:prSet presAssocID="{1C8440E2-3F04-47C0-A258-917C36F4A32A}" presName="spacer" presStyleCnt="0"/>
      <dgm:spPr/>
    </dgm:pt>
    <dgm:pt modelId="{2C9B4F59-AC8E-49D5-A8E8-C6756A538BDD}" type="pres">
      <dgm:prSet presAssocID="{40616450-6C87-40C7-91BE-9C40733F5063}" presName="parentText" presStyleLbl="node1" presStyleIdx="3" presStyleCnt="10">
        <dgm:presLayoutVars>
          <dgm:chMax val="0"/>
          <dgm:bulletEnabled val="1"/>
        </dgm:presLayoutVars>
      </dgm:prSet>
      <dgm:spPr/>
    </dgm:pt>
    <dgm:pt modelId="{B5EF646A-B359-45C9-91BB-12862DE42F6B}" type="pres">
      <dgm:prSet presAssocID="{E38FFF77-16D5-4778-BB5F-D582E92FB1B1}" presName="spacer" presStyleCnt="0"/>
      <dgm:spPr/>
    </dgm:pt>
    <dgm:pt modelId="{54D32A3C-F88E-4DFF-B040-C00924EFDBC1}" type="pres">
      <dgm:prSet presAssocID="{625D4F4E-8CB5-46CD-B445-129D9D19B1A5}" presName="parentText" presStyleLbl="node1" presStyleIdx="4" presStyleCnt="10">
        <dgm:presLayoutVars>
          <dgm:chMax val="0"/>
          <dgm:bulletEnabled val="1"/>
        </dgm:presLayoutVars>
      </dgm:prSet>
      <dgm:spPr/>
    </dgm:pt>
    <dgm:pt modelId="{8540219C-D6AC-454E-8BCE-E45BB544B872}" type="pres">
      <dgm:prSet presAssocID="{6FAAC560-CDE8-4E80-9402-13AB84476E31}" presName="spacer" presStyleCnt="0"/>
      <dgm:spPr/>
    </dgm:pt>
    <dgm:pt modelId="{A16D7996-8A95-4EA4-A9BF-CD8B2FF2E3E4}" type="pres">
      <dgm:prSet presAssocID="{EDFB9E4F-6F30-4E45-82DF-F4F5AE9B1B25}" presName="parentText" presStyleLbl="node1" presStyleIdx="5" presStyleCnt="10">
        <dgm:presLayoutVars>
          <dgm:chMax val="0"/>
          <dgm:bulletEnabled val="1"/>
        </dgm:presLayoutVars>
      </dgm:prSet>
      <dgm:spPr/>
    </dgm:pt>
    <dgm:pt modelId="{1A59F232-8649-41AE-9442-EE430AB75B3F}" type="pres">
      <dgm:prSet presAssocID="{16C413F1-7F80-4BA9-A261-87CCA6A90EC2}" presName="spacer" presStyleCnt="0"/>
      <dgm:spPr/>
    </dgm:pt>
    <dgm:pt modelId="{D5ECCD60-2544-437A-B43F-500B3F72A4CF}" type="pres">
      <dgm:prSet presAssocID="{9150043C-87E0-44D9-9E1B-18BD412FE131}" presName="parentText" presStyleLbl="node1" presStyleIdx="6" presStyleCnt="10">
        <dgm:presLayoutVars>
          <dgm:chMax val="0"/>
          <dgm:bulletEnabled val="1"/>
        </dgm:presLayoutVars>
      </dgm:prSet>
      <dgm:spPr/>
    </dgm:pt>
    <dgm:pt modelId="{82148255-0E38-4B5A-9EAA-5DE6B90D47C0}" type="pres">
      <dgm:prSet presAssocID="{F6BC7B19-9F40-44FD-AE8A-FE60E07B2EBB}" presName="spacer" presStyleCnt="0"/>
      <dgm:spPr/>
    </dgm:pt>
    <dgm:pt modelId="{4A7920E8-3325-498C-9859-5161853E9E3B}" type="pres">
      <dgm:prSet presAssocID="{FEB67AB6-12E0-4746-9B23-561779A0A7E1}" presName="parentText" presStyleLbl="node1" presStyleIdx="7" presStyleCnt="10">
        <dgm:presLayoutVars>
          <dgm:chMax val="0"/>
          <dgm:bulletEnabled val="1"/>
        </dgm:presLayoutVars>
      </dgm:prSet>
      <dgm:spPr/>
    </dgm:pt>
    <dgm:pt modelId="{A8B73B47-EDB5-46D8-8476-C2906ECAC920}" type="pres">
      <dgm:prSet presAssocID="{503C90C6-277E-4766-B13E-D95980837C9D}" presName="spacer" presStyleCnt="0"/>
      <dgm:spPr/>
    </dgm:pt>
    <dgm:pt modelId="{EADE276B-B22C-4D93-9D01-1AF99F99C66C}" type="pres">
      <dgm:prSet presAssocID="{D544512D-3F84-4603-B5BF-A356E86FADB8}" presName="parentText" presStyleLbl="node1" presStyleIdx="8" presStyleCnt="10">
        <dgm:presLayoutVars>
          <dgm:chMax val="0"/>
          <dgm:bulletEnabled val="1"/>
        </dgm:presLayoutVars>
      </dgm:prSet>
      <dgm:spPr/>
    </dgm:pt>
    <dgm:pt modelId="{D8A3F9C1-69CC-4DC8-9955-2A43200FC609}" type="pres">
      <dgm:prSet presAssocID="{D92B8FC2-E339-4E90-B6A9-7B8FC64A0ABF}" presName="spacer" presStyleCnt="0"/>
      <dgm:spPr/>
    </dgm:pt>
    <dgm:pt modelId="{C3385CA5-995F-4307-AE02-8103001DBDEE}" type="pres">
      <dgm:prSet presAssocID="{4A5D41B2-8600-4E70-AB7F-528B338283A5}" presName="parentText" presStyleLbl="node1" presStyleIdx="9" presStyleCnt="10">
        <dgm:presLayoutVars>
          <dgm:chMax val="0"/>
          <dgm:bulletEnabled val="1"/>
        </dgm:presLayoutVars>
      </dgm:prSet>
      <dgm:spPr/>
    </dgm:pt>
  </dgm:ptLst>
  <dgm:cxnLst>
    <dgm:cxn modelId="{21B4090D-474C-433E-A6D9-B87A0DC740EE}" type="presOf" srcId="{9150043C-87E0-44D9-9E1B-18BD412FE131}" destId="{D5ECCD60-2544-437A-B43F-500B3F72A4CF}" srcOrd="0" destOrd="0" presId="urn:microsoft.com/office/officeart/2005/8/layout/vList2"/>
    <dgm:cxn modelId="{AAF0D912-3A52-43BA-AC78-05055EAB6135}" type="presOf" srcId="{4644AF0F-9011-4841-85A9-8C84D8BDF743}" destId="{AF4725F3-5943-4C17-B956-5A27767575A1}" srcOrd="0" destOrd="0" presId="urn:microsoft.com/office/officeart/2005/8/layout/vList2"/>
    <dgm:cxn modelId="{72C27814-3698-47E4-8AE2-F4023C149141}" srcId="{2EAC8AC1-2002-4282-AAFC-F1BB60A4FAB5}" destId="{EDFB9E4F-6F30-4E45-82DF-F4F5AE9B1B25}" srcOrd="5" destOrd="0" parTransId="{9B5AAE2B-A3BC-4338-A362-6CE58B3FE9D6}" sibTransId="{16C413F1-7F80-4BA9-A261-87CCA6A90EC2}"/>
    <dgm:cxn modelId="{1143361C-921A-433A-9613-7C594C737D35}" type="presOf" srcId="{2EAC8AC1-2002-4282-AAFC-F1BB60A4FAB5}" destId="{89995E66-C662-40D9-A051-8B3CB529F15F}" srcOrd="0" destOrd="0" presId="urn:microsoft.com/office/officeart/2005/8/layout/vList2"/>
    <dgm:cxn modelId="{FA448723-1069-4EDF-A938-60CD6D33E397}" type="presOf" srcId="{572A4B18-C390-4AF7-8A0E-88C7030B3198}" destId="{5761EEF8-13D7-48A1-A38F-F1F6CC1ACAB0}" srcOrd="0" destOrd="0" presId="urn:microsoft.com/office/officeart/2005/8/layout/vList2"/>
    <dgm:cxn modelId="{ADAAB630-A5F6-48D3-93FB-96048E73D5A6}" type="presOf" srcId="{D544512D-3F84-4603-B5BF-A356E86FADB8}" destId="{EADE276B-B22C-4D93-9D01-1AF99F99C66C}" srcOrd="0" destOrd="0" presId="urn:microsoft.com/office/officeart/2005/8/layout/vList2"/>
    <dgm:cxn modelId="{3F50473A-D8D9-4114-8610-2260139D7A46}" type="presOf" srcId="{FEB67AB6-12E0-4746-9B23-561779A0A7E1}" destId="{4A7920E8-3325-498C-9859-5161853E9E3B}" srcOrd="0" destOrd="0" presId="urn:microsoft.com/office/officeart/2005/8/layout/vList2"/>
    <dgm:cxn modelId="{966BD65B-0582-4CEE-991C-6F9209F1FD47}" type="presOf" srcId="{40616450-6C87-40C7-91BE-9C40733F5063}" destId="{2C9B4F59-AC8E-49D5-A8E8-C6756A538BDD}" srcOrd="0" destOrd="0" presId="urn:microsoft.com/office/officeart/2005/8/layout/vList2"/>
    <dgm:cxn modelId="{D485E862-4597-4A65-BAE3-F9FA3DE6B7D8}" srcId="{2EAC8AC1-2002-4282-AAFC-F1BB60A4FAB5}" destId="{572A4B18-C390-4AF7-8A0E-88C7030B3198}" srcOrd="2" destOrd="0" parTransId="{E0988C56-3919-41F2-9531-DAEC44198DAA}" sibTransId="{1C8440E2-3F04-47C0-A258-917C36F4A32A}"/>
    <dgm:cxn modelId="{ACED0144-FE26-4AA3-A951-F372936F45E0}" type="presOf" srcId="{A5827D9E-7F3B-4C5A-AEE0-A547DB09776B}" destId="{FBAF863F-D61E-46F5-88E3-E4A7BFBCD904}" srcOrd="0" destOrd="0" presId="urn:microsoft.com/office/officeart/2005/8/layout/vList2"/>
    <dgm:cxn modelId="{F5E21847-6EFD-4433-B4F9-66FE9286C36D}" srcId="{2EAC8AC1-2002-4282-AAFC-F1BB60A4FAB5}" destId="{9150043C-87E0-44D9-9E1B-18BD412FE131}" srcOrd="6" destOrd="0" parTransId="{02715FAB-1901-4654-89B6-30BB88727740}" sibTransId="{F6BC7B19-9F40-44FD-AE8A-FE60E07B2EBB}"/>
    <dgm:cxn modelId="{1DD0124E-FD65-42A8-BF41-CB24A380DD41}" srcId="{2EAC8AC1-2002-4282-AAFC-F1BB60A4FAB5}" destId="{D544512D-3F84-4603-B5BF-A356E86FADB8}" srcOrd="8" destOrd="0" parTransId="{3F17F486-A557-47E3-92EF-34FC35F97738}" sibTransId="{D92B8FC2-E339-4E90-B6A9-7B8FC64A0ABF}"/>
    <dgm:cxn modelId="{A053A078-5B5D-4B83-8C2F-DC8A01D0142D}" type="presOf" srcId="{EDFB9E4F-6F30-4E45-82DF-F4F5AE9B1B25}" destId="{A16D7996-8A95-4EA4-A9BF-CD8B2FF2E3E4}" srcOrd="0" destOrd="0" presId="urn:microsoft.com/office/officeart/2005/8/layout/vList2"/>
    <dgm:cxn modelId="{E5E22E91-3F92-4D26-95A6-6D43FE53A0F5}" type="presOf" srcId="{4A5D41B2-8600-4E70-AB7F-528B338283A5}" destId="{C3385CA5-995F-4307-AE02-8103001DBDEE}" srcOrd="0" destOrd="0" presId="urn:microsoft.com/office/officeart/2005/8/layout/vList2"/>
    <dgm:cxn modelId="{6C1279A7-3411-42CE-9CEC-24209D08F5EA}" srcId="{2EAC8AC1-2002-4282-AAFC-F1BB60A4FAB5}" destId="{4A5D41B2-8600-4E70-AB7F-528B338283A5}" srcOrd="9" destOrd="0" parTransId="{8CC61F10-3B61-4D88-9E48-8E642101DDC7}" sibTransId="{B8CD8BCE-05B6-46DB-9478-4EF2CD401E29}"/>
    <dgm:cxn modelId="{CC9F18C4-A5C1-4079-9AE7-B9B75056DE03}" srcId="{2EAC8AC1-2002-4282-AAFC-F1BB60A4FAB5}" destId="{40616450-6C87-40C7-91BE-9C40733F5063}" srcOrd="3" destOrd="0" parTransId="{F4650199-B67B-4EB2-8CB9-4FC81E9CDFCB}" sibTransId="{E38FFF77-16D5-4778-BB5F-D582E92FB1B1}"/>
    <dgm:cxn modelId="{5EB2F7CB-55D0-4A35-B65F-5A68128203AD}" srcId="{2EAC8AC1-2002-4282-AAFC-F1BB60A4FAB5}" destId="{A5827D9E-7F3B-4C5A-AEE0-A547DB09776B}" srcOrd="0" destOrd="0" parTransId="{99AE9EC3-5835-4754-9D56-BEA329CBF330}" sibTransId="{EC2C924C-DBE5-4108-955A-D10EC3E0DF2F}"/>
    <dgm:cxn modelId="{974D77CC-BAE8-47A2-A36A-411FFDC1DE3B}" srcId="{2EAC8AC1-2002-4282-AAFC-F1BB60A4FAB5}" destId="{FEB67AB6-12E0-4746-9B23-561779A0A7E1}" srcOrd="7" destOrd="0" parTransId="{8BEB19A1-753F-43E9-95F8-3730EC345E7C}" sibTransId="{503C90C6-277E-4766-B13E-D95980837C9D}"/>
    <dgm:cxn modelId="{077565D8-2EA3-418A-889B-C3744FB4AC6B}" srcId="{2EAC8AC1-2002-4282-AAFC-F1BB60A4FAB5}" destId="{625D4F4E-8CB5-46CD-B445-129D9D19B1A5}" srcOrd="4" destOrd="0" parTransId="{BD283EC3-3A29-4C08-A45C-EC4C528FB6AC}" sibTransId="{6FAAC560-CDE8-4E80-9402-13AB84476E31}"/>
    <dgm:cxn modelId="{040F74DB-AF06-4108-BADB-2D3FF724793B}" type="presOf" srcId="{625D4F4E-8CB5-46CD-B445-129D9D19B1A5}" destId="{54D32A3C-F88E-4DFF-B040-C00924EFDBC1}" srcOrd="0" destOrd="0" presId="urn:microsoft.com/office/officeart/2005/8/layout/vList2"/>
    <dgm:cxn modelId="{462C24E3-FAEF-423E-81D4-83C937DDF8CF}" srcId="{2EAC8AC1-2002-4282-AAFC-F1BB60A4FAB5}" destId="{4644AF0F-9011-4841-85A9-8C84D8BDF743}" srcOrd="1" destOrd="0" parTransId="{C5F5D415-E245-449D-BBE1-EF193D4FE21D}" sibTransId="{308F38A3-A96B-4A4A-A59C-407BBAD72179}"/>
    <dgm:cxn modelId="{0FC5B2C1-716F-4186-8354-DFCBD642E00C}" type="presParOf" srcId="{89995E66-C662-40D9-A051-8B3CB529F15F}" destId="{FBAF863F-D61E-46F5-88E3-E4A7BFBCD904}" srcOrd="0" destOrd="0" presId="urn:microsoft.com/office/officeart/2005/8/layout/vList2"/>
    <dgm:cxn modelId="{54D72848-AA8B-4197-B222-C3892D3CC673}" type="presParOf" srcId="{89995E66-C662-40D9-A051-8B3CB529F15F}" destId="{7F9FAB57-5669-47D3-979C-87A1A02733E8}" srcOrd="1" destOrd="0" presId="urn:microsoft.com/office/officeart/2005/8/layout/vList2"/>
    <dgm:cxn modelId="{675D8BA8-8369-41F4-AC70-0B237F1DEDF6}" type="presParOf" srcId="{89995E66-C662-40D9-A051-8B3CB529F15F}" destId="{AF4725F3-5943-4C17-B956-5A27767575A1}" srcOrd="2" destOrd="0" presId="urn:microsoft.com/office/officeart/2005/8/layout/vList2"/>
    <dgm:cxn modelId="{FBE00BF2-7CF4-475D-8834-3FE248BD1A11}" type="presParOf" srcId="{89995E66-C662-40D9-A051-8B3CB529F15F}" destId="{077BFF7F-2DB6-4942-9F86-30F945ABAFC1}" srcOrd="3" destOrd="0" presId="urn:microsoft.com/office/officeart/2005/8/layout/vList2"/>
    <dgm:cxn modelId="{6C47599E-576F-411F-ABD6-58C82937FDDD}" type="presParOf" srcId="{89995E66-C662-40D9-A051-8B3CB529F15F}" destId="{5761EEF8-13D7-48A1-A38F-F1F6CC1ACAB0}" srcOrd="4" destOrd="0" presId="urn:microsoft.com/office/officeart/2005/8/layout/vList2"/>
    <dgm:cxn modelId="{AFC396C3-7FF5-4854-832D-CEB0E3EDC198}" type="presParOf" srcId="{89995E66-C662-40D9-A051-8B3CB529F15F}" destId="{8899DFFD-EC31-477D-9BFA-981DD19B28A8}" srcOrd="5" destOrd="0" presId="urn:microsoft.com/office/officeart/2005/8/layout/vList2"/>
    <dgm:cxn modelId="{C29048C3-0A6F-4EAA-8A2F-2860CE1C4691}" type="presParOf" srcId="{89995E66-C662-40D9-A051-8B3CB529F15F}" destId="{2C9B4F59-AC8E-49D5-A8E8-C6756A538BDD}" srcOrd="6" destOrd="0" presId="urn:microsoft.com/office/officeart/2005/8/layout/vList2"/>
    <dgm:cxn modelId="{270A85E4-A833-4651-B432-97AE98564105}" type="presParOf" srcId="{89995E66-C662-40D9-A051-8B3CB529F15F}" destId="{B5EF646A-B359-45C9-91BB-12862DE42F6B}" srcOrd="7" destOrd="0" presId="urn:microsoft.com/office/officeart/2005/8/layout/vList2"/>
    <dgm:cxn modelId="{1A53C7A2-24E3-45DA-AE94-857E19BF1E31}" type="presParOf" srcId="{89995E66-C662-40D9-A051-8B3CB529F15F}" destId="{54D32A3C-F88E-4DFF-B040-C00924EFDBC1}" srcOrd="8" destOrd="0" presId="urn:microsoft.com/office/officeart/2005/8/layout/vList2"/>
    <dgm:cxn modelId="{D3CAFB20-9280-4BD4-89AC-2FB00B5858C2}" type="presParOf" srcId="{89995E66-C662-40D9-A051-8B3CB529F15F}" destId="{8540219C-D6AC-454E-8BCE-E45BB544B872}" srcOrd="9" destOrd="0" presId="urn:microsoft.com/office/officeart/2005/8/layout/vList2"/>
    <dgm:cxn modelId="{0EA38CBA-FA14-4C09-A241-2FC2F0682C83}" type="presParOf" srcId="{89995E66-C662-40D9-A051-8B3CB529F15F}" destId="{A16D7996-8A95-4EA4-A9BF-CD8B2FF2E3E4}" srcOrd="10" destOrd="0" presId="urn:microsoft.com/office/officeart/2005/8/layout/vList2"/>
    <dgm:cxn modelId="{02095740-1BCE-4836-B50F-7548DC3669D9}" type="presParOf" srcId="{89995E66-C662-40D9-A051-8B3CB529F15F}" destId="{1A59F232-8649-41AE-9442-EE430AB75B3F}" srcOrd="11" destOrd="0" presId="urn:microsoft.com/office/officeart/2005/8/layout/vList2"/>
    <dgm:cxn modelId="{92B9AFCF-B0C2-44F7-9EDD-5EFC7B2EC3E4}" type="presParOf" srcId="{89995E66-C662-40D9-A051-8B3CB529F15F}" destId="{D5ECCD60-2544-437A-B43F-500B3F72A4CF}" srcOrd="12" destOrd="0" presId="urn:microsoft.com/office/officeart/2005/8/layout/vList2"/>
    <dgm:cxn modelId="{8655AF35-CF47-4506-B6C8-1A41FA040698}" type="presParOf" srcId="{89995E66-C662-40D9-A051-8B3CB529F15F}" destId="{82148255-0E38-4B5A-9EAA-5DE6B90D47C0}" srcOrd="13" destOrd="0" presId="urn:microsoft.com/office/officeart/2005/8/layout/vList2"/>
    <dgm:cxn modelId="{B8A349E5-43C4-450F-8987-6AD788BE9B5C}" type="presParOf" srcId="{89995E66-C662-40D9-A051-8B3CB529F15F}" destId="{4A7920E8-3325-498C-9859-5161853E9E3B}" srcOrd="14" destOrd="0" presId="urn:microsoft.com/office/officeart/2005/8/layout/vList2"/>
    <dgm:cxn modelId="{218A430C-F4CD-4F9F-A9D4-C4F882C21A20}" type="presParOf" srcId="{89995E66-C662-40D9-A051-8B3CB529F15F}" destId="{A8B73B47-EDB5-46D8-8476-C2906ECAC920}" srcOrd="15" destOrd="0" presId="urn:microsoft.com/office/officeart/2005/8/layout/vList2"/>
    <dgm:cxn modelId="{91FD38C2-2E8B-4F66-9D85-C44260D80225}" type="presParOf" srcId="{89995E66-C662-40D9-A051-8B3CB529F15F}" destId="{EADE276B-B22C-4D93-9D01-1AF99F99C66C}" srcOrd="16" destOrd="0" presId="urn:microsoft.com/office/officeart/2005/8/layout/vList2"/>
    <dgm:cxn modelId="{EF84EEDD-7E03-4697-8630-28322C6761A2}" type="presParOf" srcId="{89995E66-C662-40D9-A051-8B3CB529F15F}" destId="{D8A3F9C1-69CC-4DC8-9955-2A43200FC609}" srcOrd="17" destOrd="0" presId="urn:microsoft.com/office/officeart/2005/8/layout/vList2"/>
    <dgm:cxn modelId="{82D9D50E-75A5-4C27-AB00-1AEE33D9F737}" type="presParOf" srcId="{89995E66-C662-40D9-A051-8B3CB529F15F}" destId="{C3385CA5-995F-4307-AE02-8103001DBDEE}"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54401A-1E61-4F49-B3CF-FD685D5DB436}"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1307DBE-B212-48FF-AEEB-6329996EDB85}">
      <dgm:prSet/>
      <dgm:spPr/>
      <dgm:t>
        <a:bodyPr/>
        <a:lstStyle/>
        <a:p>
          <a:r>
            <a:rPr lang="en-US" b="1" i="0" dirty="0"/>
            <a:t>Emile Durkheim, in 1897, in his book </a:t>
          </a:r>
          <a:r>
            <a:rPr lang="en-US" b="1" i="1" dirty="0"/>
            <a:t>Suicide</a:t>
          </a:r>
          <a:r>
            <a:rPr lang="en-US" b="1" i="0" dirty="0"/>
            <a:t>, used the term to reflect </a:t>
          </a:r>
          <a:r>
            <a:rPr lang="en-US" b="1" i="1" dirty="0"/>
            <a:t>the malady of the infinite</a:t>
          </a:r>
          <a:r>
            <a:rPr lang="en-US" b="1" i="0" dirty="0"/>
            <a:t>, because it was a desire without limit that can never be fulfilled; it only becomes more intense. He also called it an insatiable will.  </a:t>
          </a:r>
          <a:endParaRPr lang="en-US" b="1" dirty="0"/>
        </a:p>
      </dgm:t>
    </dgm:pt>
    <dgm:pt modelId="{B750123F-463A-4201-8E6D-647011DE70FF}" type="parTrans" cxnId="{86C7CC51-BBEE-4168-8CBC-1C7959C28979}">
      <dgm:prSet/>
      <dgm:spPr/>
      <dgm:t>
        <a:bodyPr/>
        <a:lstStyle/>
        <a:p>
          <a:endParaRPr lang="en-US"/>
        </a:p>
      </dgm:t>
    </dgm:pt>
    <dgm:pt modelId="{8149BBBA-3D10-41DE-8A1E-D074B96C5BD7}" type="sibTrans" cxnId="{86C7CC51-BBEE-4168-8CBC-1C7959C28979}">
      <dgm:prSet/>
      <dgm:spPr/>
      <dgm:t>
        <a:bodyPr/>
        <a:lstStyle/>
        <a:p>
          <a:endParaRPr lang="en-US"/>
        </a:p>
      </dgm:t>
    </dgm:pt>
    <dgm:pt modelId="{3887FECC-3B26-445B-A039-0B83E7162CE8}">
      <dgm:prSet/>
      <dgm:spPr/>
      <dgm:t>
        <a:bodyPr/>
        <a:lstStyle/>
        <a:p>
          <a:r>
            <a:rPr lang="en-US" b="1"/>
            <a:t>Will climate change result in a social uprooting and dissolution of moral and other societal systems if the climate changes become too pressing?</a:t>
          </a:r>
        </a:p>
      </dgm:t>
    </dgm:pt>
    <dgm:pt modelId="{34AB8825-AFAA-4AD0-AFB1-6AE8217B2A4E}" type="parTrans" cxnId="{81972A76-F564-4ABC-98A0-C0A27CA929DD}">
      <dgm:prSet/>
      <dgm:spPr/>
      <dgm:t>
        <a:bodyPr/>
        <a:lstStyle/>
        <a:p>
          <a:endParaRPr lang="en-US"/>
        </a:p>
      </dgm:t>
    </dgm:pt>
    <dgm:pt modelId="{14A56D40-3A88-4378-A3BB-2FF613E1360C}" type="sibTrans" cxnId="{81972A76-F564-4ABC-98A0-C0A27CA929DD}">
      <dgm:prSet/>
      <dgm:spPr/>
      <dgm:t>
        <a:bodyPr/>
        <a:lstStyle/>
        <a:p>
          <a:endParaRPr lang="en-US"/>
        </a:p>
      </dgm:t>
    </dgm:pt>
    <dgm:pt modelId="{B12FC599-87B8-4482-83BE-1EB2663C7B5D}">
      <dgm:prSet/>
      <dgm:spPr/>
      <dgm:t>
        <a:bodyPr/>
        <a:lstStyle/>
        <a:p>
          <a:r>
            <a:rPr lang="en-US" b="1" i="0"/>
            <a:t>Do we have a desire and expectation, without limit, of what the earth can and will do for us?</a:t>
          </a:r>
          <a:endParaRPr lang="en-US" b="1"/>
        </a:p>
      </dgm:t>
    </dgm:pt>
    <dgm:pt modelId="{2996E3FA-626E-490A-BE39-3554E755865B}" type="parTrans" cxnId="{2DE5A32D-81FB-4F12-8742-299F20ADF405}">
      <dgm:prSet/>
      <dgm:spPr/>
      <dgm:t>
        <a:bodyPr/>
        <a:lstStyle/>
        <a:p>
          <a:endParaRPr lang="en-US"/>
        </a:p>
      </dgm:t>
    </dgm:pt>
    <dgm:pt modelId="{C9707985-2BBB-4608-9030-686BAF2ED261}" type="sibTrans" cxnId="{2DE5A32D-81FB-4F12-8742-299F20ADF405}">
      <dgm:prSet/>
      <dgm:spPr/>
      <dgm:t>
        <a:bodyPr/>
        <a:lstStyle/>
        <a:p>
          <a:endParaRPr lang="en-US"/>
        </a:p>
      </dgm:t>
    </dgm:pt>
    <dgm:pt modelId="{277E01CF-9EFD-4D07-BFF8-FFB810F50D3A}" type="pres">
      <dgm:prSet presAssocID="{3654401A-1E61-4F49-B3CF-FD685D5DB436}" presName="outerComposite" presStyleCnt="0">
        <dgm:presLayoutVars>
          <dgm:chMax val="5"/>
          <dgm:dir/>
          <dgm:resizeHandles val="exact"/>
        </dgm:presLayoutVars>
      </dgm:prSet>
      <dgm:spPr/>
    </dgm:pt>
    <dgm:pt modelId="{27FDC18A-C99C-4836-8A13-08B4CE41F7FC}" type="pres">
      <dgm:prSet presAssocID="{3654401A-1E61-4F49-B3CF-FD685D5DB436}" presName="dummyMaxCanvas" presStyleCnt="0">
        <dgm:presLayoutVars/>
      </dgm:prSet>
      <dgm:spPr/>
    </dgm:pt>
    <dgm:pt modelId="{6C2CA762-3B0D-4255-A0DF-E6166DA4C7C3}" type="pres">
      <dgm:prSet presAssocID="{3654401A-1E61-4F49-B3CF-FD685D5DB436}" presName="ThreeNodes_1" presStyleLbl="node1" presStyleIdx="0" presStyleCnt="3">
        <dgm:presLayoutVars>
          <dgm:bulletEnabled val="1"/>
        </dgm:presLayoutVars>
      </dgm:prSet>
      <dgm:spPr/>
    </dgm:pt>
    <dgm:pt modelId="{1D960957-8FBB-4A87-AA24-0ADA6B77E615}" type="pres">
      <dgm:prSet presAssocID="{3654401A-1E61-4F49-B3CF-FD685D5DB436}" presName="ThreeNodes_2" presStyleLbl="node1" presStyleIdx="1" presStyleCnt="3" custLinFactNeighborY="-1662">
        <dgm:presLayoutVars>
          <dgm:bulletEnabled val="1"/>
        </dgm:presLayoutVars>
      </dgm:prSet>
      <dgm:spPr/>
    </dgm:pt>
    <dgm:pt modelId="{216F1E3F-5F24-4FF8-ADFE-D6397FD75F1D}" type="pres">
      <dgm:prSet presAssocID="{3654401A-1E61-4F49-B3CF-FD685D5DB436}" presName="ThreeNodes_3" presStyleLbl="node1" presStyleIdx="2" presStyleCnt="3">
        <dgm:presLayoutVars>
          <dgm:bulletEnabled val="1"/>
        </dgm:presLayoutVars>
      </dgm:prSet>
      <dgm:spPr/>
    </dgm:pt>
    <dgm:pt modelId="{2E5B4324-9C59-4B07-ADBC-A2574F55C8C6}" type="pres">
      <dgm:prSet presAssocID="{3654401A-1E61-4F49-B3CF-FD685D5DB436}" presName="ThreeConn_1-2" presStyleLbl="fgAccFollowNode1" presStyleIdx="0" presStyleCnt="2">
        <dgm:presLayoutVars>
          <dgm:bulletEnabled val="1"/>
        </dgm:presLayoutVars>
      </dgm:prSet>
      <dgm:spPr/>
    </dgm:pt>
    <dgm:pt modelId="{DB44681B-C7F5-4446-A809-806AD763D234}" type="pres">
      <dgm:prSet presAssocID="{3654401A-1E61-4F49-B3CF-FD685D5DB436}" presName="ThreeConn_2-3" presStyleLbl="fgAccFollowNode1" presStyleIdx="1" presStyleCnt="2">
        <dgm:presLayoutVars>
          <dgm:bulletEnabled val="1"/>
        </dgm:presLayoutVars>
      </dgm:prSet>
      <dgm:spPr/>
    </dgm:pt>
    <dgm:pt modelId="{C3E375B8-8AF6-412A-9618-3EE186FC17E2}" type="pres">
      <dgm:prSet presAssocID="{3654401A-1E61-4F49-B3CF-FD685D5DB436}" presName="ThreeNodes_1_text" presStyleLbl="node1" presStyleIdx="2" presStyleCnt="3">
        <dgm:presLayoutVars>
          <dgm:bulletEnabled val="1"/>
        </dgm:presLayoutVars>
      </dgm:prSet>
      <dgm:spPr/>
    </dgm:pt>
    <dgm:pt modelId="{4ABECA6B-5DF2-4B4A-A052-BFB93140EEE3}" type="pres">
      <dgm:prSet presAssocID="{3654401A-1E61-4F49-B3CF-FD685D5DB436}" presName="ThreeNodes_2_text" presStyleLbl="node1" presStyleIdx="2" presStyleCnt="3">
        <dgm:presLayoutVars>
          <dgm:bulletEnabled val="1"/>
        </dgm:presLayoutVars>
      </dgm:prSet>
      <dgm:spPr/>
    </dgm:pt>
    <dgm:pt modelId="{584F89A1-7447-451F-8F51-AD6543CB2D4C}" type="pres">
      <dgm:prSet presAssocID="{3654401A-1E61-4F49-B3CF-FD685D5DB436}" presName="ThreeNodes_3_text" presStyleLbl="node1" presStyleIdx="2" presStyleCnt="3">
        <dgm:presLayoutVars>
          <dgm:bulletEnabled val="1"/>
        </dgm:presLayoutVars>
      </dgm:prSet>
      <dgm:spPr/>
    </dgm:pt>
  </dgm:ptLst>
  <dgm:cxnLst>
    <dgm:cxn modelId="{2DEC6D1A-5BF9-41C6-A7EC-537E653BF95C}" type="presOf" srcId="{14A56D40-3A88-4378-A3BB-2FF613E1360C}" destId="{DB44681B-C7F5-4446-A809-806AD763D234}" srcOrd="0" destOrd="0" presId="urn:microsoft.com/office/officeart/2005/8/layout/vProcess5"/>
    <dgm:cxn modelId="{2DE5A32D-81FB-4F12-8742-299F20ADF405}" srcId="{3654401A-1E61-4F49-B3CF-FD685D5DB436}" destId="{B12FC599-87B8-4482-83BE-1EB2663C7B5D}" srcOrd="2" destOrd="0" parTransId="{2996E3FA-626E-490A-BE39-3554E755865B}" sibTransId="{C9707985-2BBB-4608-9030-686BAF2ED261}"/>
    <dgm:cxn modelId="{86C7CC51-BBEE-4168-8CBC-1C7959C28979}" srcId="{3654401A-1E61-4F49-B3CF-FD685D5DB436}" destId="{F1307DBE-B212-48FF-AEEB-6329996EDB85}" srcOrd="0" destOrd="0" parTransId="{B750123F-463A-4201-8E6D-647011DE70FF}" sibTransId="{8149BBBA-3D10-41DE-8A1E-D074B96C5BD7}"/>
    <dgm:cxn modelId="{81972A76-F564-4ABC-98A0-C0A27CA929DD}" srcId="{3654401A-1E61-4F49-B3CF-FD685D5DB436}" destId="{3887FECC-3B26-445B-A039-0B83E7162CE8}" srcOrd="1" destOrd="0" parTransId="{34AB8825-AFAA-4AD0-AFB1-6AE8217B2A4E}" sibTransId="{14A56D40-3A88-4378-A3BB-2FF613E1360C}"/>
    <dgm:cxn modelId="{4D1ABAA3-C86E-4662-B37D-7696C3B08243}" type="presOf" srcId="{3887FECC-3B26-445B-A039-0B83E7162CE8}" destId="{1D960957-8FBB-4A87-AA24-0ADA6B77E615}" srcOrd="0" destOrd="0" presId="urn:microsoft.com/office/officeart/2005/8/layout/vProcess5"/>
    <dgm:cxn modelId="{B29058AC-0C93-4F02-A1D7-575FDB84F661}" type="presOf" srcId="{3654401A-1E61-4F49-B3CF-FD685D5DB436}" destId="{277E01CF-9EFD-4D07-BFF8-FFB810F50D3A}" srcOrd="0" destOrd="0" presId="urn:microsoft.com/office/officeart/2005/8/layout/vProcess5"/>
    <dgm:cxn modelId="{5D2FE6B3-F275-4181-B208-4DF0D27CFF8A}" type="presOf" srcId="{3887FECC-3B26-445B-A039-0B83E7162CE8}" destId="{4ABECA6B-5DF2-4B4A-A052-BFB93140EEE3}" srcOrd="1" destOrd="0" presId="urn:microsoft.com/office/officeart/2005/8/layout/vProcess5"/>
    <dgm:cxn modelId="{DE315DCB-D6AA-4EE6-935E-73995C5410D5}" type="presOf" srcId="{8149BBBA-3D10-41DE-8A1E-D074B96C5BD7}" destId="{2E5B4324-9C59-4B07-ADBC-A2574F55C8C6}" srcOrd="0" destOrd="0" presId="urn:microsoft.com/office/officeart/2005/8/layout/vProcess5"/>
    <dgm:cxn modelId="{19CD63CD-D362-4EDE-9E1E-C0F9640B14ED}" type="presOf" srcId="{B12FC599-87B8-4482-83BE-1EB2663C7B5D}" destId="{216F1E3F-5F24-4FF8-ADFE-D6397FD75F1D}" srcOrd="0" destOrd="0" presId="urn:microsoft.com/office/officeart/2005/8/layout/vProcess5"/>
    <dgm:cxn modelId="{54B9B6D5-1E58-4B93-8F83-BB420C3FC632}" type="presOf" srcId="{F1307DBE-B212-48FF-AEEB-6329996EDB85}" destId="{C3E375B8-8AF6-412A-9618-3EE186FC17E2}" srcOrd="1" destOrd="0" presId="urn:microsoft.com/office/officeart/2005/8/layout/vProcess5"/>
    <dgm:cxn modelId="{4FCB31EC-5EBE-4140-8099-083B6DBD732C}" type="presOf" srcId="{B12FC599-87B8-4482-83BE-1EB2663C7B5D}" destId="{584F89A1-7447-451F-8F51-AD6543CB2D4C}" srcOrd="1" destOrd="0" presId="urn:microsoft.com/office/officeart/2005/8/layout/vProcess5"/>
    <dgm:cxn modelId="{4976BCF7-5742-4CE2-8290-44F169FBBCCA}" type="presOf" srcId="{F1307DBE-B212-48FF-AEEB-6329996EDB85}" destId="{6C2CA762-3B0D-4255-A0DF-E6166DA4C7C3}" srcOrd="0" destOrd="0" presId="urn:microsoft.com/office/officeart/2005/8/layout/vProcess5"/>
    <dgm:cxn modelId="{28F77434-6D95-400C-B679-B1CF33374611}" type="presParOf" srcId="{277E01CF-9EFD-4D07-BFF8-FFB810F50D3A}" destId="{27FDC18A-C99C-4836-8A13-08B4CE41F7FC}" srcOrd="0" destOrd="0" presId="urn:microsoft.com/office/officeart/2005/8/layout/vProcess5"/>
    <dgm:cxn modelId="{25EAABB3-EEA0-46C7-BD81-CA71F40B08BA}" type="presParOf" srcId="{277E01CF-9EFD-4D07-BFF8-FFB810F50D3A}" destId="{6C2CA762-3B0D-4255-A0DF-E6166DA4C7C3}" srcOrd="1" destOrd="0" presId="urn:microsoft.com/office/officeart/2005/8/layout/vProcess5"/>
    <dgm:cxn modelId="{FE390A4F-C460-4175-AF1C-DF23BFD683BD}" type="presParOf" srcId="{277E01CF-9EFD-4D07-BFF8-FFB810F50D3A}" destId="{1D960957-8FBB-4A87-AA24-0ADA6B77E615}" srcOrd="2" destOrd="0" presId="urn:microsoft.com/office/officeart/2005/8/layout/vProcess5"/>
    <dgm:cxn modelId="{41249B22-3668-49AB-A271-BCCEB35A4B89}" type="presParOf" srcId="{277E01CF-9EFD-4D07-BFF8-FFB810F50D3A}" destId="{216F1E3F-5F24-4FF8-ADFE-D6397FD75F1D}" srcOrd="3" destOrd="0" presId="urn:microsoft.com/office/officeart/2005/8/layout/vProcess5"/>
    <dgm:cxn modelId="{D174BC2E-9FE5-4421-9D5E-C62C2FCD20B7}" type="presParOf" srcId="{277E01CF-9EFD-4D07-BFF8-FFB810F50D3A}" destId="{2E5B4324-9C59-4B07-ADBC-A2574F55C8C6}" srcOrd="4" destOrd="0" presId="urn:microsoft.com/office/officeart/2005/8/layout/vProcess5"/>
    <dgm:cxn modelId="{A9BBBDC7-A815-4E45-97CB-E107718C0F7A}" type="presParOf" srcId="{277E01CF-9EFD-4D07-BFF8-FFB810F50D3A}" destId="{DB44681B-C7F5-4446-A809-806AD763D234}" srcOrd="5" destOrd="0" presId="urn:microsoft.com/office/officeart/2005/8/layout/vProcess5"/>
    <dgm:cxn modelId="{5670D312-B603-437C-91BC-C3B4F840A50E}" type="presParOf" srcId="{277E01CF-9EFD-4D07-BFF8-FFB810F50D3A}" destId="{C3E375B8-8AF6-412A-9618-3EE186FC17E2}" srcOrd="6" destOrd="0" presId="urn:microsoft.com/office/officeart/2005/8/layout/vProcess5"/>
    <dgm:cxn modelId="{E711CBC4-439B-43F6-B459-B9B8BD5DB7FC}" type="presParOf" srcId="{277E01CF-9EFD-4D07-BFF8-FFB810F50D3A}" destId="{4ABECA6B-5DF2-4B4A-A052-BFB93140EEE3}" srcOrd="7" destOrd="0" presId="urn:microsoft.com/office/officeart/2005/8/layout/vProcess5"/>
    <dgm:cxn modelId="{60D90ED4-B266-403F-81E9-4DFE9392C5FE}" type="presParOf" srcId="{277E01CF-9EFD-4D07-BFF8-FFB810F50D3A}" destId="{584F89A1-7447-451F-8F51-AD6543CB2D4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BA11A7-BBB0-45C0-9A10-85E0E08BCA9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0393667-9C68-4295-8B55-35895D8822E6}">
      <dgm:prSet/>
      <dgm:spPr/>
      <dgm:t>
        <a:bodyPr/>
        <a:lstStyle/>
        <a:p>
          <a:r>
            <a:rPr lang="en-US" dirty="0"/>
            <a:t>Carefully define the challenges, and then offer skills accordingly. </a:t>
          </a:r>
        </a:p>
      </dgm:t>
    </dgm:pt>
    <dgm:pt modelId="{2C3151F7-2AAD-4FE0-B080-7F847B5C5531}" type="parTrans" cxnId="{B835AC13-330B-447B-A11A-E5617584DD41}">
      <dgm:prSet/>
      <dgm:spPr/>
      <dgm:t>
        <a:bodyPr/>
        <a:lstStyle/>
        <a:p>
          <a:endParaRPr lang="en-US"/>
        </a:p>
      </dgm:t>
    </dgm:pt>
    <dgm:pt modelId="{9DB04BBD-2E0A-47A6-9038-7EBC1A385126}" type="sibTrans" cxnId="{B835AC13-330B-447B-A11A-E5617584DD41}">
      <dgm:prSet/>
      <dgm:spPr/>
      <dgm:t>
        <a:bodyPr/>
        <a:lstStyle/>
        <a:p>
          <a:endParaRPr lang="en-US"/>
        </a:p>
      </dgm:t>
    </dgm:pt>
    <dgm:pt modelId="{856B3275-5723-4AE5-A2B4-893380202BB6}">
      <dgm:prSet/>
      <dgm:spPr/>
      <dgm:t>
        <a:bodyPr/>
        <a:lstStyle/>
        <a:p>
          <a:r>
            <a:rPr lang="en-US"/>
            <a:t>Some skills will be to modify the amendable provincial challenges, and some will be on how to live with unmodifiable challenges.</a:t>
          </a:r>
        </a:p>
      </dgm:t>
    </dgm:pt>
    <dgm:pt modelId="{7A2AA19B-3817-4711-AA80-E862B795D24C}" type="parTrans" cxnId="{93775AD8-6B8A-43D8-B434-249226C4BE08}">
      <dgm:prSet/>
      <dgm:spPr/>
      <dgm:t>
        <a:bodyPr/>
        <a:lstStyle/>
        <a:p>
          <a:endParaRPr lang="en-US"/>
        </a:p>
      </dgm:t>
    </dgm:pt>
    <dgm:pt modelId="{811B6ABE-7091-40A0-9F58-A0DAE0AE16B9}" type="sibTrans" cxnId="{93775AD8-6B8A-43D8-B434-249226C4BE08}">
      <dgm:prSet/>
      <dgm:spPr/>
      <dgm:t>
        <a:bodyPr/>
        <a:lstStyle/>
        <a:p>
          <a:endParaRPr lang="en-US"/>
        </a:p>
      </dgm:t>
    </dgm:pt>
    <dgm:pt modelId="{AEA6E438-ECD7-489E-B8C1-52600255B173}" type="pres">
      <dgm:prSet presAssocID="{C8BA11A7-BBB0-45C0-9A10-85E0E08BCA9D}" presName="diagram" presStyleCnt="0">
        <dgm:presLayoutVars>
          <dgm:dir/>
          <dgm:resizeHandles val="exact"/>
        </dgm:presLayoutVars>
      </dgm:prSet>
      <dgm:spPr/>
    </dgm:pt>
    <dgm:pt modelId="{9BCE032D-9EFF-4CA3-BE6C-CE8BA0C22B2C}" type="pres">
      <dgm:prSet presAssocID="{40393667-9C68-4295-8B55-35895D8822E6}" presName="node" presStyleLbl="node1" presStyleIdx="0" presStyleCnt="2">
        <dgm:presLayoutVars>
          <dgm:bulletEnabled val="1"/>
        </dgm:presLayoutVars>
      </dgm:prSet>
      <dgm:spPr/>
    </dgm:pt>
    <dgm:pt modelId="{890EFFE0-15F1-4CA5-BFB9-0A58CADC0546}" type="pres">
      <dgm:prSet presAssocID="{9DB04BBD-2E0A-47A6-9038-7EBC1A385126}" presName="sibTrans" presStyleCnt="0"/>
      <dgm:spPr/>
    </dgm:pt>
    <dgm:pt modelId="{A69460D4-0207-4DB7-AEFB-0D267F0E3C96}" type="pres">
      <dgm:prSet presAssocID="{856B3275-5723-4AE5-A2B4-893380202BB6}" presName="node" presStyleLbl="node1" presStyleIdx="1" presStyleCnt="2">
        <dgm:presLayoutVars>
          <dgm:bulletEnabled val="1"/>
        </dgm:presLayoutVars>
      </dgm:prSet>
      <dgm:spPr/>
    </dgm:pt>
  </dgm:ptLst>
  <dgm:cxnLst>
    <dgm:cxn modelId="{B835AC13-330B-447B-A11A-E5617584DD41}" srcId="{C8BA11A7-BBB0-45C0-9A10-85E0E08BCA9D}" destId="{40393667-9C68-4295-8B55-35895D8822E6}" srcOrd="0" destOrd="0" parTransId="{2C3151F7-2AAD-4FE0-B080-7F847B5C5531}" sibTransId="{9DB04BBD-2E0A-47A6-9038-7EBC1A385126}"/>
    <dgm:cxn modelId="{D417B914-48AB-4D4E-B223-6FA8F7319CA8}" type="presOf" srcId="{C8BA11A7-BBB0-45C0-9A10-85E0E08BCA9D}" destId="{AEA6E438-ECD7-489E-B8C1-52600255B173}" srcOrd="0" destOrd="0" presId="urn:microsoft.com/office/officeart/2005/8/layout/default"/>
    <dgm:cxn modelId="{93775AD8-6B8A-43D8-B434-249226C4BE08}" srcId="{C8BA11A7-BBB0-45C0-9A10-85E0E08BCA9D}" destId="{856B3275-5723-4AE5-A2B4-893380202BB6}" srcOrd="1" destOrd="0" parTransId="{7A2AA19B-3817-4711-AA80-E862B795D24C}" sibTransId="{811B6ABE-7091-40A0-9F58-A0DAE0AE16B9}"/>
    <dgm:cxn modelId="{2EA76BDA-0882-4A02-AC26-19D79703FB08}" type="presOf" srcId="{856B3275-5723-4AE5-A2B4-893380202BB6}" destId="{A69460D4-0207-4DB7-AEFB-0D267F0E3C96}" srcOrd="0" destOrd="0" presId="urn:microsoft.com/office/officeart/2005/8/layout/default"/>
    <dgm:cxn modelId="{B08EFCEA-231B-4042-BBCE-8D99121D3113}" type="presOf" srcId="{40393667-9C68-4295-8B55-35895D8822E6}" destId="{9BCE032D-9EFF-4CA3-BE6C-CE8BA0C22B2C}" srcOrd="0" destOrd="0" presId="urn:microsoft.com/office/officeart/2005/8/layout/default"/>
    <dgm:cxn modelId="{5D5E0A89-AD16-43A1-9D1E-F545F18B34BE}" type="presParOf" srcId="{AEA6E438-ECD7-489E-B8C1-52600255B173}" destId="{9BCE032D-9EFF-4CA3-BE6C-CE8BA0C22B2C}" srcOrd="0" destOrd="0" presId="urn:microsoft.com/office/officeart/2005/8/layout/default"/>
    <dgm:cxn modelId="{8CEAFA41-9F20-4C33-95A2-83DDD6D89BBB}" type="presParOf" srcId="{AEA6E438-ECD7-489E-B8C1-52600255B173}" destId="{890EFFE0-15F1-4CA5-BFB9-0A58CADC0546}" srcOrd="1" destOrd="0" presId="urn:microsoft.com/office/officeart/2005/8/layout/default"/>
    <dgm:cxn modelId="{9731CA7A-D3DA-46B9-AA59-55F45AFDC612}" type="presParOf" srcId="{AEA6E438-ECD7-489E-B8C1-52600255B173}" destId="{A69460D4-0207-4DB7-AEFB-0D267F0E3C9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89682C-201D-4F95-8719-BDB7D1A448D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78B29D6-A3A4-42F6-A6D4-8389BB0D1296}">
      <dgm:prSet/>
      <dgm:spPr/>
      <dgm:t>
        <a:bodyPr/>
        <a:lstStyle/>
        <a:p>
          <a:r>
            <a:rPr lang="en-US"/>
            <a:t>We are fundamentally taught to treat more than to prevent diseases. To best treat we must know what and how to prepare.</a:t>
          </a:r>
        </a:p>
      </dgm:t>
    </dgm:pt>
    <dgm:pt modelId="{85AFF109-8BC2-4BA5-AAFF-7A072518A7DD}" type="parTrans" cxnId="{1B1CECD6-4BC6-4AF6-9E3B-FF665692BFAB}">
      <dgm:prSet/>
      <dgm:spPr/>
      <dgm:t>
        <a:bodyPr/>
        <a:lstStyle/>
        <a:p>
          <a:endParaRPr lang="en-US"/>
        </a:p>
      </dgm:t>
    </dgm:pt>
    <dgm:pt modelId="{E41F1647-5254-4DFF-89FD-247334E190A5}" type="sibTrans" cxnId="{1B1CECD6-4BC6-4AF6-9E3B-FF665692BFAB}">
      <dgm:prSet/>
      <dgm:spPr/>
      <dgm:t>
        <a:bodyPr/>
        <a:lstStyle/>
        <a:p>
          <a:endParaRPr lang="en-US"/>
        </a:p>
      </dgm:t>
    </dgm:pt>
    <dgm:pt modelId="{5C9AABE0-9D19-429A-9A77-C2C7E3FB50DD}">
      <dgm:prSet/>
      <dgm:spPr/>
      <dgm:t>
        <a:bodyPr/>
        <a:lstStyle/>
        <a:p>
          <a:r>
            <a:rPr lang="en-US"/>
            <a:t>But this time the preparation is not for diseases of the individual;  it is of the diseases of the biosphere. It must be a global public health effort.</a:t>
          </a:r>
        </a:p>
      </dgm:t>
    </dgm:pt>
    <dgm:pt modelId="{F6A2CCB8-124D-4041-A612-C6B872EAB78E}" type="parTrans" cxnId="{0D253995-1862-416A-BAA0-68BB058F3D51}">
      <dgm:prSet/>
      <dgm:spPr/>
      <dgm:t>
        <a:bodyPr/>
        <a:lstStyle/>
        <a:p>
          <a:endParaRPr lang="en-US"/>
        </a:p>
      </dgm:t>
    </dgm:pt>
    <dgm:pt modelId="{3700866C-A854-4FC5-AC44-559950A5EF9F}" type="sibTrans" cxnId="{0D253995-1862-416A-BAA0-68BB058F3D51}">
      <dgm:prSet/>
      <dgm:spPr/>
      <dgm:t>
        <a:bodyPr/>
        <a:lstStyle/>
        <a:p>
          <a:endParaRPr lang="en-US"/>
        </a:p>
      </dgm:t>
    </dgm:pt>
    <dgm:pt modelId="{53A83BD0-E781-4525-80CD-81F1E2474FDB}">
      <dgm:prSet/>
      <dgm:spPr/>
      <dgm:t>
        <a:bodyPr/>
        <a:lstStyle/>
        <a:p>
          <a:r>
            <a:rPr lang="en-US"/>
            <a:t>Life-style is a key concern. As with treating body weight, it takes time and discipline to embrace healthier life-styles. We sell pills or injections so, without too much work, to restore a prior baseline life-style. Is that wrong?</a:t>
          </a:r>
        </a:p>
      </dgm:t>
    </dgm:pt>
    <dgm:pt modelId="{478A09FF-52F1-414A-BB17-9F04D5ED1ED9}" type="parTrans" cxnId="{7D2AA622-FC6B-464E-91BC-664884C67C8C}">
      <dgm:prSet/>
      <dgm:spPr/>
      <dgm:t>
        <a:bodyPr/>
        <a:lstStyle/>
        <a:p>
          <a:endParaRPr lang="en-US"/>
        </a:p>
      </dgm:t>
    </dgm:pt>
    <dgm:pt modelId="{57BD5109-17F7-45BE-8D3E-BC3046BED45C}" type="sibTrans" cxnId="{7D2AA622-FC6B-464E-91BC-664884C67C8C}">
      <dgm:prSet/>
      <dgm:spPr/>
      <dgm:t>
        <a:bodyPr/>
        <a:lstStyle/>
        <a:p>
          <a:endParaRPr lang="en-US"/>
        </a:p>
      </dgm:t>
    </dgm:pt>
    <dgm:pt modelId="{EA70CAD3-F2C0-48CC-8F23-756985BCC724}">
      <dgm:prSet/>
      <dgm:spPr/>
      <dgm:t>
        <a:bodyPr/>
        <a:lstStyle/>
        <a:p>
          <a:r>
            <a:rPr lang="en-US"/>
            <a:t>It is mandatory for all of us facing the same climate change issues:  What behaviors have you changed? Can we ethically teach what we don’t do?</a:t>
          </a:r>
        </a:p>
      </dgm:t>
    </dgm:pt>
    <dgm:pt modelId="{BC778C45-3CE7-492C-8C22-5C763816F5CA}" type="parTrans" cxnId="{DB2E4D01-F168-49E0-8271-1BC9D6C1AD7D}">
      <dgm:prSet/>
      <dgm:spPr/>
      <dgm:t>
        <a:bodyPr/>
        <a:lstStyle/>
        <a:p>
          <a:endParaRPr lang="en-US"/>
        </a:p>
      </dgm:t>
    </dgm:pt>
    <dgm:pt modelId="{D2EC8E09-B8DA-4DF8-916E-A40318E2021B}" type="sibTrans" cxnId="{DB2E4D01-F168-49E0-8271-1BC9D6C1AD7D}">
      <dgm:prSet/>
      <dgm:spPr/>
      <dgm:t>
        <a:bodyPr/>
        <a:lstStyle/>
        <a:p>
          <a:endParaRPr lang="en-US"/>
        </a:p>
      </dgm:t>
    </dgm:pt>
    <dgm:pt modelId="{53119240-D3FE-4AE2-96CC-BDFE8C976ADB}" type="pres">
      <dgm:prSet presAssocID="{C189682C-201D-4F95-8719-BDB7D1A448D5}" presName="linear" presStyleCnt="0">
        <dgm:presLayoutVars>
          <dgm:animLvl val="lvl"/>
          <dgm:resizeHandles val="exact"/>
        </dgm:presLayoutVars>
      </dgm:prSet>
      <dgm:spPr/>
    </dgm:pt>
    <dgm:pt modelId="{850C71D8-667F-42E7-9288-32D373A8445E}" type="pres">
      <dgm:prSet presAssocID="{B78B29D6-A3A4-42F6-A6D4-8389BB0D1296}" presName="parentText" presStyleLbl="node1" presStyleIdx="0" presStyleCnt="4">
        <dgm:presLayoutVars>
          <dgm:chMax val="0"/>
          <dgm:bulletEnabled val="1"/>
        </dgm:presLayoutVars>
      </dgm:prSet>
      <dgm:spPr/>
    </dgm:pt>
    <dgm:pt modelId="{C86145BA-6C3A-496A-A52E-33E4BF50BD9B}" type="pres">
      <dgm:prSet presAssocID="{E41F1647-5254-4DFF-89FD-247334E190A5}" presName="spacer" presStyleCnt="0"/>
      <dgm:spPr/>
    </dgm:pt>
    <dgm:pt modelId="{07205501-BDF2-4FAE-8413-B85959FED1B6}" type="pres">
      <dgm:prSet presAssocID="{5C9AABE0-9D19-429A-9A77-C2C7E3FB50DD}" presName="parentText" presStyleLbl="node1" presStyleIdx="1" presStyleCnt="4">
        <dgm:presLayoutVars>
          <dgm:chMax val="0"/>
          <dgm:bulletEnabled val="1"/>
        </dgm:presLayoutVars>
      </dgm:prSet>
      <dgm:spPr/>
    </dgm:pt>
    <dgm:pt modelId="{FC52A523-CA8B-4672-A284-C35160D465EB}" type="pres">
      <dgm:prSet presAssocID="{3700866C-A854-4FC5-AC44-559950A5EF9F}" presName="spacer" presStyleCnt="0"/>
      <dgm:spPr/>
    </dgm:pt>
    <dgm:pt modelId="{D709020F-B4AF-47C3-B831-427661E27DA0}" type="pres">
      <dgm:prSet presAssocID="{53A83BD0-E781-4525-80CD-81F1E2474FDB}" presName="parentText" presStyleLbl="node1" presStyleIdx="2" presStyleCnt="4">
        <dgm:presLayoutVars>
          <dgm:chMax val="0"/>
          <dgm:bulletEnabled val="1"/>
        </dgm:presLayoutVars>
      </dgm:prSet>
      <dgm:spPr/>
    </dgm:pt>
    <dgm:pt modelId="{684F0BD8-CA93-4DE5-BA0B-1CE49F60938A}" type="pres">
      <dgm:prSet presAssocID="{57BD5109-17F7-45BE-8D3E-BC3046BED45C}" presName="spacer" presStyleCnt="0"/>
      <dgm:spPr/>
    </dgm:pt>
    <dgm:pt modelId="{D9508EBF-31DD-46A7-A146-74B61614B317}" type="pres">
      <dgm:prSet presAssocID="{EA70CAD3-F2C0-48CC-8F23-756985BCC724}" presName="parentText" presStyleLbl="node1" presStyleIdx="3" presStyleCnt="4">
        <dgm:presLayoutVars>
          <dgm:chMax val="0"/>
          <dgm:bulletEnabled val="1"/>
        </dgm:presLayoutVars>
      </dgm:prSet>
      <dgm:spPr/>
    </dgm:pt>
  </dgm:ptLst>
  <dgm:cxnLst>
    <dgm:cxn modelId="{70BDEE00-D2B6-4BAD-92C4-FFE374A2A8F7}" type="presOf" srcId="{B78B29D6-A3A4-42F6-A6D4-8389BB0D1296}" destId="{850C71D8-667F-42E7-9288-32D373A8445E}" srcOrd="0" destOrd="0" presId="urn:microsoft.com/office/officeart/2005/8/layout/vList2"/>
    <dgm:cxn modelId="{DB2E4D01-F168-49E0-8271-1BC9D6C1AD7D}" srcId="{C189682C-201D-4F95-8719-BDB7D1A448D5}" destId="{EA70CAD3-F2C0-48CC-8F23-756985BCC724}" srcOrd="3" destOrd="0" parTransId="{BC778C45-3CE7-492C-8C22-5C763816F5CA}" sibTransId="{D2EC8E09-B8DA-4DF8-916E-A40318E2021B}"/>
    <dgm:cxn modelId="{7D2AA622-FC6B-464E-91BC-664884C67C8C}" srcId="{C189682C-201D-4F95-8719-BDB7D1A448D5}" destId="{53A83BD0-E781-4525-80CD-81F1E2474FDB}" srcOrd="2" destOrd="0" parTransId="{478A09FF-52F1-414A-BB17-9F04D5ED1ED9}" sibTransId="{57BD5109-17F7-45BE-8D3E-BC3046BED45C}"/>
    <dgm:cxn modelId="{6709DC5F-EA1E-4FF7-BCFB-FD86752C159C}" type="presOf" srcId="{53A83BD0-E781-4525-80CD-81F1E2474FDB}" destId="{D709020F-B4AF-47C3-B831-427661E27DA0}" srcOrd="0" destOrd="0" presId="urn:microsoft.com/office/officeart/2005/8/layout/vList2"/>
    <dgm:cxn modelId="{C3F30665-69D6-4A2F-AFBD-20189D80B1DA}" type="presOf" srcId="{C189682C-201D-4F95-8719-BDB7D1A448D5}" destId="{53119240-D3FE-4AE2-96CC-BDFE8C976ADB}" srcOrd="0" destOrd="0" presId="urn:microsoft.com/office/officeart/2005/8/layout/vList2"/>
    <dgm:cxn modelId="{0D253995-1862-416A-BAA0-68BB058F3D51}" srcId="{C189682C-201D-4F95-8719-BDB7D1A448D5}" destId="{5C9AABE0-9D19-429A-9A77-C2C7E3FB50DD}" srcOrd="1" destOrd="0" parTransId="{F6A2CCB8-124D-4041-A612-C6B872EAB78E}" sibTransId="{3700866C-A854-4FC5-AC44-559950A5EF9F}"/>
    <dgm:cxn modelId="{0A308DB4-FDA7-44A4-801F-E20CBD8FF54D}" type="presOf" srcId="{EA70CAD3-F2C0-48CC-8F23-756985BCC724}" destId="{D9508EBF-31DD-46A7-A146-74B61614B317}" srcOrd="0" destOrd="0" presId="urn:microsoft.com/office/officeart/2005/8/layout/vList2"/>
    <dgm:cxn modelId="{E9D104CB-1B0D-4E12-80B3-A469F066FB47}" type="presOf" srcId="{5C9AABE0-9D19-429A-9A77-C2C7E3FB50DD}" destId="{07205501-BDF2-4FAE-8413-B85959FED1B6}" srcOrd="0" destOrd="0" presId="urn:microsoft.com/office/officeart/2005/8/layout/vList2"/>
    <dgm:cxn modelId="{1B1CECD6-4BC6-4AF6-9E3B-FF665692BFAB}" srcId="{C189682C-201D-4F95-8719-BDB7D1A448D5}" destId="{B78B29D6-A3A4-42F6-A6D4-8389BB0D1296}" srcOrd="0" destOrd="0" parTransId="{85AFF109-8BC2-4BA5-AAFF-7A072518A7DD}" sibTransId="{E41F1647-5254-4DFF-89FD-247334E190A5}"/>
    <dgm:cxn modelId="{0C73E2C1-EFC4-4C51-A737-D200078DB61E}" type="presParOf" srcId="{53119240-D3FE-4AE2-96CC-BDFE8C976ADB}" destId="{850C71D8-667F-42E7-9288-32D373A8445E}" srcOrd="0" destOrd="0" presId="urn:microsoft.com/office/officeart/2005/8/layout/vList2"/>
    <dgm:cxn modelId="{736EFC57-19D6-48DD-8EB4-5BC3F5E54663}" type="presParOf" srcId="{53119240-D3FE-4AE2-96CC-BDFE8C976ADB}" destId="{C86145BA-6C3A-496A-A52E-33E4BF50BD9B}" srcOrd="1" destOrd="0" presId="urn:microsoft.com/office/officeart/2005/8/layout/vList2"/>
    <dgm:cxn modelId="{46C400A3-660E-4F63-B557-685BDEEA94B7}" type="presParOf" srcId="{53119240-D3FE-4AE2-96CC-BDFE8C976ADB}" destId="{07205501-BDF2-4FAE-8413-B85959FED1B6}" srcOrd="2" destOrd="0" presId="urn:microsoft.com/office/officeart/2005/8/layout/vList2"/>
    <dgm:cxn modelId="{D5B8D1C7-5F79-4031-B2C9-8BBF092FF0EE}" type="presParOf" srcId="{53119240-D3FE-4AE2-96CC-BDFE8C976ADB}" destId="{FC52A523-CA8B-4672-A284-C35160D465EB}" srcOrd="3" destOrd="0" presId="urn:microsoft.com/office/officeart/2005/8/layout/vList2"/>
    <dgm:cxn modelId="{C24AC74D-27A5-4B0F-9214-9DDB867DC9AC}" type="presParOf" srcId="{53119240-D3FE-4AE2-96CC-BDFE8C976ADB}" destId="{D709020F-B4AF-47C3-B831-427661E27DA0}" srcOrd="4" destOrd="0" presId="urn:microsoft.com/office/officeart/2005/8/layout/vList2"/>
    <dgm:cxn modelId="{5CC870B0-1048-426F-848E-861A927B6D98}" type="presParOf" srcId="{53119240-D3FE-4AE2-96CC-BDFE8C976ADB}" destId="{684F0BD8-CA93-4DE5-BA0B-1CE49F60938A}" srcOrd="5" destOrd="0" presId="urn:microsoft.com/office/officeart/2005/8/layout/vList2"/>
    <dgm:cxn modelId="{0D2AC84A-CA26-44CB-83DE-D3D62FB572BA}" type="presParOf" srcId="{53119240-D3FE-4AE2-96CC-BDFE8C976ADB}" destId="{D9508EBF-31DD-46A7-A146-74B61614B31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2DBCAE-E00E-42F0-ABE4-48B45769FAF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F935D50-6E9D-4E55-BA8F-EED3C472199B}">
      <dgm:prSet/>
      <dgm:spPr/>
      <dgm:t>
        <a:bodyPr/>
        <a:lstStyle/>
        <a:p>
          <a:r>
            <a:rPr lang="en-US" dirty="0"/>
            <a:t>Usually passive, reticent, phobic, lazy, dependent, or shy people may need initial psychological strengthening.</a:t>
          </a:r>
        </a:p>
      </dgm:t>
    </dgm:pt>
    <dgm:pt modelId="{48993BBB-8649-4782-AA26-C1AD46CE8695}" type="parTrans" cxnId="{F14F09CF-D894-436A-A612-359B468649DA}">
      <dgm:prSet/>
      <dgm:spPr/>
      <dgm:t>
        <a:bodyPr/>
        <a:lstStyle/>
        <a:p>
          <a:endParaRPr lang="en-US"/>
        </a:p>
      </dgm:t>
    </dgm:pt>
    <dgm:pt modelId="{D33293AE-3083-4A56-AD08-05E63B200A43}" type="sibTrans" cxnId="{F14F09CF-D894-436A-A612-359B468649DA}">
      <dgm:prSet/>
      <dgm:spPr/>
      <dgm:t>
        <a:bodyPr/>
        <a:lstStyle/>
        <a:p>
          <a:endParaRPr lang="en-US"/>
        </a:p>
      </dgm:t>
    </dgm:pt>
    <dgm:pt modelId="{C24D673C-A096-4DF5-B5BB-76B4D59405F8}">
      <dgm:prSet/>
      <dgm:spPr/>
      <dgm:t>
        <a:bodyPr/>
        <a:lstStyle/>
        <a:p>
          <a:r>
            <a:rPr lang="en-US"/>
            <a:t>Modify for learning disabilities, age, religious, cultural or political backgrounds</a:t>
          </a:r>
        </a:p>
      </dgm:t>
    </dgm:pt>
    <dgm:pt modelId="{60621A7A-CC3E-4C07-81CF-D60C69A002BC}" type="parTrans" cxnId="{917BC6DD-17F1-45FF-8ACC-A3CE91A1B3BF}">
      <dgm:prSet/>
      <dgm:spPr/>
      <dgm:t>
        <a:bodyPr/>
        <a:lstStyle/>
        <a:p>
          <a:endParaRPr lang="en-US"/>
        </a:p>
      </dgm:t>
    </dgm:pt>
    <dgm:pt modelId="{566E477C-C8D6-454C-9718-1D94BC8EEAE9}" type="sibTrans" cxnId="{917BC6DD-17F1-45FF-8ACC-A3CE91A1B3BF}">
      <dgm:prSet/>
      <dgm:spPr/>
      <dgm:t>
        <a:bodyPr/>
        <a:lstStyle/>
        <a:p>
          <a:endParaRPr lang="en-US"/>
        </a:p>
      </dgm:t>
    </dgm:pt>
    <dgm:pt modelId="{2345D686-36FE-42E5-87F6-C522A3F92F50}">
      <dgm:prSet/>
      <dgm:spPr/>
      <dgm:t>
        <a:bodyPr/>
        <a:lstStyle/>
        <a:p>
          <a:r>
            <a:rPr lang="en-US"/>
            <a:t>Consider the  surrounding ‘political ecology’–  the political-social-economic factors being mixed with climate issues. </a:t>
          </a:r>
        </a:p>
      </dgm:t>
    </dgm:pt>
    <dgm:pt modelId="{460C86F1-E4FD-430B-85EB-6860017F472C}" type="parTrans" cxnId="{CA10A7FF-BC09-4312-BE6B-36E3919C41D4}">
      <dgm:prSet/>
      <dgm:spPr/>
      <dgm:t>
        <a:bodyPr/>
        <a:lstStyle/>
        <a:p>
          <a:endParaRPr lang="en-US"/>
        </a:p>
      </dgm:t>
    </dgm:pt>
    <dgm:pt modelId="{56E8679A-CDE3-4E75-97CC-2297D9FD9611}" type="sibTrans" cxnId="{CA10A7FF-BC09-4312-BE6B-36E3919C41D4}">
      <dgm:prSet/>
      <dgm:spPr/>
      <dgm:t>
        <a:bodyPr/>
        <a:lstStyle/>
        <a:p>
          <a:endParaRPr lang="en-US"/>
        </a:p>
      </dgm:t>
    </dgm:pt>
    <dgm:pt modelId="{BFF90A94-CAF0-486E-A2FA-E2FDE2C00FA9}">
      <dgm:prSet/>
      <dgm:spPr/>
      <dgm:t>
        <a:bodyPr/>
        <a:lstStyle/>
        <a:p>
          <a:r>
            <a:rPr lang="en-US"/>
            <a:t>Test for cynical,  nihilistic, and ennui occurrences. Likewise, listen for the low informed but insistent personality.</a:t>
          </a:r>
        </a:p>
      </dgm:t>
    </dgm:pt>
    <dgm:pt modelId="{088B0CF5-EC06-4733-864A-80E444D1A5BC}" type="parTrans" cxnId="{296C6131-9D75-4654-B66B-FBDA3E0D3F5A}">
      <dgm:prSet/>
      <dgm:spPr/>
      <dgm:t>
        <a:bodyPr/>
        <a:lstStyle/>
        <a:p>
          <a:endParaRPr lang="en-US"/>
        </a:p>
      </dgm:t>
    </dgm:pt>
    <dgm:pt modelId="{37F464E2-6BFD-464C-BDD7-DFB12C5495B4}" type="sibTrans" cxnId="{296C6131-9D75-4654-B66B-FBDA3E0D3F5A}">
      <dgm:prSet/>
      <dgm:spPr/>
      <dgm:t>
        <a:bodyPr/>
        <a:lstStyle/>
        <a:p>
          <a:endParaRPr lang="en-US"/>
        </a:p>
      </dgm:t>
    </dgm:pt>
    <dgm:pt modelId="{F08DA69F-1343-4B8A-A4D8-E50A918C76E0}">
      <dgm:prSet/>
      <dgm:spPr/>
      <dgm:t>
        <a:bodyPr/>
        <a:lstStyle/>
        <a:p>
          <a:r>
            <a:rPr lang="en-US"/>
            <a:t>Listen to concerns of water and food supply wars.</a:t>
          </a:r>
        </a:p>
      </dgm:t>
    </dgm:pt>
    <dgm:pt modelId="{FECD1510-CE07-48DC-A7AE-B6D5055622F8}" type="parTrans" cxnId="{D128BF33-2B81-4F9E-B7AC-7C1E49F61FEA}">
      <dgm:prSet/>
      <dgm:spPr/>
      <dgm:t>
        <a:bodyPr/>
        <a:lstStyle/>
        <a:p>
          <a:endParaRPr lang="en-US"/>
        </a:p>
      </dgm:t>
    </dgm:pt>
    <dgm:pt modelId="{3FC38202-AAA4-43DE-A617-C371C8E8A649}" type="sibTrans" cxnId="{D128BF33-2B81-4F9E-B7AC-7C1E49F61FEA}">
      <dgm:prSet/>
      <dgm:spPr/>
      <dgm:t>
        <a:bodyPr/>
        <a:lstStyle/>
        <a:p>
          <a:endParaRPr lang="en-US"/>
        </a:p>
      </dgm:t>
    </dgm:pt>
    <dgm:pt modelId="{602DD5F9-0E2D-4FFB-A31D-CB63436E3AAF}">
      <dgm:prSet/>
      <dgm:spPr/>
      <dgm:t>
        <a:bodyPr/>
        <a:lstStyle/>
        <a:p>
          <a:r>
            <a:rPr lang="en-US"/>
            <a:t>Listen to concerns about being out of control, which can include anger at leaders, deniers, profit only makers, and the like.</a:t>
          </a:r>
        </a:p>
      </dgm:t>
    </dgm:pt>
    <dgm:pt modelId="{4C321FED-ED3E-4AB2-87DD-080810A69B42}" type="parTrans" cxnId="{754B74C8-D677-43A0-9AF1-228C0A1DEFA3}">
      <dgm:prSet/>
      <dgm:spPr/>
      <dgm:t>
        <a:bodyPr/>
        <a:lstStyle/>
        <a:p>
          <a:endParaRPr lang="en-US"/>
        </a:p>
      </dgm:t>
    </dgm:pt>
    <dgm:pt modelId="{3054E0BA-9E0A-41DC-84A5-0D5B9AD04744}" type="sibTrans" cxnId="{754B74C8-D677-43A0-9AF1-228C0A1DEFA3}">
      <dgm:prSet/>
      <dgm:spPr/>
      <dgm:t>
        <a:bodyPr/>
        <a:lstStyle/>
        <a:p>
          <a:endParaRPr lang="en-US"/>
        </a:p>
      </dgm:t>
    </dgm:pt>
    <dgm:pt modelId="{6CE17BE1-6A33-45C3-827C-8300D4CFEF63}" type="pres">
      <dgm:prSet presAssocID="{DD2DBCAE-E00E-42F0-ABE4-48B45769FAF1}" presName="linear" presStyleCnt="0">
        <dgm:presLayoutVars>
          <dgm:animLvl val="lvl"/>
          <dgm:resizeHandles val="exact"/>
        </dgm:presLayoutVars>
      </dgm:prSet>
      <dgm:spPr/>
    </dgm:pt>
    <dgm:pt modelId="{A9164E5F-424B-4D18-84FD-15454E223E19}" type="pres">
      <dgm:prSet presAssocID="{3F935D50-6E9D-4E55-BA8F-EED3C472199B}" presName="parentText" presStyleLbl="node1" presStyleIdx="0" presStyleCnt="6">
        <dgm:presLayoutVars>
          <dgm:chMax val="0"/>
          <dgm:bulletEnabled val="1"/>
        </dgm:presLayoutVars>
      </dgm:prSet>
      <dgm:spPr/>
    </dgm:pt>
    <dgm:pt modelId="{DDB768EF-BAD2-4FE7-8473-65486D7BD27D}" type="pres">
      <dgm:prSet presAssocID="{D33293AE-3083-4A56-AD08-05E63B200A43}" presName="spacer" presStyleCnt="0"/>
      <dgm:spPr/>
    </dgm:pt>
    <dgm:pt modelId="{6BBFF446-4B31-4653-AEFB-6DA63E839B30}" type="pres">
      <dgm:prSet presAssocID="{C24D673C-A096-4DF5-B5BB-76B4D59405F8}" presName="parentText" presStyleLbl="node1" presStyleIdx="1" presStyleCnt="6">
        <dgm:presLayoutVars>
          <dgm:chMax val="0"/>
          <dgm:bulletEnabled val="1"/>
        </dgm:presLayoutVars>
      </dgm:prSet>
      <dgm:spPr/>
    </dgm:pt>
    <dgm:pt modelId="{2CF18486-7F7B-496E-BC1F-E5804D9E87FA}" type="pres">
      <dgm:prSet presAssocID="{566E477C-C8D6-454C-9718-1D94BC8EEAE9}" presName="spacer" presStyleCnt="0"/>
      <dgm:spPr/>
    </dgm:pt>
    <dgm:pt modelId="{86AC5E66-7AE4-43EA-BFAE-4D3EDDE7CAA3}" type="pres">
      <dgm:prSet presAssocID="{2345D686-36FE-42E5-87F6-C522A3F92F50}" presName="parentText" presStyleLbl="node1" presStyleIdx="2" presStyleCnt="6">
        <dgm:presLayoutVars>
          <dgm:chMax val="0"/>
          <dgm:bulletEnabled val="1"/>
        </dgm:presLayoutVars>
      </dgm:prSet>
      <dgm:spPr/>
    </dgm:pt>
    <dgm:pt modelId="{2A54ACEF-78E5-423A-BC29-8A1E2FBCC9BE}" type="pres">
      <dgm:prSet presAssocID="{56E8679A-CDE3-4E75-97CC-2297D9FD9611}" presName="spacer" presStyleCnt="0"/>
      <dgm:spPr/>
    </dgm:pt>
    <dgm:pt modelId="{86FAFEBA-C9F0-4C91-A78E-C717080A276C}" type="pres">
      <dgm:prSet presAssocID="{BFF90A94-CAF0-486E-A2FA-E2FDE2C00FA9}" presName="parentText" presStyleLbl="node1" presStyleIdx="3" presStyleCnt="6">
        <dgm:presLayoutVars>
          <dgm:chMax val="0"/>
          <dgm:bulletEnabled val="1"/>
        </dgm:presLayoutVars>
      </dgm:prSet>
      <dgm:spPr/>
    </dgm:pt>
    <dgm:pt modelId="{4411D49A-D925-4B1B-A43F-0504EDFE3EAC}" type="pres">
      <dgm:prSet presAssocID="{37F464E2-6BFD-464C-BDD7-DFB12C5495B4}" presName="spacer" presStyleCnt="0"/>
      <dgm:spPr/>
    </dgm:pt>
    <dgm:pt modelId="{2C25817B-4890-4FA9-A530-9E9AD4994F94}" type="pres">
      <dgm:prSet presAssocID="{F08DA69F-1343-4B8A-A4D8-E50A918C76E0}" presName="parentText" presStyleLbl="node1" presStyleIdx="4" presStyleCnt="6">
        <dgm:presLayoutVars>
          <dgm:chMax val="0"/>
          <dgm:bulletEnabled val="1"/>
        </dgm:presLayoutVars>
      </dgm:prSet>
      <dgm:spPr/>
    </dgm:pt>
    <dgm:pt modelId="{D1BB1D5E-3D88-412B-B827-30506AF658D8}" type="pres">
      <dgm:prSet presAssocID="{3FC38202-AAA4-43DE-A617-C371C8E8A649}" presName="spacer" presStyleCnt="0"/>
      <dgm:spPr/>
    </dgm:pt>
    <dgm:pt modelId="{ABF3B14A-4A7D-43FF-AF38-255FA182AC90}" type="pres">
      <dgm:prSet presAssocID="{602DD5F9-0E2D-4FFB-A31D-CB63436E3AAF}" presName="parentText" presStyleLbl="node1" presStyleIdx="5" presStyleCnt="6">
        <dgm:presLayoutVars>
          <dgm:chMax val="0"/>
          <dgm:bulletEnabled val="1"/>
        </dgm:presLayoutVars>
      </dgm:prSet>
      <dgm:spPr/>
    </dgm:pt>
  </dgm:ptLst>
  <dgm:cxnLst>
    <dgm:cxn modelId="{296C6131-9D75-4654-B66B-FBDA3E0D3F5A}" srcId="{DD2DBCAE-E00E-42F0-ABE4-48B45769FAF1}" destId="{BFF90A94-CAF0-486E-A2FA-E2FDE2C00FA9}" srcOrd="3" destOrd="0" parTransId="{088B0CF5-EC06-4733-864A-80E444D1A5BC}" sibTransId="{37F464E2-6BFD-464C-BDD7-DFB12C5495B4}"/>
    <dgm:cxn modelId="{D128BF33-2B81-4F9E-B7AC-7C1E49F61FEA}" srcId="{DD2DBCAE-E00E-42F0-ABE4-48B45769FAF1}" destId="{F08DA69F-1343-4B8A-A4D8-E50A918C76E0}" srcOrd="4" destOrd="0" parTransId="{FECD1510-CE07-48DC-A7AE-B6D5055622F8}" sibTransId="{3FC38202-AAA4-43DE-A617-C371C8E8A649}"/>
    <dgm:cxn modelId="{02FC6B62-A45D-46D9-980C-6E3D16417539}" type="presOf" srcId="{C24D673C-A096-4DF5-B5BB-76B4D59405F8}" destId="{6BBFF446-4B31-4653-AEFB-6DA63E839B30}" srcOrd="0" destOrd="0" presId="urn:microsoft.com/office/officeart/2005/8/layout/vList2"/>
    <dgm:cxn modelId="{5D004F77-D7A5-47F9-9630-38D0D57536E4}" type="presOf" srcId="{DD2DBCAE-E00E-42F0-ABE4-48B45769FAF1}" destId="{6CE17BE1-6A33-45C3-827C-8300D4CFEF63}" srcOrd="0" destOrd="0" presId="urn:microsoft.com/office/officeart/2005/8/layout/vList2"/>
    <dgm:cxn modelId="{6D67637A-B76B-413A-93B5-36D489965CCF}" type="presOf" srcId="{F08DA69F-1343-4B8A-A4D8-E50A918C76E0}" destId="{2C25817B-4890-4FA9-A530-9E9AD4994F94}" srcOrd="0" destOrd="0" presId="urn:microsoft.com/office/officeart/2005/8/layout/vList2"/>
    <dgm:cxn modelId="{F86A218D-7B78-4649-9A5B-4B7D89801EB6}" type="presOf" srcId="{BFF90A94-CAF0-486E-A2FA-E2FDE2C00FA9}" destId="{86FAFEBA-C9F0-4C91-A78E-C717080A276C}" srcOrd="0" destOrd="0" presId="urn:microsoft.com/office/officeart/2005/8/layout/vList2"/>
    <dgm:cxn modelId="{D8D1C99D-4EE9-4593-BE29-709E89AEAB56}" type="presOf" srcId="{2345D686-36FE-42E5-87F6-C522A3F92F50}" destId="{86AC5E66-7AE4-43EA-BFAE-4D3EDDE7CAA3}" srcOrd="0" destOrd="0" presId="urn:microsoft.com/office/officeart/2005/8/layout/vList2"/>
    <dgm:cxn modelId="{C41C57C6-BBCE-4F53-960F-25D41B1087C0}" type="presOf" srcId="{3F935D50-6E9D-4E55-BA8F-EED3C472199B}" destId="{A9164E5F-424B-4D18-84FD-15454E223E19}" srcOrd="0" destOrd="0" presId="urn:microsoft.com/office/officeart/2005/8/layout/vList2"/>
    <dgm:cxn modelId="{754B74C8-D677-43A0-9AF1-228C0A1DEFA3}" srcId="{DD2DBCAE-E00E-42F0-ABE4-48B45769FAF1}" destId="{602DD5F9-0E2D-4FFB-A31D-CB63436E3AAF}" srcOrd="5" destOrd="0" parTransId="{4C321FED-ED3E-4AB2-87DD-080810A69B42}" sibTransId="{3054E0BA-9E0A-41DC-84A5-0D5B9AD04744}"/>
    <dgm:cxn modelId="{F14F09CF-D894-436A-A612-359B468649DA}" srcId="{DD2DBCAE-E00E-42F0-ABE4-48B45769FAF1}" destId="{3F935D50-6E9D-4E55-BA8F-EED3C472199B}" srcOrd="0" destOrd="0" parTransId="{48993BBB-8649-4782-AA26-C1AD46CE8695}" sibTransId="{D33293AE-3083-4A56-AD08-05E63B200A43}"/>
    <dgm:cxn modelId="{917BC6DD-17F1-45FF-8ACC-A3CE91A1B3BF}" srcId="{DD2DBCAE-E00E-42F0-ABE4-48B45769FAF1}" destId="{C24D673C-A096-4DF5-B5BB-76B4D59405F8}" srcOrd="1" destOrd="0" parTransId="{60621A7A-CC3E-4C07-81CF-D60C69A002BC}" sibTransId="{566E477C-C8D6-454C-9718-1D94BC8EEAE9}"/>
    <dgm:cxn modelId="{88A194E1-7A82-44E3-82D5-15DD60611B93}" type="presOf" srcId="{602DD5F9-0E2D-4FFB-A31D-CB63436E3AAF}" destId="{ABF3B14A-4A7D-43FF-AF38-255FA182AC90}" srcOrd="0" destOrd="0" presId="urn:microsoft.com/office/officeart/2005/8/layout/vList2"/>
    <dgm:cxn modelId="{CA10A7FF-BC09-4312-BE6B-36E3919C41D4}" srcId="{DD2DBCAE-E00E-42F0-ABE4-48B45769FAF1}" destId="{2345D686-36FE-42E5-87F6-C522A3F92F50}" srcOrd="2" destOrd="0" parTransId="{460C86F1-E4FD-430B-85EB-6860017F472C}" sibTransId="{56E8679A-CDE3-4E75-97CC-2297D9FD9611}"/>
    <dgm:cxn modelId="{85DBAA01-900A-4DDE-A717-D37F5DA5629D}" type="presParOf" srcId="{6CE17BE1-6A33-45C3-827C-8300D4CFEF63}" destId="{A9164E5F-424B-4D18-84FD-15454E223E19}" srcOrd="0" destOrd="0" presId="urn:microsoft.com/office/officeart/2005/8/layout/vList2"/>
    <dgm:cxn modelId="{F2FEF408-C97A-4E3E-861B-3E6A5757F957}" type="presParOf" srcId="{6CE17BE1-6A33-45C3-827C-8300D4CFEF63}" destId="{DDB768EF-BAD2-4FE7-8473-65486D7BD27D}" srcOrd="1" destOrd="0" presId="urn:microsoft.com/office/officeart/2005/8/layout/vList2"/>
    <dgm:cxn modelId="{5F366C3C-DD4F-49EC-B8F1-C2E813979E7A}" type="presParOf" srcId="{6CE17BE1-6A33-45C3-827C-8300D4CFEF63}" destId="{6BBFF446-4B31-4653-AEFB-6DA63E839B30}" srcOrd="2" destOrd="0" presId="urn:microsoft.com/office/officeart/2005/8/layout/vList2"/>
    <dgm:cxn modelId="{58100AC1-5BA1-4E57-9973-CAB1A2223962}" type="presParOf" srcId="{6CE17BE1-6A33-45C3-827C-8300D4CFEF63}" destId="{2CF18486-7F7B-496E-BC1F-E5804D9E87FA}" srcOrd="3" destOrd="0" presId="urn:microsoft.com/office/officeart/2005/8/layout/vList2"/>
    <dgm:cxn modelId="{66B372E7-735D-437B-B2BA-F2AB706CB500}" type="presParOf" srcId="{6CE17BE1-6A33-45C3-827C-8300D4CFEF63}" destId="{86AC5E66-7AE4-43EA-BFAE-4D3EDDE7CAA3}" srcOrd="4" destOrd="0" presId="urn:microsoft.com/office/officeart/2005/8/layout/vList2"/>
    <dgm:cxn modelId="{76BA127D-9878-4486-8C8D-663D2D946E20}" type="presParOf" srcId="{6CE17BE1-6A33-45C3-827C-8300D4CFEF63}" destId="{2A54ACEF-78E5-423A-BC29-8A1E2FBCC9BE}" srcOrd="5" destOrd="0" presId="urn:microsoft.com/office/officeart/2005/8/layout/vList2"/>
    <dgm:cxn modelId="{CCDB03C9-9168-4DB1-9E93-BE46DDCDB9F9}" type="presParOf" srcId="{6CE17BE1-6A33-45C3-827C-8300D4CFEF63}" destId="{86FAFEBA-C9F0-4C91-A78E-C717080A276C}" srcOrd="6" destOrd="0" presId="urn:microsoft.com/office/officeart/2005/8/layout/vList2"/>
    <dgm:cxn modelId="{5B1DF7A5-4F64-47F1-BD56-FECD14F821C8}" type="presParOf" srcId="{6CE17BE1-6A33-45C3-827C-8300D4CFEF63}" destId="{4411D49A-D925-4B1B-A43F-0504EDFE3EAC}" srcOrd="7" destOrd="0" presId="urn:microsoft.com/office/officeart/2005/8/layout/vList2"/>
    <dgm:cxn modelId="{92DB53D4-1F30-4547-ADA3-334961F252BC}" type="presParOf" srcId="{6CE17BE1-6A33-45C3-827C-8300D4CFEF63}" destId="{2C25817B-4890-4FA9-A530-9E9AD4994F94}" srcOrd="8" destOrd="0" presId="urn:microsoft.com/office/officeart/2005/8/layout/vList2"/>
    <dgm:cxn modelId="{E74AF84D-2F83-4D4B-B947-042A4519F962}" type="presParOf" srcId="{6CE17BE1-6A33-45C3-827C-8300D4CFEF63}" destId="{D1BB1D5E-3D88-412B-B827-30506AF658D8}" srcOrd="9" destOrd="0" presId="urn:microsoft.com/office/officeart/2005/8/layout/vList2"/>
    <dgm:cxn modelId="{7D1D35BF-FEC5-454C-87F1-7957887A10A4}" type="presParOf" srcId="{6CE17BE1-6A33-45C3-827C-8300D4CFEF63}" destId="{ABF3B14A-4A7D-43FF-AF38-255FA182AC9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F92EDB-8D71-4A93-8878-194412D7614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07CB0E3-BF66-441A-B437-430BB5F1B949}">
      <dgm:prSet/>
      <dgm:spPr/>
      <dgm:t>
        <a:bodyPr/>
        <a:lstStyle/>
        <a:p>
          <a:r>
            <a:rPr lang="en-US"/>
            <a:t>Canvas for accurate data used for decision making. How to address inaccurate data?  Teach the difference between opinion, fact, and egocentrism.  Consider the low information voter.</a:t>
          </a:r>
        </a:p>
      </dgm:t>
    </dgm:pt>
    <dgm:pt modelId="{CCF81AD2-4924-4BE3-94DB-2D6015E1CE25}" type="parTrans" cxnId="{5DDF4ECA-E0AA-410E-B36C-E477193A2DE7}">
      <dgm:prSet/>
      <dgm:spPr/>
      <dgm:t>
        <a:bodyPr/>
        <a:lstStyle/>
        <a:p>
          <a:endParaRPr lang="en-US"/>
        </a:p>
      </dgm:t>
    </dgm:pt>
    <dgm:pt modelId="{72DE9C80-66E9-4190-9718-2C1C9011B269}" type="sibTrans" cxnId="{5DDF4ECA-E0AA-410E-B36C-E477193A2DE7}">
      <dgm:prSet/>
      <dgm:spPr/>
      <dgm:t>
        <a:bodyPr/>
        <a:lstStyle/>
        <a:p>
          <a:endParaRPr lang="en-US"/>
        </a:p>
      </dgm:t>
    </dgm:pt>
    <dgm:pt modelId="{1DA79EC2-5A2F-467E-A639-F4B6B85B6457}">
      <dgm:prSet/>
      <dgm:spPr/>
      <dgm:t>
        <a:bodyPr/>
        <a:lstStyle/>
        <a:p>
          <a:r>
            <a:rPr lang="en-US"/>
            <a:t>How effective can our treatments be if you have equal feelings?  Can sharing this be safe and beneficial? Study the psychosocial dynamics to know if and how to share?</a:t>
          </a:r>
        </a:p>
      </dgm:t>
    </dgm:pt>
    <dgm:pt modelId="{9EACB12E-3DDB-4B76-847E-FDB988FA0E1E}" type="parTrans" cxnId="{67EA8F1C-29BA-40D4-958E-40FC0A72078B}">
      <dgm:prSet/>
      <dgm:spPr/>
      <dgm:t>
        <a:bodyPr/>
        <a:lstStyle/>
        <a:p>
          <a:endParaRPr lang="en-US"/>
        </a:p>
      </dgm:t>
    </dgm:pt>
    <dgm:pt modelId="{2884F8BF-49FF-4FBA-BCFF-F43C0090C59A}" type="sibTrans" cxnId="{67EA8F1C-29BA-40D4-958E-40FC0A72078B}">
      <dgm:prSet/>
      <dgm:spPr/>
      <dgm:t>
        <a:bodyPr/>
        <a:lstStyle/>
        <a:p>
          <a:endParaRPr lang="en-US"/>
        </a:p>
      </dgm:t>
    </dgm:pt>
    <dgm:pt modelId="{23616000-6EA1-4B15-B85A-B9FFB3083607}">
      <dgm:prSet/>
      <dgm:spPr/>
      <dgm:t>
        <a:bodyPr/>
        <a:lstStyle/>
        <a:p>
          <a:r>
            <a:rPr lang="en-US"/>
            <a:t>Eco-anxiety can be pre-traumatic and or post-traumatic.</a:t>
          </a:r>
        </a:p>
      </dgm:t>
    </dgm:pt>
    <dgm:pt modelId="{005CFB21-CF59-4886-95EE-A51BB4C0AABC}" type="parTrans" cxnId="{F47F9F42-4F46-4AE4-A5B0-7D952AD1A8C3}">
      <dgm:prSet/>
      <dgm:spPr/>
      <dgm:t>
        <a:bodyPr/>
        <a:lstStyle/>
        <a:p>
          <a:endParaRPr lang="en-US"/>
        </a:p>
      </dgm:t>
    </dgm:pt>
    <dgm:pt modelId="{A67FE166-54A0-4809-9B09-6973A5899624}" type="sibTrans" cxnId="{F47F9F42-4F46-4AE4-A5B0-7D952AD1A8C3}">
      <dgm:prSet/>
      <dgm:spPr/>
      <dgm:t>
        <a:bodyPr/>
        <a:lstStyle/>
        <a:p>
          <a:endParaRPr lang="en-US"/>
        </a:p>
      </dgm:t>
    </dgm:pt>
    <dgm:pt modelId="{6FB9E85B-E9C3-4997-8DDA-D192478169FE}">
      <dgm:prSet/>
      <dgm:spPr/>
      <dgm:t>
        <a:bodyPr/>
        <a:lstStyle/>
        <a:p>
          <a:r>
            <a:rPr lang="en-US"/>
            <a:t>Emphasize proportioned focused behavioral changes. Perhaps be a model.</a:t>
          </a:r>
        </a:p>
      </dgm:t>
    </dgm:pt>
    <dgm:pt modelId="{6C570D38-6F36-4503-9141-C473FD7D081C}" type="parTrans" cxnId="{596C22CC-DAFC-4A2F-AC7C-10051B10922E}">
      <dgm:prSet/>
      <dgm:spPr/>
      <dgm:t>
        <a:bodyPr/>
        <a:lstStyle/>
        <a:p>
          <a:endParaRPr lang="en-US"/>
        </a:p>
      </dgm:t>
    </dgm:pt>
    <dgm:pt modelId="{7EFDA689-9D6C-404E-8F25-1D349A63EC8D}" type="sibTrans" cxnId="{596C22CC-DAFC-4A2F-AC7C-10051B10922E}">
      <dgm:prSet/>
      <dgm:spPr/>
      <dgm:t>
        <a:bodyPr/>
        <a:lstStyle/>
        <a:p>
          <a:endParaRPr lang="en-US"/>
        </a:p>
      </dgm:t>
    </dgm:pt>
    <dgm:pt modelId="{E80C28B6-B2CD-4C6E-8899-D5568A493949}">
      <dgm:prSet/>
      <dgm:spPr/>
      <dgm:t>
        <a:bodyPr/>
        <a:lstStyle/>
        <a:p>
          <a:r>
            <a:rPr lang="en-US"/>
            <a:t>Strengthen social pressure resilience against doubters, even if the doubter has a controlling position in a person’s life.  Teach diplomacy and how to learn from failure.</a:t>
          </a:r>
        </a:p>
      </dgm:t>
    </dgm:pt>
    <dgm:pt modelId="{1362FD8A-C9A4-4451-894C-812DB8720DE9}" type="parTrans" cxnId="{6B266471-1A3D-4636-9FB7-0A6CE9ADB8BC}">
      <dgm:prSet/>
      <dgm:spPr/>
      <dgm:t>
        <a:bodyPr/>
        <a:lstStyle/>
        <a:p>
          <a:endParaRPr lang="en-US"/>
        </a:p>
      </dgm:t>
    </dgm:pt>
    <dgm:pt modelId="{C30201FA-10AC-408E-8C85-423FB9CF3D8D}" type="sibTrans" cxnId="{6B266471-1A3D-4636-9FB7-0A6CE9ADB8BC}">
      <dgm:prSet/>
      <dgm:spPr/>
      <dgm:t>
        <a:bodyPr/>
        <a:lstStyle/>
        <a:p>
          <a:endParaRPr lang="en-US"/>
        </a:p>
      </dgm:t>
    </dgm:pt>
    <dgm:pt modelId="{906031C9-C19E-457F-9B50-57995BFF54E5}">
      <dgm:prSet/>
      <dgm:spPr/>
      <dgm:t>
        <a:bodyPr/>
        <a:lstStyle/>
        <a:p>
          <a:r>
            <a:rPr lang="en-US"/>
            <a:t>Teach social and other advocacy behaviors and involvements. </a:t>
          </a:r>
        </a:p>
      </dgm:t>
    </dgm:pt>
    <dgm:pt modelId="{42720A97-B7F1-4BEC-976F-50B4F0EA1E34}" type="parTrans" cxnId="{D58E3771-F3FE-47C7-B6DB-3FF5A3DD3190}">
      <dgm:prSet/>
      <dgm:spPr/>
      <dgm:t>
        <a:bodyPr/>
        <a:lstStyle/>
        <a:p>
          <a:endParaRPr lang="en-US"/>
        </a:p>
      </dgm:t>
    </dgm:pt>
    <dgm:pt modelId="{A94CB7BD-5765-44BC-A4CD-F023D6692ED3}" type="sibTrans" cxnId="{D58E3771-F3FE-47C7-B6DB-3FF5A3DD3190}">
      <dgm:prSet/>
      <dgm:spPr/>
      <dgm:t>
        <a:bodyPr/>
        <a:lstStyle/>
        <a:p>
          <a:endParaRPr lang="en-US"/>
        </a:p>
      </dgm:t>
    </dgm:pt>
    <dgm:pt modelId="{7AEF5937-5085-4A5A-A169-F77326F316A8}" type="pres">
      <dgm:prSet presAssocID="{7AF92EDB-8D71-4A93-8878-194412D76141}" presName="root" presStyleCnt="0">
        <dgm:presLayoutVars>
          <dgm:dir/>
          <dgm:resizeHandles val="exact"/>
        </dgm:presLayoutVars>
      </dgm:prSet>
      <dgm:spPr/>
    </dgm:pt>
    <dgm:pt modelId="{7BA7B9A2-A16C-42D0-8E86-20AA4051B81A}" type="pres">
      <dgm:prSet presAssocID="{A07CB0E3-BF66-441A-B437-430BB5F1B949}" presName="compNode" presStyleCnt="0"/>
      <dgm:spPr/>
    </dgm:pt>
    <dgm:pt modelId="{42522C2C-2608-4BBA-B3E7-157DB467FAD2}" type="pres">
      <dgm:prSet presAssocID="{A07CB0E3-BF66-441A-B437-430BB5F1B949}" presName="bgRect" presStyleLbl="bgShp" presStyleIdx="0" presStyleCnt="6"/>
      <dgm:spPr/>
    </dgm:pt>
    <dgm:pt modelId="{9AF31EC0-35D5-41DC-9DEC-D237FFC9145C}" type="pres">
      <dgm:prSet presAssocID="{A07CB0E3-BF66-441A-B437-430BB5F1B94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ext>
      </dgm:extLst>
    </dgm:pt>
    <dgm:pt modelId="{1E5E6774-F973-48E8-9930-0EF948C4A48C}" type="pres">
      <dgm:prSet presAssocID="{A07CB0E3-BF66-441A-B437-430BB5F1B949}" presName="spaceRect" presStyleCnt="0"/>
      <dgm:spPr/>
    </dgm:pt>
    <dgm:pt modelId="{CBD75EDF-ABA6-42C3-A405-BE6E4360E54A}" type="pres">
      <dgm:prSet presAssocID="{A07CB0E3-BF66-441A-B437-430BB5F1B949}" presName="parTx" presStyleLbl="revTx" presStyleIdx="0" presStyleCnt="6">
        <dgm:presLayoutVars>
          <dgm:chMax val="0"/>
          <dgm:chPref val="0"/>
        </dgm:presLayoutVars>
      </dgm:prSet>
      <dgm:spPr/>
    </dgm:pt>
    <dgm:pt modelId="{2560841C-CE9B-4102-8621-339135613BDF}" type="pres">
      <dgm:prSet presAssocID="{72DE9C80-66E9-4190-9718-2C1C9011B269}" presName="sibTrans" presStyleCnt="0"/>
      <dgm:spPr/>
    </dgm:pt>
    <dgm:pt modelId="{F7DF3370-9498-47C7-9F14-3B72D79FD9CF}" type="pres">
      <dgm:prSet presAssocID="{1DA79EC2-5A2F-467E-A639-F4B6B85B6457}" presName="compNode" presStyleCnt="0"/>
      <dgm:spPr/>
    </dgm:pt>
    <dgm:pt modelId="{FA8B85BA-6BB3-4A84-8C6A-BD6126BF5C08}" type="pres">
      <dgm:prSet presAssocID="{1DA79EC2-5A2F-467E-A639-F4B6B85B6457}" presName="bgRect" presStyleLbl="bgShp" presStyleIdx="1" presStyleCnt="6"/>
      <dgm:spPr/>
    </dgm:pt>
    <dgm:pt modelId="{63E18789-C902-4858-89E1-6D50105F7045}" type="pres">
      <dgm:prSet presAssocID="{1DA79EC2-5A2F-467E-A639-F4B6B85B645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A0D48AF8-1717-4D79-87DE-94355781A3FF}" type="pres">
      <dgm:prSet presAssocID="{1DA79EC2-5A2F-467E-A639-F4B6B85B6457}" presName="spaceRect" presStyleCnt="0"/>
      <dgm:spPr/>
    </dgm:pt>
    <dgm:pt modelId="{0D029ED7-DA81-4B37-86B8-BFA35F9FEE57}" type="pres">
      <dgm:prSet presAssocID="{1DA79EC2-5A2F-467E-A639-F4B6B85B6457}" presName="parTx" presStyleLbl="revTx" presStyleIdx="1" presStyleCnt="6">
        <dgm:presLayoutVars>
          <dgm:chMax val="0"/>
          <dgm:chPref val="0"/>
        </dgm:presLayoutVars>
      </dgm:prSet>
      <dgm:spPr/>
    </dgm:pt>
    <dgm:pt modelId="{6E48A62C-D2A8-44BD-AA74-1C3CBD07E6EA}" type="pres">
      <dgm:prSet presAssocID="{2884F8BF-49FF-4FBA-BCFF-F43C0090C59A}" presName="sibTrans" presStyleCnt="0"/>
      <dgm:spPr/>
    </dgm:pt>
    <dgm:pt modelId="{6B547402-F779-4546-9F5A-DB881712CA13}" type="pres">
      <dgm:prSet presAssocID="{23616000-6EA1-4B15-B85A-B9FFB3083607}" presName="compNode" presStyleCnt="0"/>
      <dgm:spPr/>
    </dgm:pt>
    <dgm:pt modelId="{CE9556E6-8CD4-4E79-B35B-FEB1407D19AF}" type="pres">
      <dgm:prSet presAssocID="{23616000-6EA1-4B15-B85A-B9FFB3083607}" presName="bgRect" presStyleLbl="bgShp" presStyleIdx="2" presStyleCnt="6"/>
      <dgm:spPr/>
    </dgm:pt>
    <dgm:pt modelId="{E201F7EA-D8DF-45A0-B804-0B3E2EF4B6FE}" type="pres">
      <dgm:prSet presAssocID="{23616000-6EA1-4B15-B85A-B9FFB308360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08095B9E-EA74-41C7-8150-D23802F2FE8D}" type="pres">
      <dgm:prSet presAssocID="{23616000-6EA1-4B15-B85A-B9FFB3083607}" presName="spaceRect" presStyleCnt="0"/>
      <dgm:spPr/>
    </dgm:pt>
    <dgm:pt modelId="{8332EE40-0DF6-4E76-B01C-8E7A871EBCE3}" type="pres">
      <dgm:prSet presAssocID="{23616000-6EA1-4B15-B85A-B9FFB3083607}" presName="parTx" presStyleLbl="revTx" presStyleIdx="2" presStyleCnt="6">
        <dgm:presLayoutVars>
          <dgm:chMax val="0"/>
          <dgm:chPref val="0"/>
        </dgm:presLayoutVars>
      </dgm:prSet>
      <dgm:spPr/>
    </dgm:pt>
    <dgm:pt modelId="{F2E402AA-33AF-4C88-BD3E-24165E92F4C5}" type="pres">
      <dgm:prSet presAssocID="{A67FE166-54A0-4809-9B09-6973A5899624}" presName="sibTrans" presStyleCnt="0"/>
      <dgm:spPr/>
    </dgm:pt>
    <dgm:pt modelId="{E1EC301E-4616-44F2-9135-8A0EC54737AE}" type="pres">
      <dgm:prSet presAssocID="{6FB9E85B-E9C3-4997-8DDA-D192478169FE}" presName="compNode" presStyleCnt="0"/>
      <dgm:spPr/>
    </dgm:pt>
    <dgm:pt modelId="{8B14B24D-45C3-4C47-A964-15EBF2928E82}" type="pres">
      <dgm:prSet presAssocID="{6FB9E85B-E9C3-4997-8DDA-D192478169FE}" presName="bgRect" presStyleLbl="bgShp" presStyleIdx="3" presStyleCnt="6"/>
      <dgm:spPr/>
    </dgm:pt>
    <dgm:pt modelId="{8F35819B-18AA-4F3C-8B06-FC8639E9D0D1}" type="pres">
      <dgm:prSet presAssocID="{6FB9E85B-E9C3-4997-8DDA-D192478169F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Idea"/>
        </a:ext>
      </dgm:extLst>
    </dgm:pt>
    <dgm:pt modelId="{3D6C41BE-1752-4D88-A9E9-7186C9D021F5}" type="pres">
      <dgm:prSet presAssocID="{6FB9E85B-E9C3-4997-8DDA-D192478169FE}" presName="spaceRect" presStyleCnt="0"/>
      <dgm:spPr/>
    </dgm:pt>
    <dgm:pt modelId="{A9521152-0237-4228-A6DC-DC393ECE97E9}" type="pres">
      <dgm:prSet presAssocID="{6FB9E85B-E9C3-4997-8DDA-D192478169FE}" presName="parTx" presStyleLbl="revTx" presStyleIdx="3" presStyleCnt="6">
        <dgm:presLayoutVars>
          <dgm:chMax val="0"/>
          <dgm:chPref val="0"/>
        </dgm:presLayoutVars>
      </dgm:prSet>
      <dgm:spPr/>
    </dgm:pt>
    <dgm:pt modelId="{188A5F38-45C4-4B46-8484-C7472AE7A82F}" type="pres">
      <dgm:prSet presAssocID="{7EFDA689-9D6C-404E-8F25-1D349A63EC8D}" presName="sibTrans" presStyleCnt="0"/>
      <dgm:spPr/>
    </dgm:pt>
    <dgm:pt modelId="{09ED187A-BB62-4961-AD2D-30A51DAF99F5}" type="pres">
      <dgm:prSet presAssocID="{E80C28B6-B2CD-4C6E-8899-D5568A493949}" presName="compNode" presStyleCnt="0"/>
      <dgm:spPr/>
    </dgm:pt>
    <dgm:pt modelId="{3A977DB6-20C0-453B-BC6F-8968D603F060}" type="pres">
      <dgm:prSet presAssocID="{E80C28B6-B2CD-4C6E-8899-D5568A493949}" presName="bgRect" presStyleLbl="bgShp" presStyleIdx="4" presStyleCnt="6"/>
      <dgm:spPr/>
    </dgm:pt>
    <dgm:pt modelId="{ED1694B6-BB6E-4B95-BE37-2B6DB4634D41}" type="pres">
      <dgm:prSet presAssocID="{E80C28B6-B2CD-4C6E-8899-D5568A49394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5DD967AB-7A80-4975-BF92-91233932062E}" type="pres">
      <dgm:prSet presAssocID="{E80C28B6-B2CD-4C6E-8899-D5568A493949}" presName="spaceRect" presStyleCnt="0"/>
      <dgm:spPr/>
    </dgm:pt>
    <dgm:pt modelId="{AF2B8FCA-0B34-4E1B-928F-7C12C432CED4}" type="pres">
      <dgm:prSet presAssocID="{E80C28B6-B2CD-4C6E-8899-D5568A493949}" presName="parTx" presStyleLbl="revTx" presStyleIdx="4" presStyleCnt="6">
        <dgm:presLayoutVars>
          <dgm:chMax val="0"/>
          <dgm:chPref val="0"/>
        </dgm:presLayoutVars>
      </dgm:prSet>
      <dgm:spPr/>
    </dgm:pt>
    <dgm:pt modelId="{A06D59F1-751C-40FA-83B2-73C0098524FA}" type="pres">
      <dgm:prSet presAssocID="{C30201FA-10AC-408E-8C85-423FB9CF3D8D}" presName="sibTrans" presStyleCnt="0"/>
      <dgm:spPr/>
    </dgm:pt>
    <dgm:pt modelId="{2DF1B5FC-A74B-47DC-A9F1-A1D1159B474A}" type="pres">
      <dgm:prSet presAssocID="{906031C9-C19E-457F-9B50-57995BFF54E5}" presName="compNode" presStyleCnt="0"/>
      <dgm:spPr/>
    </dgm:pt>
    <dgm:pt modelId="{A43DD310-0672-476F-8AF7-E3D2F666E51F}" type="pres">
      <dgm:prSet presAssocID="{906031C9-C19E-457F-9B50-57995BFF54E5}" presName="bgRect" presStyleLbl="bgShp" presStyleIdx="5" presStyleCnt="6"/>
      <dgm:spPr/>
    </dgm:pt>
    <dgm:pt modelId="{47D02A0D-90F6-40EE-A65A-6D35A26862BF}" type="pres">
      <dgm:prSet presAssocID="{906031C9-C19E-457F-9B50-57995BFF54E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gaphone"/>
        </a:ext>
      </dgm:extLst>
    </dgm:pt>
    <dgm:pt modelId="{DE583F08-64D6-4A42-8494-2FDA9B132C79}" type="pres">
      <dgm:prSet presAssocID="{906031C9-C19E-457F-9B50-57995BFF54E5}" presName="spaceRect" presStyleCnt="0"/>
      <dgm:spPr/>
    </dgm:pt>
    <dgm:pt modelId="{F704E408-4329-4BCA-AFF4-3E72DB5450EA}" type="pres">
      <dgm:prSet presAssocID="{906031C9-C19E-457F-9B50-57995BFF54E5}" presName="parTx" presStyleLbl="revTx" presStyleIdx="5" presStyleCnt="6">
        <dgm:presLayoutVars>
          <dgm:chMax val="0"/>
          <dgm:chPref val="0"/>
        </dgm:presLayoutVars>
      </dgm:prSet>
      <dgm:spPr/>
    </dgm:pt>
  </dgm:ptLst>
  <dgm:cxnLst>
    <dgm:cxn modelId="{67EA8F1C-29BA-40D4-958E-40FC0A72078B}" srcId="{7AF92EDB-8D71-4A93-8878-194412D76141}" destId="{1DA79EC2-5A2F-467E-A639-F4B6B85B6457}" srcOrd="1" destOrd="0" parTransId="{9EACB12E-3DDB-4B76-847E-FDB988FA0E1E}" sibTransId="{2884F8BF-49FF-4FBA-BCFF-F43C0090C59A}"/>
    <dgm:cxn modelId="{E814AA3F-CE8A-4693-93AD-DC20ED822008}" type="presOf" srcId="{E80C28B6-B2CD-4C6E-8899-D5568A493949}" destId="{AF2B8FCA-0B34-4E1B-928F-7C12C432CED4}" srcOrd="0" destOrd="0" presId="urn:microsoft.com/office/officeart/2018/2/layout/IconVerticalSolidList"/>
    <dgm:cxn modelId="{F47F9F42-4F46-4AE4-A5B0-7D952AD1A8C3}" srcId="{7AF92EDB-8D71-4A93-8878-194412D76141}" destId="{23616000-6EA1-4B15-B85A-B9FFB3083607}" srcOrd="2" destOrd="0" parTransId="{005CFB21-CF59-4886-95EE-A51BB4C0AABC}" sibTransId="{A67FE166-54A0-4809-9B09-6973A5899624}"/>
    <dgm:cxn modelId="{5022E248-630B-400F-981E-CA4283C2249A}" type="presOf" srcId="{6FB9E85B-E9C3-4997-8DDA-D192478169FE}" destId="{A9521152-0237-4228-A6DC-DC393ECE97E9}" srcOrd="0" destOrd="0" presId="urn:microsoft.com/office/officeart/2018/2/layout/IconVerticalSolidList"/>
    <dgm:cxn modelId="{6075EE6D-FFD4-4ECD-8321-01CD4F97C0F6}" type="presOf" srcId="{23616000-6EA1-4B15-B85A-B9FFB3083607}" destId="{8332EE40-0DF6-4E76-B01C-8E7A871EBCE3}" srcOrd="0" destOrd="0" presId="urn:microsoft.com/office/officeart/2018/2/layout/IconVerticalSolidList"/>
    <dgm:cxn modelId="{D58E3771-F3FE-47C7-B6DB-3FF5A3DD3190}" srcId="{7AF92EDB-8D71-4A93-8878-194412D76141}" destId="{906031C9-C19E-457F-9B50-57995BFF54E5}" srcOrd="5" destOrd="0" parTransId="{42720A97-B7F1-4BEC-976F-50B4F0EA1E34}" sibTransId="{A94CB7BD-5765-44BC-A4CD-F023D6692ED3}"/>
    <dgm:cxn modelId="{6B266471-1A3D-4636-9FB7-0A6CE9ADB8BC}" srcId="{7AF92EDB-8D71-4A93-8878-194412D76141}" destId="{E80C28B6-B2CD-4C6E-8899-D5568A493949}" srcOrd="4" destOrd="0" parTransId="{1362FD8A-C9A4-4451-894C-812DB8720DE9}" sibTransId="{C30201FA-10AC-408E-8C85-423FB9CF3D8D}"/>
    <dgm:cxn modelId="{AA7FEEAB-849F-430B-8617-BE948F99EFFC}" type="presOf" srcId="{A07CB0E3-BF66-441A-B437-430BB5F1B949}" destId="{CBD75EDF-ABA6-42C3-A405-BE6E4360E54A}" srcOrd="0" destOrd="0" presId="urn:microsoft.com/office/officeart/2018/2/layout/IconVerticalSolidList"/>
    <dgm:cxn modelId="{21C440B5-6C4E-465C-BF91-937C8D5FF25D}" type="presOf" srcId="{7AF92EDB-8D71-4A93-8878-194412D76141}" destId="{7AEF5937-5085-4A5A-A169-F77326F316A8}" srcOrd="0" destOrd="0" presId="urn:microsoft.com/office/officeart/2018/2/layout/IconVerticalSolidList"/>
    <dgm:cxn modelId="{C1E095C6-8645-4352-9618-37469BC22D70}" type="presOf" srcId="{1DA79EC2-5A2F-467E-A639-F4B6B85B6457}" destId="{0D029ED7-DA81-4B37-86B8-BFA35F9FEE57}" srcOrd="0" destOrd="0" presId="urn:microsoft.com/office/officeart/2018/2/layout/IconVerticalSolidList"/>
    <dgm:cxn modelId="{5DDF4ECA-E0AA-410E-B36C-E477193A2DE7}" srcId="{7AF92EDB-8D71-4A93-8878-194412D76141}" destId="{A07CB0E3-BF66-441A-B437-430BB5F1B949}" srcOrd="0" destOrd="0" parTransId="{CCF81AD2-4924-4BE3-94DB-2D6015E1CE25}" sibTransId="{72DE9C80-66E9-4190-9718-2C1C9011B269}"/>
    <dgm:cxn modelId="{596C22CC-DAFC-4A2F-AC7C-10051B10922E}" srcId="{7AF92EDB-8D71-4A93-8878-194412D76141}" destId="{6FB9E85B-E9C3-4997-8DDA-D192478169FE}" srcOrd="3" destOrd="0" parTransId="{6C570D38-6F36-4503-9141-C473FD7D081C}" sibTransId="{7EFDA689-9D6C-404E-8F25-1D349A63EC8D}"/>
    <dgm:cxn modelId="{5170A0E3-583C-455D-A85E-FA896C411C90}" type="presOf" srcId="{906031C9-C19E-457F-9B50-57995BFF54E5}" destId="{F704E408-4329-4BCA-AFF4-3E72DB5450EA}" srcOrd="0" destOrd="0" presId="urn:microsoft.com/office/officeart/2018/2/layout/IconVerticalSolidList"/>
    <dgm:cxn modelId="{258D6D53-603F-4DA1-BDE4-A8FA6F59CC8A}" type="presParOf" srcId="{7AEF5937-5085-4A5A-A169-F77326F316A8}" destId="{7BA7B9A2-A16C-42D0-8E86-20AA4051B81A}" srcOrd="0" destOrd="0" presId="urn:microsoft.com/office/officeart/2018/2/layout/IconVerticalSolidList"/>
    <dgm:cxn modelId="{B6E5B9E1-BF24-45C4-A648-E64CEBE8F28E}" type="presParOf" srcId="{7BA7B9A2-A16C-42D0-8E86-20AA4051B81A}" destId="{42522C2C-2608-4BBA-B3E7-157DB467FAD2}" srcOrd="0" destOrd="0" presId="urn:microsoft.com/office/officeart/2018/2/layout/IconVerticalSolidList"/>
    <dgm:cxn modelId="{8EF5C3F4-B68B-4D75-9CE5-062E85FDDDD6}" type="presParOf" srcId="{7BA7B9A2-A16C-42D0-8E86-20AA4051B81A}" destId="{9AF31EC0-35D5-41DC-9DEC-D237FFC9145C}" srcOrd="1" destOrd="0" presId="urn:microsoft.com/office/officeart/2018/2/layout/IconVerticalSolidList"/>
    <dgm:cxn modelId="{DF876DC7-F430-454D-9ED8-93614E851D50}" type="presParOf" srcId="{7BA7B9A2-A16C-42D0-8E86-20AA4051B81A}" destId="{1E5E6774-F973-48E8-9930-0EF948C4A48C}" srcOrd="2" destOrd="0" presId="urn:microsoft.com/office/officeart/2018/2/layout/IconVerticalSolidList"/>
    <dgm:cxn modelId="{908FF29B-9783-47B0-ABD2-3C9C3A59DBB1}" type="presParOf" srcId="{7BA7B9A2-A16C-42D0-8E86-20AA4051B81A}" destId="{CBD75EDF-ABA6-42C3-A405-BE6E4360E54A}" srcOrd="3" destOrd="0" presId="urn:microsoft.com/office/officeart/2018/2/layout/IconVerticalSolidList"/>
    <dgm:cxn modelId="{D977ADD7-2636-4CC6-A58C-B7C21059F5DB}" type="presParOf" srcId="{7AEF5937-5085-4A5A-A169-F77326F316A8}" destId="{2560841C-CE9B-4102-8621-339135613BDF}" srcOrd="1" destOrd="0" presId="urn:microsoft.com/office/officeart/2018/2/layout/IconVerticalSolidList"/>
    <dgm:cxn modelId="{3A5AEB5B-9CFE-45D0-8F01-86D391ED1A93}" type="presParOf" srcId="{7AEF5937-5085-4A5A-A169-F77326F316A8}" destId="{F7DF3370-9498-47C7-9F14-3B72D79FD9CF}" srcOrd="2" destOrd="0" presId="urn:microsoft.com/office/officeart/2018/2/layout/IconVerticalSolidList"/>
    <dgm:cxn modelId="{BDB93A73-58AC-4A91-B59A-5B297DF9B6C1}" type="presParOf" srcId="{F7DF3370-9498-47C7-9F14-3B72D79FD9CF}" destId="{FA8B85BA-6BB3-4A84-8C6A-BD6126BF5C08}" srcOrd="0" destOrd="0" presId="urn:microsoft.com/office/officeart/2018/2/layout/IconVerticalSolidList"/>
    <dgm:cxn modelId="{A0C69AD6-C5D3-492A-BAE3-150FB634744B}" type="presParOf" srcId="{F7DF3370-9498-47C7-9F14-3B72D79FD9CF}" destId="{63E18789-C902-4858-89E1-6D50105F7045}" srcOrd="1" destOrd="0" presId="urn:microsoft.com/office/officeart/2018/2/layout/IconVerticalSolidList"/>
    <dgm:cxn modelId="{2771585B-A4FB-4A04-AF34-DA3FD8D283D3}" type="presParOf" srcId="{F7DF3370-9498-47C7-9F14-3B72D79FD9CF}" destId="{A0D48AF8-1717-4D79-87DE-94355781A3FF}" srcOrd="2" destOrd="0" presId="urn:microsoft.com/office/officeart/2018/2/layout/IconVerticalSolidList"/>
    <dgm:cxn modelId="{3ACD3B36-5544-4A83-90EB-514D793015B1}" type="presParOf" srcId="{F7DF3370-9498-47C7-9F14-3B72D79FD9CF}" destId="{0D029ED7-DA81-4B37-86B8-BFA35F9FEE57}" srcOrd="3" destOrd="0" presId="urn:microsoft.com/office/officeart/2018/2/layout/IconVerticalSolidList"/>
    <dgm:cxn modelId="{1E926149-6A46-4EDE-B1CD-4AB759631CFF}" type="presParOf" srcId="{7AEF5937-5085-4A5A-A169-F77326F316A8}" destId="{6E48A62C-D2A8-44BD-AA74-1C3CBD07E6EA}" srcOrd="3" destOrd="0" presId="urn:microsoft.com/office/officeart/2018/2/layout/IconVerticalSolidList"/>
    <dgm:cxn modelId="{51AF36EA-7D96-4508-A621-82F601F2E246}" type="presParOf" srcId="{7AEF5937-5085-4A5A-A169-F77326F316A8}" destId="{6B547402-F779-4546-9F5A-DB881712CA13}" srcOrd="4" destOrd="0" presId="urn:microsoft.com/office/officeart/2018/2/layout/IconVerticalSolidList"/>
    <dgm:cxn modelId="{45F0126D-9543-4ECF-8F34-80D2918615C2}" type="presParOf" srcId="{6B547402-F779-4546-9F5A-DB881712CA13}" destId="{CE9556E6-8CD4-4E79-B35B-FEB1407D19AF}" srcOrd="0" destOrd="0" presId="urn:microsoft.com/office/officeart/2018/2/layout/IconVerticalSolidList"/>
    <dgm:cxn modelId="{21F09760-E623-4D77-A636-8D6099BBED75}" type="presParOf" srcId="{6B547402-F779-4546-9F5A-DB881712CA13}" destId="{E201F7EA-D8DF-45A0-B804-0B3E2EF4B6FE}" srcOrd="1" destOrd="0" presId="urn:microsoft.com/office/officeart/2018/2/layout/IconVerticalSolidList"/>
    <dgm:cxn modelId="{073AA44C-9633-4E0C-AF36-36F67F86F0FF}" type="presParOf" srcId="{6B547402-F779-4546-9F5A-DB881712CA13}" destId="{08095B9E-EA74-41C7-8150-D23802F2FE8D}" srcOrd="2" destOrd="0" presId="urn:microsoft.com/office/officeart/2018/2/layout/IconVerticalSolidList"/>
    <dgm:cxn modelId="{33AD83A7-CD94-4C8E-8FEF-6AC91B837DA8}" type="presParOf" srcId="{6B547402-F779-4546-9F5A-DB881712CA13}" destId="{8332EE40-0DF6-4E76-B01C-8E7A871EBCE3}" srcOrd="3" destOrd="0" presId="urn:microsoft.com/office/officeart/2018/2/layout/IconVerticalSolidList"/>
    <dgm:cxn modelId="{1D7AE1E8-CD14-4A60-8348-29CE9382589C}" type="presParOf" srcId="{7AEF5937-5085-4A5A-A169-F77326F316A8}" destId="{F2E402AA-33AF-4C88-BD3E-24165E92F4C5}" srcOrd="5" destOrd="0" presId="urn:microsoft.com/office/officeart/2018/2/layout/IconVerticalSolidList"/>
    <dgm:cxn modelId="{176363D5-A288-4175-9E50-96CD7E1105DC}" type="presParOf" srcId="{7AEF5937-5085-4A5A-A169-F77326F316A8}" destId="{E1EC301E-4616-44F2-9135-8A0EC54737AE}" srcOrd="6" destOrd="0" presId="urn:microsoft.com/office/officeart/2018/2/layout/IconVerticalSolidList"/>
    <dgm:cxn modelId="{300AB3E6-FFA1-487A-895E-16488AB0802F}" type="presParOf" srcId="{E1EC301E-4616-44F2-9135-8A0EC54737AE}" destId="{8B14B24D-45C3-4C47-A964-15EBF2928E82}" srcOrd="0" destOrd="0" presId="urn:microsoft.com/office/officeart/2018/2/layout/IconVerticalSolidList"/>
    <dgm:cxn modelId="{12CE7E5D-BB29-43A8-AF43-D7CFA05164ED}" type="presParOf" srcId="{E1EC301E-4616-44F2-9135-8A0EC54737AE}" destId="{8F35819B-18AA-4F3C-8B06-FC8639E9D0D1}" srcOrd="1" destOrd="0" presId="urn:microsoft.com/office/officeart/2018/2/layout/IconVerticalSolidList"/>
    <dgm:cxn modelId="{ADC0DD3B-B8EC-4DA3-8F6B-FE393FCD777D}" type="presParOf" srcId="{E1EC301E-4616-44F2-9135-8A0EC54737AE}" destId="{3D6C41BE-1752-4D88-A9E9-7186C9D021F5}" srcOrd="2" destOrd="0" presId="urn:microsoft.com/office/officeart/2018/2/layout/IconVerticalSolidList"/>
    <dgm:cxn modelId="{683420F6-CDC9-4296-8F0A-2446DEC22005}" type="presParOf" srcId="{E1EC301E-4616-44F2-9135-8A0EC54737AE}" destId="{A9521152-0237-4228-A6DC-DC393ECE97E9}" srcOrd="3" destOrd="0" presId="urn:microsoft.com/office/officeart/2018/2/layout/IconVerticalSolidList"/>
    <dgm:cxn modelId="{5F4F0F74-EEE1-416B-AEED-B0AAF0B0EC1A}" type="presParOf" srcId="{7AEF5937-5085-4A5A-A169-F77326F316A8}" destId="{188A5F38-45C4-4B46-8484-C7472AE7A82F}" srcOrd="7" destOrd="0" presId="urn:microsoft.com/office/officeart/2018/2/layout/IconVerticalSolidList"/>
    <dgm:cxn modelId="{E59E6101-A62C-45CE-B080-B702B8A7872A}" type="presParOf" srcId="{7AEF5937-5085-4A5A-A169-F77326F316A8}" destId="{09ED187A-BB62-4961-AD2D-30A51DAF99F5}" srcOrd="8" destOrd="0" presId="urn:microsoft.com/office/officeart/2018/2/layout/IconVerticalSolidList"/>
    <dgm:cxn modelId="{D977A073-5888-4AF7-A01D-5A4BB1E1335B}" type="presParOf" srcId="{09ED187A-BB62-4961-AD2D-30A51DAF99F5}" destId="{3A977DB6-20C0-453B-BC6F-8968D603F060}" srcOrd="0" destOrd="0" presId="urn:microsoft.com/office/officeart/2018/2/layout/IconVerticalSolidList"/>
    <dgm:cxn modelId="{7CA7AB10-B2F7-440B-9357-8D2D8F7551C7}" type="presParOf" srcId="{09ED187A-BB62-4961-AD2D-30A51DAF99F5}" destId="{ED1694B6-BB6E-4B95-BE37-2B6DB4634D41}" srcOrd="1" destOrd="0" presId="urn:microsoft.com/office/officeart/2018/2/layout/IconVerticalSolidList"/>
    <dgm:cxn modelId="{9BD9862D-FE79-4DC7-955E-0017A4EDC407}" type="presParOf" srcId="{09ED187A-BB62-4961-AD2D-30A51DAF99F5}" destId="{5DD967AB-7A80-4975-BF92-91233932062E}" srcOrd="2" destOrd="0" presId="urn:microsoft.com/office/officeart/2018/2/layout/IconVerticalSolidList"/>
    <dgm:cxn modelId="{AB1CD8BC-C9B5-4518-B5C1-3CF2A46DB532}" type="presParOf" srcId="{09ED187A-BB62-4961-AD2D-30A51DAF99F5}" destId="{AF2B8FCA-0B34-4E1B-928F-7C12C432CED4}" srcOrd="3" destOrd="0" presId="urn:microsoft.com/office/officeart/2018/2/layout/IconVerticalSolidList"/>
    <dgm:cxn modelId="{1BA02C1D-92E7-4F6C-8D0B-68A404B6506A}" type="presParOf" srcId="{7AEF5937-5085-4A5A-A169-F77326F316A8}" destId="{A06D59F1-751C-40FA-83B2-73C0098524FA}" srcOrd="9" destOrd="0" presId="urn:microsoft.com/office/officeart/2018/2/layout/IconVerticalSolidList"/>
    <dgm:cxn modelId="{DC66FE65-BEAB-44A1-87DA-61023CB30ED9}" type="presParOf" srcId="{7AEF5937-5085-4A5A-A169-F77326F316A8}" destId="{2DF1B5FC-A74B-47DC-A9F1-A1D1159B474A}" srcOrd="10" destOrd="0" presId="urn:microsoft.com/office/officeart/2018/2/layout/IconVerticalSolidList"/>
    <dgm:cxn modelId="{A8880A3F-3EA1-4C7D-A93A-6026325F0D76}" type="presParOf" srcId="{2DF1B5FC-A74B-47DC-A9F1-A1D1159B474A}" destId="{A43DD310-0672-476F-8AF7-E3D2F666E51F}" srcOrd="0" destOrd="0" presId="urn:microsoft.com/office/officeart/2018/2/layout/IconVerticalSolidList"/>
    <dgm:cxn modelId="{1B9AC327-AF65-4CE1-9CFA-793C88BF1FE2}" type="presParOf" srcId="{2DF1B5FC-A74B-47DC-A9F1-A1D1159B474A}" destId="{47D02A0D-90F6-40EE-A65A-6D35A26862BF}" srcOrd="1" destOrd="0" presId="urn:microsoft.com/office/officeart/2018/2/layout/IconVerticalSolidList"/>
    <dgm:cxn modelId="{651FD4B0-DEB0-4723-9C36-6907AACE57A7}" type="presParOf" srcId="{2DF1B5FC-A74B-47DC-A9F1-A1D1159B474A}" destId="{DE583F08-64D6-4A42-8494-2FDA9B132C79}" srcOrd="2" destOrd="0" presId="urn:microsoft.com/office/officeart/2018/2/layout/IconVerticalSolidList"/>
    <dgm:cxn modelId="{6F62EF9E-CF5D-4569-8085-68D5AB43955C}" type="presParOf" srcId="{2DF1B5FC-A74B-47DC-A9F1-A1D1159B474A}" destId="{F704E408-4329-4BCA-AFF4-3E72DB5450E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F863F-D61E-46F5-88E3-E4A7BFBCD904}">
      <dsp:nvSpPr>
        <dsp:cNvPr id="0" name=""/>
        <dsp:cNvSpPr/>
      </dsp:nvSpPr>
      <dsp:spPr>
        <a:xfrm>
          <a:off x="0" y="139337"/>
          <a:ext cx="6812958" cy="53235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err="1"/>
            <a:t>Solastalgia</a:t>
          </a:r>
          <a:r>
            <a:rPr lang="en-US" sz="1400" kern="1200" dirty="0"/>
            <a:t> – emotional pain from environmental changes</a:t>
          </a:r>
        </a:p>
      </dsp:txBody>
      <dsp:txXfrm>
        <a:off x="25987" y="165324"/>
        <a:ext cx="6760984" cy="480376"/>
      </dsp:txXfrm>
    </dsp:sp>
    <dsp:sp modelId="{AF4725F3-5943-4C17-B956-5A27767575A1}">
      <dsp:nvSpPr>
        <dsp:cNvPr id="0" name=""/>
        <dsp:cNvSpPr/>
      </dsp:nvSpPr>
      <dsp:spPr>
        <a:xfrm>
          <a:off x="0" y="688437"/>
          <a:ext cx="6812958" cy="532350"/>
        </a:xfrm>
        <a:prstGeom prst="roundRect">
          <a:avLst/>
        </a:prstGeom>
        <a:gradFill rotWithShape="0">
          <a:gsLst>
            <a:gs pos="0">
              <a:schemeClr val="accent2">
                <a:hueOff val="-376997"/>
                <a:satOff val="1243"/>
                <a:lumOff val="1329"/>
                <a:alphaOff val="0"/>
                <a:tint val="98000"/>
                <a:satMod val="110000"/>
                <a:lumMod val="104000"/>
              </a:schemeClr>
            </a:gs>
            <a:gs pos="69000">
              <a:schemeClr val="accent2">
                <a:hueOff val="-376997"/>
                <a:satOff val="1243"/>
                <a:lumOff val="1329"/>
                <a:alphaOff val="0"/>
                <a:shade val="88000"/>
                <a:satMod val="130000"/>
                <a:lumMod val="92000"/>
              </a:schemeClr>
            </a:gs>
            <a:gs pos="100000">
              <a:schemeClr val="accent2">
                <a:hueOff val="-376997"/>
                <a:satOff val="1243"/>
                <a:lumOff val="132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err="1"/>
            <a:t>Climatoxins</a:t>
          </a:r>
          <a:r>
            <a:rPr lang="en-US" sz="1400" kern="1200" dirty="0"/>
            <a:t>* -- the major one is our current lifestyles </a:t>
          </a:r>
        </a:p>
      </dsp:txBody>
      <dsp:txXfrm>
        <a:off x="25987" y="714424"/>
        <a:ext cx="6760984" cy="480376"/>
      </dsp:txXfrm>
    </dsp:sp>
    <dsp:sp modelId="{5761EEF8-13D7-48A1-A38F-F1F6CC1ACAB0}">
      <dsp:nvSpPr>
        <dsp:cNvPr id="0" name=""/>
        <dsp:cNvSpPr/>
      </dsp:nvSpPr>
      <dsp:spPr>
        <a:xfrm>
          <a:off x="0" y="1261107"/>
          <a:ext cx="6812958" cy="532350"/>
        </a:xfrm>
        <a:prstGeom prst="roundRect">
          <a:avLst/>
        </a:prstGeom>
        <a:gradFill rotWithShape="0">
          <a:gsLst>
            <a:gs pos="0">
              <a:schemeClr val="accent2">
                <a:hueOff val="-753995"/>
                <a:satOff val="2486"/>
                <a:lumOff val="2658"/>
                <a:alphaOff val="0"/>
                <a:tint val="98000"/>
                <a:satMod val="110000"/>
                <a:lumMod val="104000"/>
              </a:schemeClr>
            </a:gs>
            <a:gs pos="69000">
              <a:schemeClr val="accent2">
                <a:hueOff val="-753995"/>
                <a:satOff val="2486"/>
                <a:lumOff val="2658"/>
                <a:alphaOff val="0"/>
                <a:shade val="88000"/>
                <a:satMod val="130000"/>
                <a:lumMod val="92000"/>
              </a:schemeClr>
            </a:gs>
            <a:gs pos="100000">
              <a:schemeClr val="accent2">
                <a:hueOff val="-753995"/>
                <a:satOff val="2486"/>
                <a:lumOff val="2658"/>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Eco-resiliency -- the needed endpoint</a:t>
          </a:r>
        </a:p>
      </dsp:txBody>
      <dsp:txXfrm>
        <a:off x="25987" y="1287094"/>
        <a:ext cx="6760984" cy="480376"/>
      </dsp:txXfrm>
    </dsp:sp>
    <dsp:sp modelId="{2C9B4F59-AC8E-49D5-A8E8-C6756A538BDD}">
      <dsp:nvSpPr>
        <dsp:cNvPr id="0" name=""/>
        <dsp:cNvSpPr/>
      </dsp:nvSpPr>
      <dsp:spPr>
        <a:xfrm>
          <a:off x="0" y="1833777"/>
          <a:ext cx="6812958" cy="532350"/>
        </a:xfrm>
        <a:prstGeom prst="roundRect">
          <a:avLst/>
        </a:prstGeom>
        <a:gradFill rotWithShape="0">
          <a:gsLst>
            <a:gs pos="0">
              <a:schemeClr val="accent2">
                <a:hueOff val="-1130992"/>
                <a:satOff val="3728"/>
                <a:lumOff val="3987"/>
                <a:alphaOff val="0"/>
                <a:tint val="98000"/>
                <a:satMod val="110000"/>
                <a:lumMod val="104000"/>
              </a:schemeClr>
            </a:gs>
            <a:gs pos="69000">
              <a:schemeClr val="accent2">
                <a:hueOff val="-1130992"/>
                <a:satOff val="3728"/>
                <a:lumOff val="3987"/>
                <a:alphaOff val="0"/>
                <a:shade val="88000"/>
                <a:satMod val="130000"/>
                <a:lumMod val="92000"/>
              </a:schemeClr>
            </a:gs>
            <a:gs pos="100000">
              <a:schemeClr val="accent2">
                <a:hueOff val="-1130992"/>
                <a:satOff val="3728"/>
                <a:lumOff val="398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Eco-security -- not possible</a:t>
          </a:r>
        </a:p>
      </dsp:txBody>
      <dsp:txXfrm>
        <a:off x="25987" y="1859764"/>
        <a:ext cx="6760984" cy="480376"/>
      </dsp:txXfrm>
    </dsp:sp>
    <dsp:sp modelId="{54D32A3C-F88E-4DFF-B040-C00924EFDBC1}">
      <dsp:nvSpPr>
        <dsp:cNvPr id="0" name=""/>
        <dsp:cNvSpPr/>
      </dsp:nvSpPr>
      <dsp:spPr>
        <a:xfrm>
          <a:off x="0" y="2406447"/>
          <a:ext cx="6812958" cy="532350"/>
        </a:xfrm>
        <a:prstGeom prst="roundRect">
          <a:avLst/>
        </a:prstGeom>
        <a:gradFill rotWithShape="0">
          <a:gsLst>
            <a:gs pos="0">
              <a:schemeClr val="accent2">
                <a:hueOff val="-1507989"/>
                <a:satOff val="4971"/>
                <a:lumOff val="5316"/>
                <a:alphaOff val="0"/>
                <a:tint val="98000"/>
                <a:satMod val="110000"/>
                <a:lumMod val="104000"/>
              </a:schemeClr>
            </a:gs>
            <a:gs pos="69000">
              <a:schemeClr val="accent2">
                <a:hueOff val="-1507989"/>
                <a:satOff val="4971"/>
                <a:lumOff val="5316"/>
                <a:alphaOff val="0"/>
                <a:shade val="88000"/>
                <a:satMod val="130000"/>
                <a:lumMod val="92000"/>
              </a:schemeClr>
            </a:gs>
            <a:gs pos="100000">
              <a:schemeClr val="accent2">
                <a:hueOff val="-1507989"/>
                <a:satOff val="4971"/>
                <a:lumOff val="531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Eco-depression, grief, anxiety, etc.  -- reactive and anticipatory</a:t>
          </a:r>
        </a:p>
      </dsp:txBody>
      <dsp:txXfrm>
        <a:off x="25987" y="2432434"/>
        <a:ext cx="6760984" cy="480376"/>
      </dsp:txXfrm>
    </dsp:sp>
    <dsp:sp modelId="{A16D7996-8A95-4EA4-A9BF-CD8B2FF2E3E4}">
      <dsp:nvSpPr>
        <dsp:cNvPr id="0" name=""/>
        <dsp:cNvSpPr/>
      </dsp:nvSpPr>
      <dsp:spPr>
        <a:xfrm>
          <a:off x="0" y="2979117"/>
          <a:ext cx="6812958" cy="532350"/>
        </a:xfrm>
        <a:prstGeom prst="roundRect">
          <a:avLst/>
        </a:prstGeom>
        <a:gradFill rotWithShape="0">
          <a:gsLst>
            <a:gs pos="0">
              <a:schemeClr val="accent2">
                <a:hueOff val="-1884986"/>
                <a:satOff val="6214"/>
                <a:lumOff val="6645"/>
                <a:alphaOff val="0"/>
                <a:tint val="98000"/>
                <a:satMod val="110000"/>
                <a:lumMod val="104000"/>
              </a:schemeClr>
            </a:gs>
            <a:gs pos="69000">
              <a:schemeClr val="accent2">
                <a:hueOff val="-1884986"/>
                <a:satOff val="6214"/>
                <a:lumOff val="6645"/>
                <a:alphaOff val="0"/>
                <a:shade val="88000"/>
                <a:satMod val="130000"/>
                <a:lumMod val="92000"/>
              </a:schemeClr>
            </a:gs>
            <a:gs pos="100000">
              <a:schemeClr val="accent2">
                <a:hueOff val="-1884986"/>
                <a:satOff val="6214"/>
                <a:lumOff val="664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Inescapable and Inevitable Events – they cannot be dismissed or sidestepped, temperature, sea levels, </a:t>
          </a:r>
          <a:r>
            <a:rPr lang="en-US" sz="1400" kern="1200" dirty="0" err="1"/>
            <a:t>etc</a:t>
          </a:r>
          <a:endParaRPr lang="en-US" sz="1400" kern="1200" dirty="0"/>
        </a:p>
      </dsp:txBody>
      <dsp:txXfrm>
        <a:off x="25987" y="3005104"/>
        <a:ext cx="6760984" cy="480376"/>
      </dsp:txXfrm>
    </dsp:sp>
    <dsp:sp modelId="{D5ECCD60-2544-437A-B43F-500B3F72A4CF}">
      <dsp:nvSpPr>
        <dsp:cNvPr id="0" name=""/>
        <dsp:cNvSpPr/>
      </dsp:nvSpPr>
      <dsp:spPr>
        <a:xfrm>
          <a:off x="0" y="3551787"/>
          <a:ext cx="6812958" cy="532350"/>
        </a:xfrm>
        <a:prstGeom prst="roundRect">
          <a:avLst/>
        </a:prstGeom>
        <a:gradFill rotWithShape="0">
          <a:gsLst>
            <a:gs pos="0">
              <a:schemeClr val="accent2">
                <a:hueOff val="-2261984"/>
                <a:satOff val="7457"/>
                <a:lumOff val="7974"/>
                <a:alphaOff val="0"/>
                <a:tint val="98000"/>
                <a:satMod val="110000"/>
                <a:lumMod val="104000"/>
              </a:schemeClr>
            </a:gs>
            <a:gs pos="69000">
              <a:schemeClr val="accent2">
                <a:hueOff val="-2261984"/>
                <a:satOff val="7457"/>
                <a:lumOff val="7974"/>
                <a:alphaOff val="0"/>
                <a:shade val="88000"/>
                <a:satMod val="130000"/>
                <a:lumMod val="92000"/>
              </a:schemeClr>
            </a:gs>
            <a:gs pos="100000">
              <a:schemeClr val="accent2">
                <a:hueOff val="-2261984"/>
                <a:satOff val="7457"/>
                <a:lumOff val="797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Regional and Global Changes – Some are avoidable and some unavoidable, water wars (Kenya), food, land, farm</a:t>
          </a:r>
        </a:p>
      </dsp:txBody>
      <dsp:txXfrm>
        <a:off x="25987" y="3577774"/>
        <a:ext cx="6760984" cy="480376"/>
      </dsp:txXfrm>
    </dsp:sp>
    <dsp:sp modelId="{4A7920E8-3325-498C-9859-5161853E9E3B}">
      <dsp:nvSpPr>
        <dsp:cNvPr id="0" name=""/>
        <dsp:cNvSpPr/>
      </dsp:nvSpPr>
      <dsp:spPr>
        <a:xfrm>
          <a:off x="0" y="4124457"/>
          <a:ext cx="6812958" cy="532350"/>
        </a:xfrm>
        <a:prstGeom prst="roundRect">
          <a:avLst/>
        </a:prstGeom>
        <a:gradFill rotWithShape="0">
          <a:gsLst>
            <a:gs pos="0">
              <a:schemeClr val="accent2">
                <a:hueOff val="-2638981"/>
                <a:satOff val="8699"/>
                <a:lumOff val="9303"/>
                <a:alphaOff val="0"/>
                <a:tint val="98000"/>
                <a:satMod val="110000"/>
                <a:lumMod val="104000"/>
              </a:schemeClr>
            </a:gs>
            <a:gs pos="69000">
              <a:schemeClr val="accent2">
                <a:hueOff val="-2638981"/>
                <a:satOff val="8699"/>
                <a:lumOff val="9303"/>
                <a:alphaOff val="0"/>
                <a:shade val="88000"/>
                <a:satMod val="130000"/>
                <a:lumMod val="92000"/>
              </a:schemeClr>
            </a:gs>
            <a:gs pos="100000">
              <a:schemeClr val="accent2">
                <a:hueOff val="-2638981"/>
                <a:satOff val="8699"/>
                <a:lumOff val="930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Ennui – Weariness, quiet sluggishness, hopelessness, more personal than community wide.</a:t>
          </a:r>
        </a:p>
      </dsp:txBody>
      <dsp:txXfrm>
        <a:off x="25987" y="4150444"/>
        <a:ext cx="6760984" cy="480376"/>
      </dsp:txXfrm>
    </dsp:sp>
    <dsp:sp modelId="{EADE276B-B22C-4D93-9D01-1AF99F99C66C}">
      <dsp:nvSpPr>
        <dsp:cNvPr id="0" name=""/>
        <dsp:cNvSpPr/>
      </dsp:nvSpPr>
      <dsp:spPr>
        <a:xfrm>
          <a:off x="0" y="4697127"/>
          <a:ext cx="6812958" cy="532350"/>
        </a:xfrm>
        <a:prstGeom prst="roundRect">
          <a:avLst/>
        </a:prstGeom>
        <a:gradFill rotWithShape="0">
          <a:gsLst>
            <a:gs pos="0">
              <a:schemeClr val="accent2">
                <a:hueOff val="-3015978"/>
                <a:satOff val="9942"/>
                <a:lumOff val="10632"/>
                <a:alphaOff val="0"/>
                <a:tint val="98000"/>
                <a:satMod val="110000"/>
                <a:lumMod val="104000"/>
              </a:schemeClr>
            </a:gs>
            <a:gs pos="69000">
              <a:schemeClr val="accent2">
                <a:hueOff val="-3015978"/>
                <a:satOff val="9942"/>
                <a:lumOff val="10632"/>
                <a:alphaOff val="0"/>
                <a:shade val="88000"/>
                <a:satMod val="130000"/>
                <a:lumMod val="92000"/>
              </a:schemeClr>
            </a:gs>
            <a:gs pos="100000">
              <a:schemeClr val="accent2">
                <a:hueOff val="-3015978"/>
                <a:satOff val="9942"/>
                <a:lumOff val="1063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Nihilism – Pessimism and destruction, turmoil. </a:t>
          </a:r>
        </a:p>
      </dsp:txBody>
      <dsp:txXfrm>
        <a:off x="25987" y="4723114"/>
        <a:ext cx="6760984" cy="480376"/>
      </dsp:txXfrm>
    </dsp:sp>
    <dsp:sp modelId="{C3385CA5-995F-4307-AE02-8103001DBDEE}">
      <dsp:nvSpPr>
        <dsp:cNvPr id="0" name=""/>
        <dsp:cNvSpPr/>
      </dsp:nvSpPr>
      <dsp:spPr>
        <a:xfrm>
          <a:off x="0" y="5269797"/>
          <a:ext cx="6812958" cy="53235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Anomie – expecting something that will not occur</a:t>
          </a:r>
        </a:p>
      </dsp:txBody>
      <dsp:txXfrm>
        <a:off x="25987" y="5295784"/>
        <a:ext cx="6760984" cy="480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CA762-3B0D-4255-A0DF-E6166DA4C7C3}">
      <dsp:nvSpPr>
        <dsp:cNvPr id="0" name=""/>
        <dsp:cNvSpPr/>
      </dsp:nvSpPr>
      <dsp:spPr>
        <a:xfrm>
          <a:off x="0" y="0"/>
          <a:ext cx="8621900" cy="142176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dirty="0"/>
            <a:t>Emile Durkheim, in 1897, in his book </a:t>
          </a:r>
          <a:r>
            <a:rPr lang="en-US" sz="2000" b="1" i="1" kern="1200" dirty="0"/>
            <a:t>Suicide</a:t>
          </a:r>
          <a:r>
            <a:rPr lang="en-US" sz="2000" b="1" i="0" kern="1200" dirty="0"/>
            <a:t>, used the term to reflect </a:t>
          </a:r>
          <a:r>
            <a:rPr lang="en-US" sz="2000" b="1" i="1" kern="1200" dirty="0"/>
            <a:t>the malady of the infinite</a:t>
          </a:r>
          <a:r>
            <a:rPr lang="en-US" sz="2000" b="1" i="0" kern="1200" dirty="0"/>
            <a:t>, because it was a desire without limit that can never be fulfilled; it only becomes more intense. He also called it an insatiable will.  </a:t>
          </a:r>
          <a:endParaRPr lang="en-US" sz="2000" b="1" kern="1200" dirty="0"/>
        </a:p>
      </dsp:txBody>
      <dsp:txXfrm>
        <a:off x="41642" y="41642"/>
        <a:ext cx="7087709" cy="1338476"/>
      </dsp:txXfrm>
    </dsp:sp>
    <dsp:sp modelId="{1D960957-8FBB-4A87-AA24-0ADA6B77E615}">
      <dsp:nvSpPr>
        <dsp:cNvPr id="0" name=""/>
        <dsp:cNvSpPr/>
      </dsp:nvSpPr>
      <dsp:spPr>
        <a:xfrm>
          <a:off x="760755" y="1635091"/>
          <a:ext cx="8621900" cy="142176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Will climate change result in a social uprooting and dissolution of moral and other societal systems if the climate changes become too pressing?</a:t>
          </a:r>
        </a:p>
      </dsp:txBody>
      <dsp:txXfrm>
        <a:off x="802397" y="1676733"/>
        <a:ext cx="6853715" cy="1338476"/>
      </dsp:txXfrm>
    </dsp:sp>
    <dsp:sp modelId="{216F1E3F-5F24-4FF8-ADFE-D6397FD75F1D}">
      <dsp:nvSpPr>
        <dsp:cNvPr id="0" name=""/>
        <dsp:cNvSpPr/>
      </dsp:nvSpPr>
      <dsp:spPr>
        <a:xfrm>
          <a:off x="1521511" y="3317442"/>
          <a:ext cx="8621900" cy="142176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a:t>Do we have a desire and expectation, without limit, of what the earth can and will do for us?</a:t>
          </a:r>
          <a:endParaRPr lang="en-US" sz="2000" b="1" kern="1200"/>
        </a:p>
      </dsp:txBody>
      <dsp:txXfrm>
        <a:off x="1563153" y="3359084"/>
        <a:ext cx="6853715" cy="1338476"/>
      </dsp:txXfrm>
    </dsp:sp>
    <dsp:sp modelId="{2E5B4324-9C59-4B07-ADBC-A2574F55C8C6}">
      <dsp:nvSpPr>
        <dsp:cNvPr id="0" name=""/>
        <dsp:cNvSpPr/>
      </dsp:nvSpPr>
      <dsp:spPr>
        <a:xfrm>
          <a:off x="7697755" y="1078168"/>
          <a:ext cx="924144" cy="924144"/>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05687" y="1078168"/>
        <a:ext cx="508280" cy="695418"/>
      </dsp:txXfrm>
    </dsp:sp>
    <dsp:sp modelId="{DB44681B-C7F5-4446-A809-806AD763D234}">
      <dsp:nvSpPr>
        <dsp:cNvPr id="0" name=""/>
        <dsp:cNvSpPr/>
      </dsp:nvSpPr>
      <dsp:spPr>
        <a:xfrm>
          <a:off x="8458511" y="2727411"/>
          <a:ext cx="924144" cy="924144"/>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66443" y="2727411"/>
        <a:ext cx="508280" cy="695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E032D-9EFF-4CA3-BE6C-CE8BA0C22B2C}">
      <dsp:nvSpPr>
        <dsp:cNvPr id="0" name=""/>
        <dsp:cNvSpPr/>
      </dsp:nvSpPr>
      <dsp:spPr>
        <a:xfrm>
          <a:off x="1172" y="489894"/>
          <a:ext cx="4572395" cy="274343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Carefully define the challenges, and then offer skills accordingly. </a:t>
          </a:r>
        </a:p>
      </dsp:txBody>
      <dsp:txXfrm>
        <a:off x="1172" y="489894"/>
        <a:ext cx="4572395" cy="2743437"/>
      </dsp:txXfrm>
    </dsp:sp>
    <dsp:sp modelId="{A69460D4-0207-4DB7-AEFB-0D267F0E3C96}">
      <dsp:nvSpPr>
        <dsp:cNvPr id="0" name=""/>
        <dsp:cNvSpPr/>
      </dsp:nvSpPr>
      <dsp:spPr>
        <a:xfrm>
          <a:off x="5030807" y="489894"/>
          <a:ext cx="4572395" cy="274343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Some skills will be to modify the amendable provincial challenges, and some will be on how to live with unmodifiable challenges.</a:t>
          </a:r>
        </a:p>
      </dsp:txBody>
      <dsp:txXfrm>
        <a:off x="5030807" y="489894"/>
        <a:ext cx="4572395" cy="2743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C71D8-667F-42E7-9288-32D373A8445E}">
      <dsp:nvSpPr>
        <dsp:cNvPr id="0" name=""/>
        <dsp:cNvSpPr/>
      </dsp:nvSpPr>
      <dsp:spPr>
        <a:xfrm>
          <a:off x="0" y="13223"/>
          <a:ext cx="10988615" cy="11148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We are fundamentally taught to treat more than to prevent diseases. To best treat we must know what and how to prepare.</a:t>
          </a:r>
        </a:p>
      </dsp:txBody>
      <dsp:txXfrm>
        <a:off x="54423" y="67646"/>
        <a:ext cx="10879769" cy="1006017"/>
      </dsp:txXfrm>
    </dsp:sp>
    <dsp:sp modelId="{07205501-BDF2-4FAE-8413-B85959FED1B6}">
      <dsp:nvSpPr>
        <dsp:cNvPr id="0" name=""/>
        <dsp:cNvSpPr/>
      </dsp:nvSpPr>
      <dsp:spPr>
        <a:xfrm>
          <a:off x="0" y="1188566"/>
          <a:ext cx="10988615" cy="11148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But this time the preparation is not for diseases of the individual;  it is of the diseases of the biosphere. It must be a global public health effort.</a:t>
          </a:r>
        </a:p>
      </dsp:txBody>
      <dsp:txXfrm>
        <a:off x="54423" y="1242989"/>
        <a:ext cx="10879769" cy="1006017"/>
      </dsp:txXfrm>
    </dsp:sp>
    <dsp:sp modelId="{D709020F-B4AF-47C3-B831-427661E27DA0}">
      <dsp:nvSpPr>
        <dsp:cNvPr id="0" name=""/>
        <dsp:cNvSpPr/>
      </dsp:nvSpPr>
      <dsp:spPr>
        <a:xfrm>
          <a:off x="0" y="2363910"/>
          <a:ext cx="10988615" cy="11148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Life-style is a key concern. As with treating body weight, it takes time and discipline to embrace healthier life-styles. We sell pills or injections so, without too much work, to restore a prior baseline life-style. Is that wrong?</a:t>
          </a:r>
        </a:p>
      </dsp:txBody>
      <dsp:txXfrm>
        <a:off x="54423" y="2418333"/>
        <a:ext cx="10879769" cy="1006017"/>
      </dsp:txXfrm>
    </dsp:sp>
    <dsp:sp modelId="{D9508EBF-31DD-46A7-A146-74B61614B317}">
      <dsp:nvSpPr>
        <dsp:cNvPr id="0" name=""/>
        <dsp:cNvSpPr/>
      </dsp:nvSpPr>
      <dsp:spPr>
        <a:xfrm>
          <a:off x="0" y="3539254"/>
          <a:ext cx="10988615" cy="11148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It is mandatory for all of us facing the same climate change issues:  What behaviors have you changed? Can we ethically teach what we don’t do?</a:t>
          </a:r>
        </a:p>
      </dsp:txBody>
      <dsp:txXfrm>
        <a:off x="54423" y="3593677"/>
        <a:ext cx="10879769" cy="1006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64E5F-424B-4D18-84FD-15454E223E19}">
      <dsp:nvSpPr>
        <dsp:cNvPr id="0" name=""/>
        <dsp:cNvSpPr/>
      </dsp:nvSpPr>
      <dsp:spPr>
        <a:xfrm>
          <a:off x="0" y="306583"/>
          <a:ext cx="6085090" cy="6563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Usually passive, reticent, phobic, lazy, dependent, or shy people may need initial psychological strengthening.</a:t>
          </a:r>
        </a:p>
      </dsp:txBody>
      <dsp:txXfrm>
        <a:off x="32041" y="338624"/>
        <a:ext cx="6021008" cy="592288"/>
      </dsp:txXfrm>
    </dsp:sp>
    <dsp:sp modelId="{6BBFF446-4B31-4653-AEFB-6DA63E839B30}">
      <dsp:nvSpPr>
        <dsp:cNvPr id="0" name=""/>
        <dsp:cNvSpPr/>
      </dsp:nvSpPr>
      <dsp:spPr>
        <a:xfrm>
          <a:off x="0" y="1011913"/>
          <a:ext cx="6085090" cy="6563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Modify for learning disabilities, age, religious, cultural or political backgrounds</a:t>
          </a:r>
        </a:p>
      </dsp:txBody>
      <dsp:txXfrm>
        <a:off x="32041" y="1043954"/>
        <a:ext cx="6021008" cy="592288"/>
      </dsp:txXfrm>
    </dsp:sp>
    <dsp:sp modelId="{86AC5E66-7AE4-43EA-BFAE-4D3EDDE7CAA3}">
      <dsp:nvSpPr>
        <dsp:cNvPr id="0" name=""/>
        <dsp:cNvSpPr/>
      </dsp:nvSpPr>
      <dsp:spPr>
        <a:xfrm>
          <a:off x="0" y="1717244"/>
          <a:ext cx="6085090" cy="6563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Consider the  surrounding ‘political ecology’–  the political-social-economic factors being mixed with climate issues. </a:t>
          </a:r>
        </a:p>
      </dsp:txBody>
      <dsp:txXfrm>
        <a:off x="32041" y="1749285"/>
        <a:ext cx="6021008" cy="592288"/>
      </dsp:txXfrm>
    </dsp:sp>
    <dsp:sp modelId="{86FAFEBA-C9F0-4C91-A78E-C717080A276C}">
      <dsp:nvSpPr>
        <dsp:cNvPr id="0" name=""/>
        <dsp:cNvSpPr/>
      </dsp:nvSpPr>
      <dsp:spPr>
        <a:xfrm>
          <a:off x="0" y="2422573"/>
          <a:ext cx="6085090" cy="6563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Test for cynical,  nihilistic, and ennui occurrences. Likewise, listen for the low informed but insistent personality.</a:t>
          </a:r>
        </a:p>
      </dsp:txBody>
      <dsp:txXfrm>
        <a:off x="32041" y="2454614"/>
        <a:ext cx="6021008" cy="592288"/>
      </dsp:txXfrm>
    </dsp:sp>
    <dsp:sp modelId="{2C25817B-4890-4FA9-A530-9E9AD4994F94}">
      <dsp:nvSpPr>
        <dsp:cNvPr id="0" name=""/>
        <dsp:cNvSpPr/>
      </dsp:nvSpPr>
      <dsp:spPr>
        <a:xfrm>
          <a:off x="0" y="3127903"/>
          <a:ext cx="6085090" cy="6563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Listen to concerns of water and food supply wars.</a:t>
          </a:r>
        </a:p>
      </dsp:txBody>
      <dsp:txXfrm>
        <a:off x="32041" y="3159944"/>
        <a:ext cx="6021008" cy="592288"/>
      </dsp:txXfrm>
    </dsp:sp>
    <dsp:sp modelId="{ABF3B14A-4A7D-43FF-AF38-255FA182AC90}">
      <dsp:nvSpPr>
        <dsp:cNvPr id="0" name=""/>
        <dsp:cNvSpPr/>
      </dsp:nvSpPr>
      <dsp:spPr>
        <a:xfrm>
          <a:off x="0" y="3833234"/>
          <a:ext cx="6085090" cy="6563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Listen to concerns about being out of control, which can include anger at leaders, deniers, profit only makers, and the like.</a:t>
          </a:r>
        </a:p>
      </dsp:txBody>
      <dsp:txXfrm>
        <a:off x="32041" y="3865275"/>
        <a:ext cx="6021008" cy="5922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22C2C-2608-4BBA-B3E7-157DB467FAD2}">
      <dsp:nvSpPr>
        <dsp:cNvPr id="0" name=""/>
        <dsp:cNvSpPr/>
      </dsp:nvSpPr>
      <dsp:spPr>
        <a:xfrm>
          <a:off x="0" y="1204"/>
          <a:ext cx="9604375" cy="5132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F31EC0-35D5-41DC-9DEC-D237FFC9145C}">
      <dsp:nvSpPr>
        <dsp:cNvPr id="0" name=""/>
        <dsp:cNvSpPr/>
      </dsp:nvSpPr>
      <dsp:spPr>
        <a:xfrm>
          <a:off x="155247" y="116678"/>
          <a:ext cx="282268" cy="2822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D75EDF-ABA6-42C3-A405-BE6E4360E54A}">
      <dsp:nvSpPr>
        <dsp:cNvPr id="0" name=""/>
        <dsp:cNvSpPr/>
      </dsp:nvSpPr>
      <dsp:spPr>
        <a:xfrm>
          <a:off x="592764" y="1204"/>
          <a:ext cx="9011610" cy="513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5" tIns="54315" rIns="54315" bIns="54315" numCol="1" spcCol="1270" anchor="ctr" anchorCtr="0">
          <a:noAutofit/>
        </a:bodyPr>
        <a:lstStyle/>
        <a:p>
          <a:pPr marL="0" lvl="0" indent="0" algn="l" defTabSz="666750">
            <a:lnSpc>
              <a:spcPct val="90000"/>
            </a:lnSpc>
            <a:spcBef>
              <a:spcPct val="0"/>
            </a:spcBef>
            <a:spcAft>
              <a:spcPct val="35000"/>
            </a:spcAft>
            <a:buNone/>
          </a:pPr>
          <a:r>
            <a:rPr lang="en-US" sz="1500" kern="1200"/>
            <a:t>Canvas for accurate data used for decision making. How to address inaccurate data?  Teach the difference between opinion, fact, and egocentrism.  Consider the low information voter.</a:t>
          </a:r>
        </a:p>
      </dsp:txBody>
      <dsp:txXfrm>
        <a:off x="592764" y="1204"/>
        <a:ext cx="9011610" cy="513216"/>
      </dsp:txXfrm>
    </dsp:sp>
    <dsp:sp modelId="{FA8B85BA-6BB3-4A84-8C6A-BD6126BF5C08}">
      <dsp:nvSpPr>
        <dsp:cNvPr id="0" name=""/>
        <dsp:cNvSpPr/>
      </dsp:nvSpPr>
      <dsp:spPr>
        <a:xfrm>
          <a:off x="0" y="642724"/>
          <a:ext cx="9604375" cy="5132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18789-C902-4858-89E1-6D50105F7045}">
      <dsp:nvSpPr>
        <dsp:cNvPr id="0" name=""/>
        <dsp:cNvSpPr/>
      </dsp:nvSpPr>
      <dsp:spPr>
        <a:xfrm>
          <a:off x="155247" y="758198"/>
          <a:ext cx="282268" cy="2822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029ED7-DA81-4B37-86B8-BFA35F9FEE57}">
      <dsp:nvSpPr>
        <dsp:cNvPr id="0" name=""/>
        <dsp:cNvSpPr/>
      </dsp:nvSpPr>
      <dsp:spPr>
        <a:xfrm>
          <a:off x="592764" y="642724"/>
          <a:ext cx="9011610" cy="513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5" tIns="54315" rIns="54315" bIns="54315" numCol="1" spcCol="1270" anchor="ctr" anchorCtr="0">
          <a:noAutofit/>
        </a:bodyPr>
        <a:lstStyle/>
        <a:p>
          <a:pPr marL="0" lvl="0" indent="0" algn="l" defTabSz="666750">
            <a:lnSpc>
              <a:spcPct val="90000"/>
            </a:lnSpc>
            <a:spcBef>
              <a:spcPct val="0"/>
            </a:spcBef>
            <a:spcAft>
              <a:spcPct val="35000"/>
            </a:spcAft>
            <a:buNone/>
          </a:pPr>
          <a:r>
            <a:rPr lang="en-US" sz="1500" kern="1200"/>
            <a:t>How effective can our treatments be if you have equal feelings?  Can sharing this be safe and beneficial? Study the psychosocial dynamics to know if and how to share?</a:t>
          </a:r>
        </a:p>
      </dsp:txBody>
      <dsp:txXfrm>
        <a:off x="592764" y="642724"/>
        <a:ext cx="9011610" cy="513216"/>
      </dsp:txXfrm>
    </dsp:sp>
    <dsp:sp modelId="{CE9556E6-8CD4-4E79-B35B-FEB1407D19AF}">
      <dsp:nvSpPr>
        <dsp:cNvPr id="0" name=""/>
        <dsp:cNvSpPr/>
      </dsp:nvSpPr>
      <dsp:spPr>
        <a:xfrm>
          <a:off x="0" y="1284245"/>
          <a:ext cx="9604375" cy="51321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01F7EA-D8DF-45A0-B804-0B3E2EF4B6FE}">
      <dsp:nvSpPr>
        <dsp:cNvPr id="0" name=""/>
        <dsp:cNvSpPr/>
      </dsp:nvSpPr>
      <dsp:spPr>
        <a:xfrm>
          <a:off x="155247" y="1399718"/>
          <a:ext cx="282268" cy="2822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32EE40-0DF6-4E76-B01C-8E7A871EBCE3}">
      <dsp:nvSpPr>
        <dsp:cNvPr id="0" name=""/>
        <dsp:cNvSpPr/>
      </dsp:nvSpPr>
      <dsp:spPr>
        <a:xfrm>
          <a:off x="592764" y="1284245"/>
          <a:ext cx="9011610" cy="513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5" tIns="54315" rIns="54315" bIns="54315" numCol="1" spcCol="1270" anchor="ctr" anchorCtr="0">
          <a:noAutofit/>
        </a:bodyPr>
        <a:lstStyle/>
        <a:p>
          <a:pPr marL="0" lvl="0" indent="0" algn="l" defTabSz="666750">
            <a:lnSpc>
              <a:spcPct val="90000"/>
            </a:lnSpc>
            <a:spcBef>
              <a:spcPct val="0"/>
            </a:spcBef>
            <a:spcAft>
              <a:spcPct val="35000"/>
            </a:spcAft>
            <a:buNone/>
          </a:pPr>
          <a:r>
            <a:rPr lang="en-US" sz="1500" kern="1200"/>
            <a:t>Eco-anxiety can be pre-traumatic and or post-traumatic.</a:t>
          </a:r>
        </a:p>
      </dsp:txBody>
      <dsp:txXfrm>
        <a:off x="592764" y="1284245"/>
        <a:ext cx="9011610" cy="513216"/>
      </dsp:txXfrm>
    </dsp:sp>
    <dsp:sp modelId="{8B14B24D-45C3-4C47-A964-15EBF2928E82}">
      <dsp:nvSpPr>
        <dsp:cNvPr id="0" name=""/>
        <dsp:cNvSpPr/>
      </dsp:nvSpPr>
      <dsp:spPr>
        <a:xfrm>
          <a:off x="0" y="1925765"/>
          <a:ext cx="9604375" cy="51321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35819B-18AA-4F3C-8B06-FC8639E9D0D1}">
      <dsp:nvSpPr>
        <dsp:cNvPr id="0" name=""/>
        <dsp:cNvSpPr/>
      </dsp:nvSpPr>
      <dsp:spPr>
        <a:xfrm>
          <a:off x="155247" y="2041239"/>
          <a:ext cx="282268" cy="2822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521152-0237-4228-A6DC-DC393ECE97E9}">
      <dsp:nvSpPr>
        <dsp:cNvPr id="0" name=""/>
        <dsp:cNvSpPr/>
      </dsp:nvSpPr>
      <dsp:spPr>
        <a:xfrm>
          <a:off x="592764" y="1925765"/>
          <a:ext cx="9011610" cy="513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5" tIns="54315" rIns="54315" bIns="54315" numCol="1" spcCol="1270" anchor="ctr" anchorCtr="0">
          <a:noAutofit/>
        </a:bodyPr>
        <a:lstStyle/>
        <a:p>
          <a:pPr marL="0" lvl="0" indent="0" algn="l" defTabSz="666750">
            <a:lnSpc>
              <a:spcPct val="90000"/>
            </a:lnSpc>
            <a:spcBef>
              <a:spcPct val="0"/>
            </a:spcBef>
            <a:spcAft>
              <a:spcPct val="35000"/>
            </a:spcAft>
            <a:buNone/>
          </a:pPr>
          <a:r>
            <a:rPr lang="en-US" sz="1500" kern="1200"/>
            <a:t>Emphasize proportioned focused behavioral changes. Perhaps be a model.</a:t>
          </a:r>
        </a:p>
      </dsp:txBody>
      <dsp:txXfrm>
        <a:off x="592764" y="1925765"/>
        <a:ext cx="9011610" cy="513216"/>
      </dsp:txXfrm>
    </dsp:sp>
    <dsp:sp modelId="{3A977DB6-20C0-453B-BC6F-8968D603F060}">
      <dsp:nvSpPr>
        <dsp:cNvPr id="0" name=""/>
        <dsp:cNvSpPr/>
      </dsp:nvSpPr>
      <dsp:spPr>
        <a:xfrm>
          <a:off x="0" y="2567285"/>
          <a:ext cx="9604375" cy="51321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694B6-BB6E-4B95-BE37-2B6DB4634D41}">
      <dsp:nvSpPr>
        <dsp:cNvPr id="0" name=""/>
        <dsp:cNvSpPr/>
      </dsp:nvSpPr>
      <dsp:spPr>
        <a:xfrm>
          <a:off x="155247" y="2682759"/>
          <a:ext cx="282268" cy="2822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2B8FCA-0B34-4E1B-928F-7C12C432CED4}">
      <dsp:nvSpPr>
        <dsp:cNvPr id="0" name=""/>
        <dsp:cNvSpPr/>
      </dsp:nvSpPr>
      <dsp:spPr>
        <a:xfrm>
          <a:off x="592764" y="2567285"/>
          <a:ext cx="9011610" cy="513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5" tIns="54315" rIns="54315" bIns="54315" numCol="1" spcCol="1270" anchor="ctr" anchorCtr="0">
          <a:noAutofit/>
        </a:bodyPr>
        <a:lstStyle/>
        <a:p>
          <a:pPr marL="0" lvl="0" indent="0" algn="l" defTabSz="666750">
            <a:lnSpc>
              <a:spcPct val="90000"/>
            </a:lnSpc>
            <a:spcBef>
              <a:spcPct val="0"/>
            </a:spcBef>
            <a:spcAft>
              <a:spcPct val="35000"/>
            </a:spcAft>
            <a:buNone/>
          </a:pPr>
          <a:r>
            <a:rPr lang="en-US" sz="1500" kern="1200"/>
            <a:t>Strengthen social pressure resilience against doubters, even if the doubter has a controlling position in a person’s life.  Teach diplomacy and how to learn from failure.</a:t>
          </a:r>
        </a:p>
      </dsp:txBody>
      <dsp:txXfrm>
        <a:off x="592764" y="2567285"/>
        <a:ext cx="9011610" cy="513216"/>
      </dsp:txXfrm>
    </dsp:sp>
    <dsp:sp modelId="{A43DD310-0672-476F-8AF7-E3D2F666E51F}">
      <dsp:nvSpPr>
        <dsp:cNvPr id="0" name=""/>
        <dsp:cNvSpPr/>
      </dsp:nvSpPr>
      <dsp:spPr>
        <a:xfrm>
          <a:off x="0" y="3208806"/>
          <a:ext cx="9604375" cy="5132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D02A0D-90F6-40EE-A65A-6D35A26862BF}">
      <dsp:nvSpPr>
        <dsp:cNvPr id="0" name=""/>
        <dsp:cNvSpPr/>
      </dsp:nvSpPr>
      <dsp:spPr>
        <a:xfrm>
          <a:off x="155247" y="3324279"/>
          <a:ext cx="282268" cy="28226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04E408-4329-4BCA-AFF4-3E72DB5450EA}">
      <dsp:nvSpPr>
        <dsp:cNvPr id="0" name=""/>
        <dsp:cNvSpPr/>
      </dsp:nvSpPr>
      <dsp:spPr>
        <a:xfrm>
          <a:off x="592764" y="3208806"/>
          <a:ext cx="9011610" cy="513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5" tIns="54315" rIns="54315" bIns="54315" numCol="1" spcCol="1270" anchor="ctr" anchorCtr="0">
          <a:noAutofit/>
        </a:bodyPr>
        <a:lstStyle/>
        <a:p>
          <a:pPr marL="0" lvl="0" indent="0" algn="l" defTabSz="666750">
            <a:lnSpc>
              <a:spcPct val="90000"/>
            </a:lnSpc>
            <a:spcBef>
              <a:spcPct val="0"/>
            </a:spcBef>
            <a:spcAft>
              <a:spcPct val="35000"/>
            </a:spcAft>
            <a:buNone/>
          </a:pPr>
          <a:r>
            <a:rPr lang="en-US" sz="1500" kern="1200"/>
            <a:t>Teach social and other advocacy behaviors and involvements. </a:t>
          </a:r>
        </a:p>
      </dsp:txBody>
      <dsp:txXfrm>
        <a:off x="592764" y="3208806"/>
        <a:ext cx="9011610" cy="5132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DD4A0-5446-4018-8857-E16ED2DA2A26}"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4D696-2B6F-4CD5-9383-FA4BC57889B2}" type="slidenum">
              <a:rPr lang="en-US" smtClean="0"/>
              <a:t>‹#›</a:t>
            </a:fld>
            <a:endParaRPr lang="en-US"/>
          </a:p>
        </p:txBody>
      </p:sp>
    </p:spTree>
    <p:extLst>
      <p:ext uri="{BB962C8B-B14F-4D97-AF65-F5344CB8AC3E}">
        <p14:creationId xmlns:p14="http://schemas.microsoft.com/office/powerpoint/2010/main" val="39121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15A8D3-F393-429D-B168-C83D439FEE4E}" type="slidenum">
              <a:rPr lang="en-US" smtClean="0"/>
              <a:t>52</a:t>
            </a:fld>
            <a:endParaRPr lang="en-US"/>
          </a:p>
        </p:txBody>
      </p:sp>
    </p:spTree>
    <p:extLst>
      <p:ext uri="{BB962C8B-B14F-4D97-AF65-F5344CB8AC3E}">
        <p14:creationId xmlns:p14="http://schemas.microsoft.com/office/powerpoint/2010/main" val="3472277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BB8F6FF-88B1-45E1-8CD4-4EDAEE833FDD}" type="datetimeFigureOut">
              <a:rPr lang="en-US" smtClean="0"/>
              <a:t>1/16/2024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37929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14054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605168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1844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356112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80259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217568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02938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284804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B58882-ACBC-40C1-A830-D4CE6AA1E8CA}" type="datetimeFigureOut">
              <a:rPr lang="en-US" smtClean="0"/>
              <a:t>1/16/2024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F0A7B95C-79C2-4AEA-9F9C-A360F345352C}"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7610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B58882-ACBC-40C1-A830-D4CE6AA1E8CA}"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A7B95C-79C2-4AEA-9F9C-A360F345352C}"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221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947824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B58882-ACBC-40C1-A830-D4CE6AA1E8CA}"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A7B95C-79C2-4AEA-9F9C-A360F345352C}"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0095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58882-ACBC-40C1-A830-D4CE6AA1E8CA}"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A7B95C-79C2-4AEA-9F9C-A360F345352C}"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6960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B58882-ACBC-40C1-A830-D4CE6AA1E8CA}" type="datetimeFigureOut">
              <a:rPr lang="en-US" smtClean="0"/>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A7B95C-79C2-4AEA-9F9C-A360F345352C}"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4133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B58882-ACBC-40C1-A830-D4CE6AA1E8CA}" type="datetimeFigureOut">
              <a:rPr lang="en-US" smtClean="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A7B95C-79C2-4AEA-9F9C-A360F345352C}"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1333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58882-ACBC-40C1-A830-D4CE6AA1E8CA}" type="datetimeFigureOut">
              <a:rPr lang="en-US" smtClean="0"/>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A7B95C-79C2-4AEA-9F9C-A360F345352C}" type="slidenum">
              <a:rPr lang="en-US" smtClean="0"/>
              <a:t>‹#›</a:t>
            </a:fld>
            <a:endParaRPr lang="en-US" dirty="0"/>
          </a:p>
        </p:txBody>
      </p:sp>
    </p:spTree>
    <p:extLst>
      <p:ext uri="{BB962C8B-B14F-4D97-AF65-F5344CB8AC3E}">
        <p14:creationId xmlns:p14="http://schemas.microsoft.com/office/powerpoint/2010/main" val="1878383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B58882-ACBC-40C1-A830-D4CE6AA1E8CA}"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A7B95C-79C2-4AEA-9F9C-A360F345352C}"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1691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9B58882-ACBC-40C1-A830-D4CE6AA1E8CA}" type="datetimeFigureOut">
              <a:rPr lang="en-US" smtClean="0"/>
              <a:t>1/16/2024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F0A7B95C-79C2-4AEA-9F9C-A360F345352C}"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331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B58882-ACBC-40C1-A830-D4CE6AA1E8CA}"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A7B95C-79C2-4AEA-9F9C-A360F345352C}"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0070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B58882-ACBC-40C1-A830-D4CE6AA1E8CA}"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A7B95C-79C2-4AEA-9F9C-A360F345352C}"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094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1425787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096751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8538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31915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207803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0666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8F6FF-88B1-45E1-8CD4-4EDAEE833FDD}"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E8DD9-5EEC-4216-B636-D1AF817EC4CD}" type="slidenum">
              <a:rPr lang="en-US" smtClean="0"/>
              <a:t>‹#›</a:t>
            </a:fld>
            <a:endParaRPr lang="en-US" dirty="0"/>
          </a:p>
        </p:txBody>
      </p:sp>
    </p:spTree>
    <p:extLst>
      <p:ext uri="{BB962C8B-B14F-4D97-AF65-F5344CB8AC3E}">
        <p14:creationId xmlns:p14="http://schemas.microsoft.com/office/powerpoint/2010/main" val="3037959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B8F6FF-88B1-45E1-8CD4-4EDAEE833FDD}" type="datetimeFigureOut">
              <a:rPr lang="en-US" smtClean="0"/>
              <a:t>1/16/2024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5CE8DD9-5EEC-4216-B636-D1AF817EC4CD}" type="slidenum">
              <a:rPr lang="en-US" smtClean="0"/>
              <a:t>‹#›</a:t>
            </a:fld>
            <a:endParaRPr lang="en-US" dirty="0"/>
          </a:p>
        </p:txBody>
      </p:sp>
    </p:spTree>
    <p:extLst>
      <p:ext uri="{BB962C8B-B14F-4D97-AF65-F5344CB8AC3E}">
        <p14:creationId xmlns:p14="http://schemas.microsoft.com/office/powerpoint/2010/main" val="380729546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BB8F6FF-88B1-45E1-8CD4-4EDAEE833FDD}" type="datetimeFigureOut">
              <a:rPr lang="en-US" smtClean="0"/>
              <a:t>1/16/2024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5CE8DD9-5EEC-4216-B636-D1AF817EC4CD}"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2773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hyperlink" Target="https://www.energy.gov/energysaver/articles/national-pollinator-week-climate-threat-bees" TargetMode="External"/><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www.columbia.edu/~jeh1/mailings/2023/ClimateDice.13July2023.pdf" TargetMode="External"/><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jpeg"/><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attern created by river delta taken from above">
            <a:extLst>
              <a:ext uri="{FF2B5EF4-FFF2-40B4-BE49-F238E27FC236}">
                <a16:creationId xmlns:a16="http://schemas.microsoft.com/office/drawing/2014/main" id="{E40B8464-35DD-8A9A-A912-28A1BF81C8A9}"/>
              </a:ext>
            </a:extLst>
          </p:cNvPr>
          <p:cNvPicPr>
            <a:picLocks noChangeAspect="1"/>
          </p:cNvPicPr>
          <p:nvPr/>
        </p:nvPicPr>
        <p:blipFill rotWithShape="1">
          <a:blip r:embed="rId2">
            <a:alphaModFix amt="50000"/>
            <a:grayscl/>
          </a:blip>
          <a:srcRect t="3879" r="-1" b="21118"/>
          <a:stretch/>
        </p:blipFill>
        <p:spPr>
          <a:xfrm>
            <a:off x="305" y="10"/>
            <a:ext cx="12191695" cy="6857990"/>
          </a:xfrm>
          <a:prstGeom prst="rect">
            <a:avLst/>
          </a:prstGeom>
        </p:spPr>
      </p:pic>
      <p:sp>
        <p:nvSpPr>
          <p:cNvPr id="2" name="Title 1">
            <a:extLst>
              <a:ext uri="{FF2B5EF4-FFF2-40B4-BE49-F238E27FC236}">
                <a16:creationId xmlns:a16="http://schemas.microsoft.com/office/drawing/2014/main" id="{A9287715-9257-9AA6-CF55-5A2165FE29BC}"/>
              </a:ext>
            </a:extLst>
          </p:cNvPr>
          <p:cNvSpPr>
            <a:spLocks noGrp="1"/>
          </p:cNvSpPr>
          <p:nvPr>
            <p:ph type="title"/>
          </p:nvPr>
        </p:nvSpPr>
        <p:spPr>
          <a:xfrm>
            <a:off x="1130271" y="1193800"/>
            <a:ext cx="3193050" cy="4699000"/>
          </a:xfrm>
        </p:spPr>
        <p:txBody>
          <a:bodyPr anchor="ctr">
            <a:normAutofit/>
          </a:bodyPr>
          <a:lstStyle/>
          <a:p>
            <a:r>
              <a:rPr lang="en-US"/>
              <a:t>Natural Disaster’s Impact on Mental Health</a:t>
            </a:r>
            <a:br>
              <a:rPr lang="en-US"/>
            </a:br>
            <a:br>
              <a:rPr lang="en-US"/>
            </a:br>
            <a:r>
              <a:rPr lang="en-US" i="1"/>
              <a:t>A Broader Perspective</a:t>
            </a:r>
          </a:p>
        </p:txBody>
      </p:sp>
      <p:sp>
        <p:nvSpPr>
          <p:cNvPr id="3" name="Content Placeholder 2">
            <a:extLst>
              <a:ext uri="{FF2B5EF4-FFF2-40B4-BE49-F238E27FC236}">
                <a16:creationId xmlns:a16="http://schemas.microsoft.com/office/drawing/2014/main" id="{910B631F-25C5-E72D-CF8D-732095AACB4E}"/>
              </a:ext>
            </a:extLst>
          </p:cNvPr>
          <p:cNvSpPr>
            <a:spLocks noGrp="1"/>
          </p:cNvSpPr>
          <p:nvPr>
            <p:ph idx="1"/>
          </p:nvPr>
        </p:nvSpPr>
        <p:spPr>
          <a:xfrm>
            <a:off x="4976636" y="1193800"/>
            <a:ext cx="6085091" cy="4699000"/>
          </a:xfrm>
        </p:spPr>
        <p:txBody>
          <a:bodyPr anchor="ctr">
            <a:normAutofit/>
          </a:bodyPr>
          <a:lstStyle/>
          <a:p>
            <a:pPr marL="0" indent="0">
              <a:buNone/>
            </a:pPr>
            <a:r>
              <a:rPr lang="en-US" sz="2400" dirty="0"/>
              <a:t>Abbey Strauss, MSW, MD</a:t>
            </a:r>
          </a:p>
          <a:p>
            <a:pPr marL="0" indent="0">
              <a:buNone/>
            </a:pPr>
            <a:r>
              <a:rPr lang="en-US" sz="2400" dirty="0"/>
              <a:t>Boca Raton, Fl</a:t>
            </a:r>
          </a:p>
          <a:p>
            <a:pPr marL="0" indent="0">
              <a:buNone/>
            </a:pPr>
            <a:r>
              <a:rPr lang="en-US" sz="2400" dirty="0"/>
              <a:t>Spring 2024</a:t>
            </a:r>
          </a:p>
        </p:txBody>
      </p:sp>
    </p:spTree>
    <p:extLst>
      <p:ext uri="{BB962C8B-B14F-4D97-AF65-F5344CB8AC3E}">
        <p14:creationId xmlns:p14="http://schemas.microsoft.com/office/powerpoint/2010/main" val="38582572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EA6B-FEBB-24DD-414F-CA5394EAB21F}"/>
              </a:ext>
            </a:extLst>
          </p:cNvPr>
          <p:cNvSpPr>
            <a:spLocks noGrp="1"/>
          </p:cNvSpPr>
          <p:nvPr>
            <p:ph type="title"/>
          </p:nvPr>
        </p:nvSpPr>
        <p:spPr>
          <a:xfrm>
            <a:off x="1450975" y="292608"/>
            <a:ext cx="9603275" cy="752421"/>
          </a:xfrm>
        </p:spPr>
        <p:txBody>
          <a:bodyPr>
            <a:normAutofit/>
          </a:bodyPr>
          <a:lstStyle/>
          <a:p>
            <a:r>
              <a:rPr lang="en-US" sz="4400" dirty="0">
                <a:latin typeface="Palatino Linotype" panose="02040502050505030304" pitchFamily="18" charset="0"/>
              </a:rPr>
              <a:t>Anomie</a:t>
            </a:r>
          </a:p>
        </p:txBody>
      </p:sp>
      <p:graphicFrame>
        <p:nvGraphicFramePr>
          <p:cNvPr id="5" name="Content Placeholder 2">
            <a:extLst>
              <a:ext uri="{FF2B5EF4-FFF2-40B4-BE49-F238E27FC236}">
                <a16:creationId xmlns:a16="http://schemas.microsoft.com/office/drawing/2014/main" id="{2879D440-459D-5C66-75B2-033384907835}"/>
              </a:ext>
            </a:extLst>
          </p:cNvPr>
          <p:cNvGraphicFramePr>
            <a:graphicFrameLocks noGrp="1"/>
          </p:cNvGraphicFramePr>
          <p:nvPr>
            <p:ph idx="1"/>
            <p:extLst>
              <p:ext uri="{D42A27DB-BD31-4B8C-83A1-F6EECF244321}">
                <p14:modId xmlns:p14="http://schemas.microsoft.com/office/powerpoint/2010/main" val="3469321417"/>
              </p:ext>
            </p:extLst>
          </p:nvPr>
        </p:nvGraphicFramePr>
        <p:xfrm>
          <a:off x="1450975" y="1379439"/>
          <a:ext cx="10143412" cy="4739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978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35911-349D-1BFB-AC42-FB39E5D3D0C1}"/>
              </a:ext>
            </a:extLst>
          </p:cNvPr>
          <p:cNvSpPr>
            <a:spLocks noGrp="1"/>
          </p:cNvSpPr>
          <p:nvPr>
            <p:ph type="title"/>
          </p:nvPr>
        </p:nvSpPr>
        <p:spPr>
          <a:xfrm>
            <a:off x="844476" y="1600199"/>
            <a:ext cx="3539266" cy="4297680"/>
          </a:xfrm>
        </p:spPr>
        <p:txBody>
          <a:bodyPr anchor="ctr">
            <a:normAutofit/>
          </a:bodyPr>
          <a:lstStyle/>
          <a:p>
            <a:r>
              <a:rPr lang="en-US" dirty="0"/>
              <a:t> </a:t>
            </a:r>
            <a:r>
              <a:rPr lang="en-US" b="1" dirty="0">
                <a:effectLst>
                  <a:glow rad="38100">
                    <a:schemeClr val="bg1">
                      <a:lumMod val="65000"/>
                      <a:lumOff val="35000"/>
                      <a:alpha val="40000"/>
                    </a:schemeClr>
                  </a:glow>
                </a:effectLst>
                <a:latin typeface="Amasis MT Pro Medium" panose="02040604050005020304" pitchFamily="18" charset="0"/>
                <a:ea typeface="ADLaM Display" panose="02010000000000000000" pitchFamily="2" charset="0"/>
                <a:cs typeface="ADLaM Display" panose="02010000000000000000" pitchFamily="2" charset="0"/>
              </a:rPr>
              <a:t>Climate – The Word</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0880D4-6B05-E096-DAA7-6417A36D9BC8}"/>
              </a:ext>
            </a:extLst>
          </p:cNvPr>
          <p:cNvSpPr>
            <a:spLocks noGrp="1"/>
          </p:cNvSpPr>
          <p:nvPr>
            <p:ph idx="1"/>
          </p:nvPr>
        </p:nvSpPr>
        <p:spPr>
          <a:xfrm>
            <a:off x="4924851" y="627636"/>
            <a:ext cx="7124669" cy="6092392"/>
          </a:xfrm>
        </p:spPr>
        <p:txBody>
          <a:bodyPr anchor="ctr">
            <a:normAutofit fontScale="92500" lnSpcReduction="10000"/>
          </a:bodyPr>
          <a:lstStyle/>
          <a:p>
            <a:pPr>
              <a:lnSpc>
                <a:spcPct val="110000"/>
              </a:lnSpc>
            </a:pPr>
            <a:r>
              <a:rPr lang="en-US" sz="2400" i="1" dirty="0">
                <a:effectLst/>
                <a:latin typeface="Bahnschrift" panose="020B0502040204020203" pitchFamily="34" charset="0"/>
              </a:rPr>
              <a:t>Climacteric</a:t>
            </a:r>
            <a:r>
              <a:rPr lang="en-US" sz="2400" dirty="0">
                <a:latin typeface="Bahnschrift" panose="020B0502040204020203" pitchFamily="34" charset="0"/>
              </a:rPr>
              <a:t>, </a:t>
            </a:r>
            <a:r>
              <a:rPr lang="en-US" sz="2400" i="0" dirty="0">
                <a:effectLst/>
                <a:latin typeface="Bahnschrift" panose="020B0502040204020203" pitchFamily="34" charset="0"/>
              </a:rPr>
              <a:t>from the Greek word </a:t>
            </a:r>
            <a:r>
              <a:rPr lang="en-US" sz="2400" i="1" dirty="0" err="1">
                <a:effectLst/>
                <a:latin typeface="Bahnschrift" panose="020B0502040204020203" pitchFamily="34" charset="0"/>
              </a:rPr>
              <a:t>klimaktēr</a:t>
            </a:r>
            <a:r>
              <a:rPr lang="en-US" sz="2400" i="1" dirty="0">
                <a:effectLst/>
                <a:latin typeface="Bahnschrift" panose="020B0502040204020203" pitchFamily="34" charset="0"/>
              </a:rPr>
              <a:t>,</a:t>
            </a:r>
            <a:r>
              <a:rPr lang="en-US" sz="2400" i="0" dirty="0">
                <a:effectLst/>
                <a:latin typeface="Bahnschrift" panose="020B0502040204020203" pitchFamily="34" charset="0"/>
              </a:rPr>
              <a:t> for "critical point" or, literally, "rung of a ladder."  It is used for inevitable times on the metaphorical ladder of life. Today, </a:t>
            </a:r>
            <a:r>
              <a:rPr lang="en-US" sz="2400" i="1" dirty="0">
                <a:effectLst/>
                <a:latin typeface="Bahnschrift" panose="020B0502040204020203" pitchFamily="34" charset="0"/>
              </a:rPr>
              <a:t>climacteric</a:t>
            </a:r>
            <a:r>
              <a:rPr lang="en-US" sz="2400" i="0" dirty="0">
                <a:effectLst/>
                <a:latin typeface="Bahnschrift" panose="020B0502040204020203" pitchFamily="34" charset="0"/>
              </a:rPr>
              <a:t>  refers to male andropause or female menopause, with a "turning point leading to an end of something." I was taught the term referenced the male process only.</a:t>
            </a:r>
          </a:p>
          <a:p>
            <a:pPr>
              <a:lnSpc>
                <a:spcPct val="110000"/>
              </a:lnSpc>
            </a:pPr>
            <a:r>
              <a:rPr lang="en-US" sz="2400" i="0" dirty="0">
                <a:effectLst/>
                <a:latin typeface="Bahnschrift" panose="020B0502040204020203" pitchFamily="34" charset="0"/>
              </a:rPr>
              <a:t>Historians want to pinpoint the Roman Empire's </a:t>
            </a:r>
            <a:r>
              <a:rPr lang="en-US" sz="2400" i="1" dirty="0">
                <a:effectLst/>
                <a:latin typeface="Bahnschrift" panose="020B0502040204020203" pitchFamily="34" charset="0"/>
              </a:rPr>
              <a:t>climacteric</a:t>
            </a:r>
            <a:r>
              <a:rPr lang="en-US" sz="2400" i="0" dirty="0">
                <a:effectLst/>
                <a:latin typeface="Bahnschrift" panose="020B0502040204020203" pitchFamily="34" charset="0"/>
              </a:rPr>
              <a:t>, when it began its downhill slide. When is/was/will be ours?</a:t>
            </a:r>
          </a:p>
          <a:p>
            <a:pPr>
              <a:lnSpc>
                <a:spcPct val="110000"/>
              </a:lnSpc>
            </a:pPr>
            <a:r>
              <a:rPr lang="en-US" sz="2400" i="0" dirty="0">
                <a:effectLst/>
                <a:latin typeface="Bahnschrift" panose="020B0502040204020203" pitchFamily="34" charset="0"/>
              </a:rPr>
              <a:t>Apocalyptic is its common synonym. The first known use of </a:t>
            </a:r>
            <a:r>
              <a:rPr lang="en-US" sz="2400" i="1" dirty="0">
                <a:effectLst/>
                <a:latin typeface="Bahnschrift" panose="020B0502040204020203" pitchFamily="34" charset="0"/>
              </a:rPr>
              <a:t>climate  </a:t>
            </a:r>
            <a:r>
              <a:rPr lang="en-US" sz="2400" dirty="0">
                <a:effectLst/>
                <a:latin typeface="Bahnschrift" panose="020B0502040204020203" pitchFamily="34" charset="0"/>
              </a:rPr>
              <a:t>to reference weather </a:t>
            </a:r>
            <a:r>
              <a:rPr lang="en-US" sz="2400" i="0" dirty="0">
                <a:effectLst/>
                <a:latin typeface="Bahnschrift" panose="020B0502040204020203" pitchFamily="34" charset="0"/>
              </a:rPr>
              <a:t>was in 1578</a:t>
            </a:r>
            <a:r>
              <a:rPr lang="en-US" sz="2400" dirty="0">
                <a:latin typeface="Bahnschrift" panose="020B0502040204020203" pitchFamily="34" charset="0"/>
              </a:rPr>
              <a:t>, somewhat related to latitudes.</a:t>
            </a:r>
            <a:r>
              <a:rPr lang="en-US" sz="2400" i="0" dirty="0">
                <a:effectLst/>
                <a:latin typeface="Bahnschrift" panose="020B0502040204020203" pitchFamily="34" charset="0"/>
              </a:rPr>
              <a:t>  </a:t>
            </a:r>
          </a:p>
          <a:p>
            <a:pPr>
              <a:lnSpc>
                <a:spcPct val="110000"/>
              </a:lnSpc>
            </a:pPr>
            <a:r>
              <a:rPr lang="en-US" sz="2400" i="0" dirty="0">
                <a:effectLst/>
                <a:latin typeface="Bahnschrift" panose="020B0502040204020203" pitchFamily="34" charset="0"/>
              </a:rPr>
              <a:t>Climate used to mean the trend or inclination of weather in a specific region; now it is the full globe. This brings us all together.</a:t>
            </a:r>
          </a:p>
          <a:p>
            <a:pPr marL="0" indent="0">
              <a:lnSpc>
                <a:spcPct val="110000"/>
              </a:lnSpc>
              <a:buNone/>
            </a:pPr>
            <a:endParaRPr lang="en-US" sz="1600" b="0" i="0" dirty="0">
              <a:effectLst/>
              <a:latin typeface="-apple-system"/>
            </a:endParaRPr>
          </a:p>
          <a:p>
            <a:pPr>
              <a:lnSpc>
                <a:spcPct val="110000"/>
              </a:lnSpc>
            </a:pPr>
            <a:endParaRPr lang="en-US" sz="1600" dirty="0"/>
          </a:p>
        </p:txBody>
      </p:sp>
    </p:spTree>
    <p:extLst>
      <p:ext uri="{BB962C8B-B14F-4D97-AF65-F5344CB8AC3E}">
        <p14:creationId xmlns:p14="http://schemas.microsoft.com/office/powerpoint/2010/main" val="6511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Large skydiving group mid-air">
            <a:extLst>
              <a:ext uri="{FF2B5EF4-FFF2-40B4-BE49-F238E27FC236}">
                <a16:creationId xmlns:a16="http://schemas.microsoft.com/office/drawing/2014/main" id="{FF9EC5A0-7AC0-2435-1983-29B0E1899EF2}"/>
              </a:ext>
            </a:extLst>
          </p:cNvPr>
          <p:cNvPicPr>
            <a:picLocks noChangeAspect="1"/>
          </p:cNvPicPr>
          <p:nvPr/>
        </p:nvPicPr>
        <p:blipFill rotWithShape="1">
          <a:blip r:embed="rId2">
            <a:alphaModFix amt="50000"/>
            <a:grayscl/>
          </a:blip>
          <a:srcRect t="7936" r="-1" b="7474"/>
          <a:stretch/>
        </p:blipFill>
        <p:spPr>
          <a:xfrm>
            <a:off x="20" y="10"/>
            <a:ext cx="12191980" cy="6857990"/>
          </a:xfrm>
          <a:prstGeom prst="rect">
            <a:avLst/>
          </a:prstGeom>
        </p:spPr>
      </p:pic>
      <p:sp>
        <p:nvSpPr>
          <p:cNvPr id="2" name="Title 1">
            <a:extLst>
              <a:ext uri="{FF2B5EF4-FFF2-40B4-BE49-F238E27FC236}">
                <a16:creationId xmlns:a16="http://schemas.microsoft.com/office/drawing/2014/main" id="{D0DAAD48-2E28-B447-BC34-59532018E8BF}"/>
              </a:ext>
            </a:extLst>
          </p:cNvPr>
          <p:cNvSpPr>
            <a:spLocks noGrp="1"/>
          </p:cNvSpPr>
          <p:nvPr>
            <p:ph type="title"/>
          </p:nvPr>
        </p:nvSpPr>
        <p:spPr>
          <a:xfrm>
            <a:off x="642136" y="1193800"/>
            <a:ext cx="3681185" cy="4699000"/>
          </a:xfrm>
        </p:spPr>
        <p:txBody>
          <a:bodyPr anchor="ctr">
            <a:normAutofit/>
          </a:bodyPr>
          <a:lstStyle/>
          <a:p>
            <a:r>
              <a:rPr lang="en-US" dirty="0"/>
              <a:t>Psychotherapy Approaches</a:t>
            </a:r>
          </a:p>
        </p:txBody>
      </p:sp>
      <p:sp>
        <p:nvSpPr>
          <p:cNvPr id="3" name="Content Placeholder 2">
            <a:extLst>
              <a:ext uri="{FF2B5EF4-FFF2-40B4-BE49-F238E27FC236}">
                <a16:creationId xmlns:a16="http://schemas.microsoft.com/office/drawing/2014/main" id="{76F456A0-FD0D-F2E1-48EE-53297950200B}"/>
              </a:ext>
            </a:extLst>
          </p:cNvPr>
          <p:cNvSpPr>
            <a:spLocks noGrp="1"/>
          </p:cNvSpPr>
          <p:nvPr>
            <p:ph idx="1"/>
          </p:nvPr>
        </p:nvSpPr>
        <p:spPr>
          <a:xfrm>
            <a:off x="4976636" y="540920"/>
            <a:ext cx="6992757" cy="6260572"/>
          </a:xfrm>
        </p:spPr>
        <p:txBody>
          <a:bodyPr anchor="ctr">
            <a:normAutofit/>
          </a:bodyPr>
          <a:lstStyle/>
          <a:p>
            <a:pPr>
              <a:lnSpc>
                <a:spcPct val="110000"/>
              </a:lnSpc>
            </a:pPr>
            <a:r>
              <a:rPr lang="en-US" dirty="0"/>
              <a:t>Usual psychotherapy techniques suffice if it is recognized as having a different endpoint – that the external core contributor is not escapable or fixable. Change “what you can, but prepare for more.” Which ‘therapeutic marketing flags’ are waved? Will they just kick the can?</a:t>
            </a:r>
          </a:p>
          <a:p>
            <a:pPr>
              <a:lnSpc>
                <a:spcPct val="110000"/>
              </a:lnSpc>
            </a:pPr>
            <a:r>
              <a:rPr lang="en-US" dirty="0"/>
              <a:t>Treatment demands world-wide life-style changes. Beginning anything therefore requires that we cast a spell allowing the hard challenges in front of us not to become stagnation by frustration. To begin demands we break old patterns and reconfigure ourselves. This needs to be done by mixing our courage, tenderness, our psychosocial activities, a sense of our achievable power, and a sense of our vulnerability. It is not easy.</a:t>
            </a:r>
          </a:p>
          <a:p>
            <a:pPr>
              <a:lnSpc>
                <a:spcPct val="110000"/>
              </a:lnSpc>
            </a:pPr>
            <a:r>
              <a:rPr lang="en-US" dirty="0"/>
              <a:t>Remember that much of our life is really shaped more by how things end  rather than how they start.</a:t>
            </a:r>
          </a:p>
          <a:p>
            <a:pPr>
              <a:lnSpc>
                <a:spcPct val="110000"/>
              </a:lnSpc>
            </a:pPr>
            <a:endParaRPr lang="en-US" sz="1700" dirty="0"/>
          </a:p>
        </p:txBody>
      </p:sp>
    </p:spTree>
    <p:extLst>
      <p:ext uri="{BB962C8B-B14F-4D97-AF65-F5344CB8AC3E}">
        <p14:creationId xmlns:p14="http://schemas.microsoft.com/office/powerpoint/2010/main" val="252270563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2C83-2539-97DB-30B1-81920EC4DB38}"/>
              </a:ext>
            </a:extLst>
          </p:cNvPr>
          <p:cNvSpPr>
            <a:spLocks noGrp="1"/>
          </p:cNvSpPr>
          <p:nvPr>
            <p:ph type="title"/>
          </p:nvPr>
        </p:nvSpPr>
        <p:spPr>
          <a:xfrm>
            <a:off x="1451579" y="1040302"/>
            <a:ext cx="9603275" cy="1020229"/>
          </a:xfrm>
        </p:spPr>
        <p:txBody>
          <a:bodyPr>
            <a:normAutofit/>
          </a:bodyPr>
          <a:lstStyle/>
          <a:p>
            <a:r>
              <a:rPr lang="en-US" b="1"/>
              <a:t>Not all, even we here today, are helping – hang on!</a:t>
            </a:r>
          </a:p>
        </p:txBody>
      </p:sp>
      <p:sp>
        <p:nvSpPr>
          <p:cNvPr id="3" name="Content Placeholder 2">
            <a:extLst>
              <a:ext uri="{FF2B5EF4-FFF2-40B4-BE49-F238E27FC236}">
                <a16:creationId xmlns:a16="http://schemas.microsoft.com/office/drawing/2014/main" id="{8A246149-042C-C1FF-CE7E-9CF479DE774F}"/>
              </a:ext>
            </a:extLst>
          </p:cNvPr>
          <p:cNvSpPr>
            <a:spLocks noGrp="1"/>
          </p:cNvSpPr>
          <p:nvPr>
            <p:ph idx="1"/>
          </p:nvPr>
        </p:nvSpPr>
        <p:spPr>
          <a:xfrm>
            <a:off x="554803" y="2355535"/>
            <a:ext cx="11306711" cy="3706215"/>
          </a:xfrm>
        </p:spPr>
        <p:txBody>
          <a:bodyPr>
            <a:normAutofit lnSpcReduction="10000"/>
          </a:bodyPr>
          <a:lstStyle/>
          <a:p>
            <a:pPr>
              <a:lnSpc>
                <a:spcPct val="110000"/>
              </a:lnSpc>
            </a:pPr>
            <a:r>
              <a:rPr lang="en-US" b="1" dirty="0"/>
              <a:t>Ultimately, if we reduce the population and our consumption patterns, then the climate changes on our planet will become those caused by nature, and not us. Tremendous time and self-discipline will be need, but even with massively </a:t>
            </a:r>
            <a:r>
              <a:rPr lang="en-US" b="1" i="1" dirty="0"/>
              <a:t>effective</a:t>
            </a:r>
            <a:r>
              <a:rPr lang="en-US" b="1" dirty="0"/>
              <a:t> efforts, it may be too late for our generation to benefit </a:t>
            </a:r>
          </a:p>
          <a:p>
            <a:pPr>
              <a:lnSpc>
                <a:spcPct val="110000"/>
              </a:lnSpc>
            </a:pPr>
            <a:r>
              <a:rPr lang="en-US" b="1" dirty="0"/>
              <a:t>Equally, the existential panic of realizing that not everybody is helping to make our planet sustainable can be overwhelming and defeating. </a:t>
            </a:r>
          </a:p>
          <a:p>
            <a:pPr>
              <a:lnSpc>
                <a:spcPct val="110000"/>
              </a:lnSpc>
            </a:pPr>
            <a:r>
              <a:rPr lang="en-US" b="1" dirty="0"/>
              <a:t>How to therapeutically manage that? Do we engender sacrifice, altruism, insight, social activism, </a:t>
            </a:r>
            <a:r>
              <a:rPr lang="en-US" b="1" dirty="0" err="1"/>
              <a:t>etc</a:t>
            </a:r>
            <a:r>
              <a:rPr lang="en-US" b="1" dirty="0"/>
              <a:t>? Your designs, please. </a:t>
            </a:r>
          </a:p>
          <a:p>
            <a:pPr>
              <a:lnSpc>
                <a:spcPct val="110000"/>
              </a:lnSpc>
            </a:pPr>
            <a:r>
              <a:rPr lang="en-US" b="1" dirty="0"/>
              <a:t>The alcoholic stops his own drinking, the abused spouse separates, we quit the bad job, etc. We can’t get away from even our own cars and plastic, let alone that in rest of the world.</a:t>
            </a:r>
          </a:p>
          <a:p>
            <a:pPr>
              <a:lnSpc>
                <a:spcPct val="110000"/>
              </a:lnSpc>
            </a:pPr>
            <a:endParaRPr lang="en-US" sz="1600" dirty="0"/>
          </a:p>
          <a:p>
            <a:pPr>
              <a:lnSpc>
                <a:spcPct val="110000"/>
              </a:lnSpc>
            </a:pPr>
            <a:endParaRPr lang="en-US" sz="1600" dirty="0"/>
          </a:p>
        </p:txBody>
      </p:sp>
    </p:spTree>
    <p:extLst>
      <p:ext uri="{BB962C8B-B14F-4D97-AF65-F5344CB8AC3E}">
        <p14:creationId xmlns:p14="http://schemas.microsoft.com/office/powerpoint/2010/main" val="41259688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lant growing in a concrete crack">
            <a:extLst>
              <a:ext uri="{FF2B5EF4-FFF2-40B4-BE49-F238E27FC236}">
                <a16:creationId xmlns:a16="http://schemas.microsoft.com/office/drawing/2014/main" id="{E810AE4E-4381-F5E3-4D03-C537616B9C5A}"/>
              </a:ext>
            </a:extLst>
          </p:cNvPr>
          <p:cNvPicPr>
            <a:picLocks noChangeAspect="1"/>
          </p:cNvPicPr>
          <p:nvPr/>
        </p:nvPicPr>
        <p:blipFill rotWithShape="1">
          <a:blip r:embed="rId2">
            <a:alphaModFix amt="50000"/>
          </a:blip>
          <a:srcRect t="15728" r="-1" b="-1"/>
          <a:stretch/>
        </p:blipFill>
        <p:spPr>
          <a:xfrm>
            <a:off x="305" y="10"/>
            <a:ext cx="12191695" cy="6857990"/>
          </a:xfrm>
          <a:prstGeom prst="rect">
            <a:avLst/>
          </a:prstGeom>
        </p:spPr>
      </p:pic>
      <p:sp>
        <p:nvSpPr>
          <p:cNvPr id="2" name="Title 1">
            <a:extLst>
              <a:ext uri="{FF2B5EF4-FFF2-40B4-BE49-F238E27FC236}">
                <a16:creationId xmlns:a16="http://schemas.microsoft.com/office/drawing/2014/main" id="{07CA991E-73E9-EE43-0089-BA27FBF1C7AE}"/>
              </a:ext>
            </a:extLst>
          </p:cNvPr>
          <p:cNvSpPr>
            <a:spLocks noGrp="1"/>
          </p:cNvSpPr>
          <p:nvPr>
            <p:ph type="title"/>
          </p:nvPr>
        </p:nvSpPr>
        <p:spPr>
          <a:xfrm>
            <a:off x="1130271" y="1193800"/>
            <a:ext cx="3193050" cy="4699000"/>
          </a:xfrm>
        </p:spPr>
        <p:txBody>
          <a:bodyPr anchor="ctr">
            <a:normAutofit/>
          </a:bodyPr>
          <a:lstStyle/>
          <a:p>
            <a:r>
              <a:rPr lang="en-US"/>
              <a:t>Ecocide – Killing The Ecosystem</a:t>
            </a:r>
          </a:p>
        </p:txBody>
      </p:sp>
      <p:sp>
        <p:nvSpPr>
          <p:cNvPr id="3" name="Content Placeholder 2">
            <a:extLst>
              <a:ext uri="{FF2B5EF4-FFF2-40B4-BE49-F238E27FC236}">
                <a16:creationId xmlns:a16="http://schemas.microsoft.com/office/drawing/2014/main" id="{3DAE95E4-003D-0EF1-972A-7E06ECE61224}"/>
              </a:ext>
            </a:extLst>
          </p:cNvPr>
          <p:cNvSpPr>
            <a:spLocks noGrp="1"/>
          </p:cNvSpPr>
          <p:nvPr>
            <p:ph idx="1"/>
          </p:nvPr>
        </p:nvSpPr>
        <p:spPr>
          <a:xfrm>
            <a:off x="4976636" y="1193800"/>
            <a:ext cx="6884877" cy="4699000"/>
          </a:xfrm>
        </p:spPr>
        <p:txBody>
          <a:bodyPr anchor="ctr">
            <a:normAutofit/>
          </a:bodyPr>
          <a:lstStyle/>
          <a:p>
            <a:r>
              <a:rPr lang="en-US" dirty="0"/>
              <a:t>Are we the enemies of our own survival? Storms which used to be purely natural are now worsened by climate change. </a:t>
            </a:r>
          </a:p>
          <a:p>
            <a:r>
              <a:rPr lang="en-US" dirty="0"/>
              <a:t>Therefore, the syllogism exists of we being our own enemies. Do we have the right to demand nature be forced into a type of slavery for us to maintain an uninhibited consumptive short run, and that neither we or nature will survive this ‘run’ of consumption patterns.</a:t>
            </a:r>
          </a:p>
          <a:p>
            <a:r>
              <a:rPr lang="en-US" dirty="0"/>
              <a:t>Ecuador has declared that the planet has legal rights of protection. Should trees have equal legal rights? They are living entities, as we are, but we don't seem to really care enough about them.</a:t>
            </a:r>
          </a:p>
          <a:p>
            <a:endParaRPr lang="en-US" sz="1900" dirty="0"/>
          </a:p>
        </p:txBody>
      </p:sp>
    </p:spTree>
    <p:extLst>
      <p:ext uri="{BB962C8B-B14F-4D97-AF65-F5344CB8AC3E}">
        <p14:creationId xmlns:p14="http://schemas.microsoft.com/office/powerpoint/2010/main" val="153723078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Distressed grey and blue concrete wall">
            <a:extLst>
              <a:ext uri="{FF2B5EF4-FFF2-40B4-BE49-F238E27FC236}">
                <a16:creationId xmlns:a16="http://schemas.microsoft.com/office/drawing/2014/main" id="{227E6337-6009-CC0E-A099-D403AA05B396}"/>
              </a:ext>
            </a:extLst>
          </p:cNvPr>
          <p:cNvPicPr>
            <a:picLocks noChangeAspect="1"/>
          </p:cNvPicPr>
          <p:nvPr/>
        </p:nvPicPr>
        <p:blipFill rotWithShape="1">
          <a:blip r:embed="rId2">
            <a:alphaModFix amt="50000"/>
            <a:grayscl/>
          </a:blip>
          <a:srcRect t="10867" r="-1" b="4861"/>
          <a:stretch/>
        </p:blipFill>
        <p:spPr>
          <a:xfrm>
            <a:off x="305" y="0"/>
            <a:ext cx="12191695" cy="6857990"/>
          </a:xfrm>
          <a:prstGeom prst="rect">
            <a:avLst/>
          </a:prstGeom>
        </p:spPr>
      </p:pic>
      <p:sp>
        <p:nvSpPr>
          <p:cNvPr id="2" name="Title 1">
            <a:extLst>
              <a:ext uri="{FF2B5EF4-FFF2-40B4-BE49-F238E27FC236}">
                <a16:creationId xmlns:a16="http://schemas.microsoft.com/office/drawing/2014/main" id="{862022D7-A1B8-F1AB-8910-1EFD42C158EB}"/>
              </a:ext>
            </a:extLst>
          </p:cNvPr>
          <p:cNvSpPr>
            <a:spLocks noGrp="1"/>
          </p:cNvSpPr>
          <p:nvPr>
            <p:ph type="title"/>
          </p:nvPr>
        </p:nvSpPr>
        <p:spPr>
          <a:xfrm>
            <a:off x="539393" y="1193800"/>
            <a:ext cx="3783928" cy="4699000"/>
          </a:xfrm>
        </p:spPr>
        <p:txBody>
          <a:bodyPr anchor="ctr">
            <a:normAutofit/>
          </a:bodyPr>
          <a:lstStyle/>
          <a:p>
            <a:r>
              <a:rPr lang="en-US" sz="3600" dirty="0"/>
              <a:t>Ecocide Background</a:t>
            </a:r>
          </a:p>
        </p:txBody>
      </p:sp>
      <p:sp>
        <p:nvSpPr>
          <p:cNvPr id="3" name="Content Placeholder 2">
            <a:extLst>
              <a:ext uri="{FF2B5EF4-FFF2-40B4-BE49-F238E27FC236}">
                <a16:creationId xmlns:a16="http://schemas.microsoft.com/office/drawing/2014/main" id="{A87BBAAC-ACE4-3EDD-93AF-DA29ABBA35DB}"/>
              </a:ext>
            </a:extLst>
          </p:cNvPr>
          <p:cNvSpPr>
            <a:spLocks noGrp="1"/>
          </p:cNvSpPr>
          <p:nvPr>
            <p:ph idx="1"/>
          </p:nvPr>
        </p:nvSpPr>
        <p:spPr>
          <a:xfrm>
            <a:off x="4976636" y="443733"/>
            <a:ext cx="6936247" cy="5951930"/>
          </a:xfrm>
        </p:spPr>
        <p:txBody>
          <a:bodyPr anchor="ctr">
            <a:normAutofit/>
          </a:bodyPr>
          <a:lstStyle/>
          <a:p>
            <a:pPr>
              <a:lnSpc>
                <a:spcPct val="110000"/>
              </a:lnSpc>
            </a:pPr>
            <a:r>
              <a:rPr lang="en-US" dirty="0"/>
              <a:t>Ecocide -- </a:t>
            </a:r>
            <a:r>
              <a:rPr lang="en-US" dirty="0" err="1"/>
              <a:t>fro</a:t>
            </a:r>
            <a:r>
              <a:rPr lang="en-US" dirty="0"/>
              <a:t> the Greek </a:t>
            </a:r>
            <a:r>
              <a:rPr lang="en-US" i="1" dirty="0"/>
              <a:t>oikos</a:t>
            </a:r>
            <a:r>
              <a:rPr lang="en-US" dirty="0"/>
              <a:t>  for home, and Latin </a:t>
            </a:r>
            <a:r>
              <a:rPr lang="en-US" i="1" dirty="0" err="1"/>
              <a:t>cadere</a:t>
            </a:r>
            <a:r>
              <a:rPr lang="en-US" dirty="0"/>
              <a:t>, for kill. </a:t>
            </a:r>
          </a:p>
          <a:p>
            <a:pPr>
              <a:lnSpc>
                <a:spcPct val="110000"/>
              </a:lnSpc>
            </a:pPr>
            <a:r>
              <a:rPr lang="en-US" dirty="0"/>
              <a:t>It is described as the unlawful or wanton acts committed with knowledge that there is a substantial likelihood of severe and either widespread or long-term damage to the environment being caused by these acts.</a:t>
            </a:r>
          </a:p>
          <a:p>
            <a:pPr>
              <a:lnSpc>
                <a:spcPct val="110000"/>
              </a:lnSpc>
            </a:pPr>
            <a:r>
              <a:rPr lang="en-US" dirty="0"/>
              <a:t>Ecocide has been stopped by law in many countries, including the EU. </a:t>
            </a:r>
          </a:p>
          <a:p>
            <a:pPr>
              <a:lnSpc>
                <a:spcPct val="110000"/>
              </a:lnSpc>
            </a:pPr>
            <a:r>
              <a:rPr lang="en-US" dirty="0"/>
              <a:t>It can refer to both peacetime and war </a:t>
            </a:r>
            <a:r>
              <a:rPr lang="en-US" dirty="0" err="1"/>
              <a:t>occurance</a:t>
            </a:r>
            <a:r>
              <a:rPr lang="en-US" dirty="0"/>
              <a:t> if there is a destruction of the environment. Stalin did it to Ukraine in the 1930’s.</a:t>
            </a:r>
          </a:p>
          <a:p>
            <a:pPr>
              <a:lnSpc>
                <a:spcPct val="110000"/>
              </a:lnSpc>
            </a:pPr>
            <a:endParaRPr lang="en-US" dirty="0"/>
          </a:p>
        </p:txBody>
      </p:sp>
    </p:spTree>
    <p:extLst>
      <p:ext uri="{BB962C8B-B14F-4D97-AF65-F5344CB8AC3E}">
        <p14:creationId xmlns:p14="http://schemas.microsoft.com/office/powerpoint/2010/main" val="46984370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black and white photo of tree Rings">
            <a:extLst>
              <a:ext uri="{FF2B5EF4-FFF2-40B4-BE49-F238E27FC236}">
                <a16:creationId xmlns:a16="http://schemas.microsoft.com/office/drawing/2014/main" id="{004E07FF-D26C-23FF-FDF2-343291C0F101}"/>
              </a:ext>
            </a:extLst>
          </p:cNvPr>
          <p:cNvPicPr>
            <a:picLocks noChangeAspect="1"/>
          </p:cNvPicPr>
          <p:nvPr/>
        </p:nvPicPr>
        <p:blipFill rotWithShape="1">
          <a:blip r:embed="rId2"/>
          <a:srcRect l="9091" t="14062" b="9327"/>
          <a:stretch/>
        </p:blipFill>
        <p:spPr>
          <a:xfrm>
            <a:off x="-1" y="10"/>
            <a:ext cx="12192001" cy="6857990"/>
          </a:xfrm>
          <a:prstGeom prst="rect">
            <a:avLst/>
          </a:prstGeom>
        </p:spPr>
      </p:pic>
      <p:sp>
        <p:nvSpPr>
          <p:cNvPr id="2" name="Title 1">
            <a:extLst>
              <a:ext uri="{FF2B5EF4-FFF2-40B4-BE49-F238E27FC236}">
                <a16:creationId xmlns:a16="http://schemas.microsoft.com/office/drawing/2014/main" id="{951329E9-2900-FD34-D640-CDBB065AF478}"/>
              </a:ext>
            </a:extLst>
          </p:cNvPr>
          <p:cNvSpPr>
            <a:spLocks noGrp="1"/>
          </p:cNvSpPr>
          <p:nvPr>
            <p:ph type="title"/>
          </p:nvPr>
        </p:nvSpPr>
        <p:spPr>
          <a:xfrm>
            <a:off x="4063421" y="804520"/>
            <a:ext cx="6815731" cy="1049235"/>
          </a:xfrm>
        </p:spPr>
        <p:txBody>
          <a:bodyPr>
            <a:normAutofit/>
          </a:bodyPr>
          <a:lstStyle/>
          <a:p>
            <a:r>
              <a:rPr lang="en-US">
                <a:solidFill>
                  <a:srgbClr val="FFFFFE"/>
                </a:solidFill>
              </a:rPr>
              <a:t>The reality of our cultures</a:t>
            </a:r>
          </a:p>
        </p:txBody>
      </p:sp>
      <p:sp>
        <p:nvSpPr>
          <p:cNvPr id="3" name="Content Placeholder 2">
            <a:extLst>
              <a:ext uri="{FF2B5EF4-FFF2-40B4-BE49-F238E27FC236}">
                <a16:creationId xmlns:a16="http://schemas.microsoft.com/office/drawing/2014/main" id="{9FB5A5B5-D04F-5158-B544-7AE85BBB4039}"/>
              </a:ext>
            </a:extLst>
          </p:cNvPr>
          <p:cNvSpPr>
            <a:spLocks noGrp="1"/>
          </p:cNvSpPr>
          <p:nvPr>
            <p:ph idx="1"/>
          </p:nvPr>
        </p:nvSpPr>
        <p:spPr>
          <a:xfrm>
            <a:off x="4063421" y="1853755"/>
            <a:ext cx="7941932" cy="4809032"/>
          </a:xfrm>
        </p:spPr>
        <p:txBody>
          <a:bodyPr>
            <a:normAutofit/>
          </a:bodyPr>
          <a:lstStyle/>
          <a:p>
            <a:pPr>
              <a:lnSpc>
                <a:spcPct val="110000"/>
              </a:lnSpc>
            </a:pPr>
            <a:r>
              <a:rPr lang="en-US" dirty="0">
                <a:solidFill>
                  <a:srgbClr val="FFFFFE"/>
                </a:solidFill>
              </a:rPr>
              <a:t>We must accept the reality of our cultures. We must not sidestep the bite-our-lips reality that technologically we do not yet know how to rapidly enough repair the Earth's climate illness.</a:t>
            </a:r>
          </a:p>
          <a:p>
            <a:pPr>
              <a:lnSpc>
                <a:spcPct val="110000"/>
              </a:lnSpc>
            </a:pPr>
            <a:r>
              <a:rPr lang="en-US" dirty="0">
                <a:solidFill>
                  <a:srgbClr val="FFFFFE"/>
                </a:solidFill>
              </a:rPr>
              <a:t>What will be the postmortem explanation of this climate disease? What will be the real diagnosis? “Dishonored by the occupant’s life-styles?”</a:t>
            </a:r>
          </a:p>
          <a:p>
            <a:pPr>
              <a:lnSpc>
                <a:spcPct val="110000"/>
              </a:lnSpc>
            </a:pPr>
            <a:r>
              <a:rPr lang="en-US" dirty="0">
                <a:solidFill>
                  <a:srgbClr val="FFFFFE"/>
                </a:solidFill>
              </a:rPr>
              <a:t>Perhaps our own profession underwrites the problem more than we realize because we are taught to treat diseases more than to prevent them. </a:t>
            </a:r>
          </a:p>
          <a:p>
            <a:pPr>
              <a:lnSpc>
                <a:spcPct val="110000"/>
              </a:lnSpc>
            </a:pPr>
            <a:r>
              <a:rPr lang="en-US" dirty="0">
                <a:solidFill>
                  <a:srgbClr val="FFFFFE"/>
                </a:solidFill>
              </a:rPr>
              <a:t>We must not just prevent and treat diseases of the individual, but also of the biosphere.</a:t>
            </a:r>
          </a:p>
          <a:p>
            <a:pPr>
              <a:lnSpc>
                <a:spcPct val="110000"/>
              </a:lnSpc>
            </a:pPr>
            <a:r>
              <a:rPr lang="en-US" dirty="0">
                <a:solidFill>
                  <a:srgbClr val="FFFFFE"/>
                </a:solidFill>
              </a:rPr>
              <a:t>We are like the rings of a tree.</a:t>
            </a:r>
          </a:p>
        </p:txBody>
      </p:sp>
    </p:spTree>
    <p:extLst>
      <p:ext uri="{BB962C8B-B14F-4D97-AF65-F5344CB8AC3E}">
        <p14:creationId xmlns:p14="http://schemas.microsoft.com/office/powerpoint/2010/main" val="3951592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heckmate in a chess game">
            <a:extLst>
              <a:ext uri="{FF2B5EF4-FFF2-40B4-BE49-F238E27FC236}">
                <a16:creationId xmlns:a16="http://schemas.microsoft.com/office/drawing/2014/main" id="{D99B0884-EF57-F15D-E24B-53A2CF543D67}"/>
              </a:ext>
            </a:extLst>
          </p:cNvPr>
          <p:cNvPicPr>
            <a:picLocks noChangeAspect="1"/>
          </p:cNvPicPr>
          <p:nvPr/>
        </p:nvPicPr>
        <p:blipFill rotWithShape="1">
          <a:blip r:embed="rId2">
            <a:alphaModFix amt="50000"/>
            <a:grayscl/>
          </a:blip>
          <a:srcRect t="25741" r="-1" b="-1"/>
          <a:stretch/>
        </p:blipFill>
        <p:spPr>
          <a:xfrm>
            <a:off x="0" y="-61635"/>
            <a:ext cx="12191695" cy="6857990"/>
          </a:xfrm>
          <a:prstGeom prst="rect">
            <a:avLst/>
          </a:prstGeom>
        </p:spPr>
      </p:pic>
      <p:sp>
        <p:nvSpPr>
          <p:cNvPr id="2" name="Title 1">
            <a:extLst>
              <a:ext uri="{FF2B5EF4-FFF2-40B4-BE49-F238E27FC236}">
                <a16:creationId xmlns:a16="http://schemas.microsoft.com/office/drawing/2014/main" id="{120C822E-19FA-B5FE-1353-B6E86EA45557}"/>
              </a:ext>
            </a:extLst>
          </p:cNvPr>
          <p:cNvSpPr>
            <a:spLocks noGrp="1"/>
          </p:cNvSpPr>
          <p:nvPr>
            <p:ph type="title"/>
          </p:nvPr>
        </p:nvSpPr>
        <p:spPr>
          <a:xfrm>
            <a:off x="1130271" y="1193800"/>
            <a:ext cx="3193050" cy="4699000"/>
          </a:xfrm>
        </p:spPr>
        <p:txBody>
          <a:bodyPr anchor="ctr">
            <a:normAutofit/>
          </a:bodyPr>
          <a:lstStyle/>
          <a:p>
            <a:r>
              <a:rPr lang="en-US"/>
              <a:t>The Zeitgeist Of Our Times</a:t>
            </a:r>
          </a:p>
        </p:txBody>
      </p:sp>
      <p:sp>
        <p:nvSpPr>
          <p:cNvPr id="3" name="Content Placeholder 2">
            <a:extLst>
              <a:ext uri="{FF2B5EF4-FFF2-40B4-BE49-F238E27FC236}">
                <a16:creationId xmlns:a16="http://schemas.microsoft.com/office/drawing/2014/main" id="{900FD340-CDEE-71B4-C575-54A8AB865AA3}"/>
              </a:ext>
            </a:extLst>
          </p:cNvPr>
          <p:cNvSpPr>
            <a:spLocks noGrp="1"/>
          </p:cNvSpPr>
          <p:nvPr>
            <p:ph idx="1"/>
          </p:nvPr>
        </p:nvSpPr>
        <p:spPr>
          <a:xfrm>
            <a:off x="4976636" y="443733"/>
            <a:ext cx="6951661" cy="5873346"/>
          </a:xfrm>
        </p:spPr>
        <p:txBody>
          <a:bodyPr anchor="ctr">
            <a:normAutofit/>
          </a:bodyPr>
          <a:lstStyle/>
          <a:p>
            <a:pPr>
              <a:lnSpc>
                <a:spcPct val="110000"/>
              </a:lnSpc>
            </a:pPr>
            <a:r>
              <a:rPr lang="en-US" sz="1600" dirty="0"/>
              <a:t>A zeitgeist is the general intellectual, moral, and cultural climate of an era. It is also considered to be an invisible agent or force, a spirit, that characterizes a given epoch. The philosophers see it being currently used, somewhat colloquially, as a system of fashions, fads, or social architectures.</a:t>
            </a:r>
          </a:p>
          <a:p>
            <a:pPr>
              <a:lnSpc>
                <a:spcPct val="110000"/>
              </a:lnSpc>
            </a:pPr>
            <a:r>
              <a:rPr lang="en-US" sz="1600" dirty="0"/>
              <a:t>What zeitgeist will be in history’s descriptions of this part of our existences? Will there be someone to record history?</a:t>
            </a:r>
          </a:p>
          <a:p>
            <a:pPr>
              <a:lnSpc>
                <a:spcPct val="110000"/>
              </a:lnSpc>
            </a:pPr>
            <a:r>
              <a:rPr lang="en-US" sz="1600" dirty="0"/>
              <a:t>Our psycho-climate challenge parallels our fight against obesity. It takes discipline, time, and inconvenience to eat healthier in order to lose weight. It takes the same philosophy to address climate change. We cannot slip into a parallel of Ozempic-like tools for climate control.</a:t>
            </a:r>
          </a:p>
          <a:p>
            <a:pPr>
              <a:lnSpc>
                <a:spcPct val="110000"/>
              </a:lnSpc>
            </a:pPr>
            <a:r>
              <a:rPr lang="en-US" sz="1600" dirty="0"/>
              <a:t>Which leads directly to what we, as mental health treaters, are being asked to treat versus what we need to treat.</a:t>
            </a:r>
          </a:p>
          <a:p>
            <a:pPr>
              <a:lnSpc>
                <a:spcPct val="110000"/>
              </a:lnSpc>
            </a:pPr>
            <a:r>
              <a:rPr lang="en-US" sz="1600" dirty="0"/>
              <a:t>Which returns us to the </a:t>
            </a:r>
            <a:r>
              <a:rPr lang="en-US" sz="1600" dirty="0" err="1"/>
              <a:t>Zeitgiest</a:t>
            </a:r>
            <a:r>
              <a:rPr lang="en-US" sz="1600" dirty="0"/>
              <a:t>.</a:t>
            </a:r>
          </a:p>
        </p:txBody>
      </p:sp>
    </p:spTree>
    <p:extLst>
      <p:ext uri="{BB962C8B-B14F-4D97-AF65-F5344CB8AC3E}">
        <p14:creationId xmlns:p14="http://schemas.microsoft.com/office/powerpoint/2010/main" val="393737038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DA90-493C-EB7F-56EC-188B82BA2E26}"/>
              </a:ext>
            </a:extLst>
          </p:cNvPr>
          <p:cNvSpPr>
            <a:spLocks noGrp="1"/>
          </p:cNvSpPr>
          <p:nvPr>
            <p:ph type="title"/>
          </p:nvPr>
        </p:nvSpPr>
        <p:spPr>
          <a:xfrm>
            <a:off x="844476" y="1600199"/>
            <a:ext cx="3539266" cy="4297680"/>
          </a:xfrm>
        </p:spPr>
        <p:txBody>
          <a:bodyPr anchor="ctr">
            <a:normAutofit/>
          </a:bodyPr>
          <a:lstStyle/>
          <a:p>
            <a:r>
              <a:rPr lang="en-US" dirty="0"/>
              <a:t>Some clicking points – </a:t>
            </a:r>
            <a:br>
              <a:rPr lang="en-US" dirty="0"/>
            </a:br>
            <a:r>
              <a:rPr lang="en-US" dirty="0"/>
              <a:t>a rest stop for our trip</a:t>
            </a:r>
          </a:p>
        </p:txBody>
      </p:sp>
      <p:sp>
        <p:nvSpPr>
          <p:cNvPr id="3" name="Content Placeholder 2">
            <a:extLst>
              <a:ext uri="{FF2B5EF4-FFF2-40B4-BE49-F238E27FC236}">
                <a16:creationId xmlns:a16="http://schemas.microsoft.com/office/drawing/2014/main" id="{33A4568A-8F34-1203-CB1A-D8BED524AD3E}"/>
              </a:ext>
            </a:extLst>
          </p:cNvPr>
          <p:cNvSpPr>
            <a:spLocks noGrp="1"/>
          </p:cNvSpPr>
          <p:nvPr>
            <p:ph idx="1"/>
          </p:nvPr>
        </p:nvSpPr>
        <p:spPr>
          <a:xfrm>
            <a:off x="4924851" y="118152"/>
            <a:ext cx="6993169" cy="6662791"/>
          </a:xfrm>
        </p:spPr>
        <p:txBody>
          <a:bodyPr anchor="ctr">
            <a:normAutofit/>
          </a:bodyPr>
          <a:lstStyle/>
          <a:p>
            <a:pPr>
              <a:lnSpc>
                <a:spcPct val="110000"/>
              </a:lnSpc>
            </a:pPr>
            <a:r>
              <a:rPr lang="en-US" dirty="0"/>
              <a:t>The usual formats of psychotherapy is sufficient as long as it is  recognized now as having a different therapeutic  endpoint – the core contributor is not escapable or fixable. Resiliency needs some inconvenience and personal change. </a:t>
            </a:r>
          </a:p>
          <a:p>
            <a:pPr>
              <a:lnSpc>
                <a:spcPct val="110000"/>
              </a:lnSpc>
            </a:pPr>
            <a:r>
              <a:rPr lang="en-US" dirty="0"/>
              <a:t>Treatment demands some world-wide life-style changes that will be troublesome. “Ok, my part is tiny, albeit it is important.”</a:t>
            </a:r>
          </a:p>
          <a:p>
            <a:pPr>
              <a:lnSpc>
                <a:spcPct val="110000"/>
              </a:lnSpc>
            </a:pPr>
            <a:r>
              <a:rPr lang="en-US" dirty="0"/>
              <a:t>Going green is perhaps still too faddish that helps only a little,  but it is a start.</a:t>
            </a:r>
          </a:p>
          <a:p>
            <a:pPr>
              <a:lnSpc>
                <a:spcPct val="110000"/>
              </a:lnSpc>
            </a:pPr>
            <a:r>
              <a:rPr lang="en-US" dirty="0"/>
              <a:t>The feared endpoint is an increase in world temperature of 1.5° C by 2030. (Some estimates up to 2050.)</a:t>
            </a:r>
          </a:p>
          <a:p>
            <a:pPr>
              <a:lnSpc>
                <a:spcPct val="110000"/>
              </a:lnSpc>
            </a:pPr>
            <a:r>
              <a:rPr lang="en-US" dirty="0"/>
              <a:t>The challenge is largely the global population size and our consumption patterns. These behaviors apply to us as well – which is a  bite we all need to take.  What have you done to change? </a:t>
            </a:r>
          </a:p>
          <a:p>
            <a:pPr>
              <a:lnSpc>
                <a:spcPct val="110000"/>
              </a:lnSpc>
            </a:pPr>
            <a:endParaRPr lang="en-US" sz="1600" dirty="0"/>
          </a:p>
        </p:txBody>
      </p:sp>
    </p:spTree>
    <p:extLst>
      <p:ext uri="{BB962C8B-B14F-4D97-AF65-F5344CB8AC3E}">
        <p14:creationId xmlns:p14="http://schemas.microsoft.com/office/powerpoint/2010/main" val="3454858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A railroad extending through the desert">
            <a:extLst>
              <a:ext uri="{FF2B5EF4-FFF2-40B4-BE49-F238E27FC236}">
                <a16:creationId xmlns:a16="http://schemas.microsoft.com/office/drawing/2014/main" id="{2D7EE238-7E86-1460-BE2F-3B6CE55DB23C}"/>
              </a:ext>
            </a:extLst>
          </p:cNvPr>
          <p:cNvPicPr>
            <a:picLocks noChangeAspect="1"/>
          </p:cNvPicPr>
          <p:nvPr/>
        </p:nvPicPr>
        <p:blipFill rotWithShape="1">
          <a:blip r:embed="rId2">
            <a:alphaModFix amt="50000"/>
            <a:grayscl/>
          </a:blip>
          <a:srcRect t="44964" r="-1" b="10035"/>
          <a:stretch/>
        </p:blipFill>
        <p:spPr>
          <a:xfrm>
            <a:off x="305" y="10"/>
            <a:ext cx="12191695" cy="6857990"/>
          </a:xfrm>
          <a:prstGeom prst="rect">
            <a:avLst/>
          </a:prstGeom>
        </p:spPr>
      </p:pic>
      <p:sp>
        <p:nvSpPr>
          <p:cNvPr id="2" name="Title 1">
            <a:extLst>
              <a:ext uri="{FF2B5EF4-FFF2-40B4-BE49-F238E27FC236}">
                <a16:creationId xmlns:a16="http://schemas.microsoft.com/office/drawing/2014/main" id="{9F60A1C6-C47B-999B-938B-B3AEFFE9988D}"/>
              </a:ext>
            </a:extLst>
          </p:cNvPr>
          <p:cNvSpPr>
            <a:spLocks noGrp="1"/>
          </p:cNvSpPr>
          <p:nvPr>
            <p:ph type="title"/>
          </p:nvPr>
        </p:nvSpPr>
        <p:spPr>
          <a:xfrm>
            <a:off x="1130271" y="1193800"/>
            <a:ext cx="3193050" cy="4699000"/>
          </a:xfrm>
        </p:spPr>
        <p:txBody>
          <a:bodyPr anchor="ctr">
            <a:normAutofit/>
          </a:bodyPr>
          <a:lstStyle/>
          <a:p>
            <a:r>
              <a:rPr lang="en-US" dirty="0"/>
              <a:t>The Emotional Response Starts</a:t>
            </a:r>
          </a:p>
        </p:txBody>
      </p:sp>
      <p:sp>
        <p:nvSpPr>
          <p:cNvPr id="3" name="Content Placeholder 2">
            <a:extLst>
              <a:ext uri="{FF2B5EF4-FFF2-40B4-BE49-F238E27FC236}">
                <a16:creationId xmlns:a16="http://schemas.microsoft.com/office/drawing/2014/main" id="{7EFF4E92-D757-02DC-BCAB-C6492F2A87FF}"/>
              </a:ext>
            </a:extLst>
          </p:cNvPr>
          <p:cNvSpPr>
            <a:spLocks noGrp="1"/>
          </p:cNvSpPr>
          <p:nvPr>
            <p:ph idx="1"/>
          </p:nvPr>
        </p:nvSpPr>
        <p:spPr>
          <a:xfrm>
            <a:off x="4976636" y="267127"/>
            <a:ext cx="6931111" cy="6498405"/>
          </a:xfrm>
        </p:spPr>
        <p:txBody>
          <a:bodyPr anchor="ctr">
            <a:normAutofit/>
          </a:bodyPr>
          <a:lstStyle/>
          <a:p>
            <a:pPr>
              <a:lnSpc>
                <a:spcPct val="110000"/>
              </a:lnSpc>
            </a:pPr>
            <a:r>
              <a:rPr lang="en-US" sz="2400" dirty="0"/>
              <a:t>Like war zones, many of these battles have yet come to our hard homes.  The ratio of watching to feeling the changes is still more watching.</a:t>
            </a:r>
          </a:p>
          <a:p>
            <a:pPr>
              <a:lnSpc>
                <a:spcPct val="110000"/>
              </a:lnSpc>
            </a:pPr>
            <a:r>
              <a:rPr lang="en-US" sz="2400" dirty="0"/>
              <a:t>When a natural disaster hits our home and lifestyle, it can cause an intense emotional back-lash. “The hurricane was worse because the ocean was warmer, and our house went under water! I didn’t realize that two degrees made such a difference, and the ocean is so big, how can this happen to it, and then to us? And now you tell me more like this is to come?”</a:t>
            </a:r>
          </a:p>
          <a:p>
            <a:pPr>
              <a:lnSpc>
                <a:spcPct val="110000"/>
              </a:lnSpc>
            </a:pPr>
            <a:r>
              <a:rPr lang="en-US" sz="2400" dirty="0"/>
              <a:t>An indirect natural disaster hit can have an equal response. “I grow apples, and climate change reduced the bee population, and we ended with up fewer apples and I’m losing money…”</a:t>
            </a:r>
          </a:p>
        </p:txBody>
      </p:sp>
    </p:spTree>
    <p:extLst>
      <p:ext uri="{BB962C8B-B14F-4D97-AF65-F5344CB8AC3E}">
        <p14:creationId xmlns:p14="http://schemas.microsoft.com/office/powerpoint/2010/main" val="30870902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B40305D-CB19-E212-8523-2A36305CD5F2}"/>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450452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he planet earth taken from the outer space">
            <a:extLst>
              <a:ext uri="{FF2B5EF4-FFF2-40B4-BE49-F238E27FC236}">
                <a16:creationId xmlns:a16="http://schemas.microsoft.com/office/drawing/2014/main" id="{105B2F52-108C-5D44-7B26-4EDA57AD3AFC}"/>
              </a:ext>
            </a:extLst>
          </p:cNvPr>
          <p:cNvPicPr>
            <a:picLocks noChangeAspect="1"/>
          </p:cNvPicPr>
          <p:nvPr/>
        </p:nvPicPr>
        <p:blipFill rotWithShape="1">
          <a:blip r:embed="rId2">
            <a:alphaModFix amt="50000"/>
          </a:blip>
          <a:srcRect t="1919" r="-1" b="11872"/>
          <a:stretch/>
        </p:blipFill>
        <p:spPr>
          <a:xfrm>
            <a:off x="305" y="10"/>
            <a:ext cx="12191695" cy="6857990"/>
          </a:xfrm>
          <a:prstGeom prst="rect">
            <a:avLst/>
          </a:prstGeom>
        </p:spPr>
      </p:pic>
      <p:sp>
        <p:nvSpPr>
          <p:cNvPr id="2" name="Title 1">
            <a:extLst>
              <a:ext uri="{FF2B5EF4-FFF2-40B4-BE49-F238E27FC236}">
                <a16:creationId xmlns:a16="http://schemas.microsoft.com/office/drawing/2014/main" id="{1FFDB018-58B3-2463-5916-406CE1506A9C}"/>
              </a:ext>
            </a:extLst>
          </p:cNvPr>
          <p:cNvSpPr>
            <a:spLocks noGrp="1"/>
          </p:cNvSpPr>
          <p:nvPr>
            <p:ph type="title"/>
          </p:nvPr>
        </p:nvSpPr>
        <p:spPr>
          <a:xfrm>
            <a:off x="1130271" y="1193800"/>
            <a:ext cx="3193050" cy="4699000"/>
          </a:xfrm>
        </p:spPr>
        <p:txBody>
          <a:bodyPr anchor="ctr">
            <a:normAutofit/>
          </a:bodyPr>
          <a:lstStyle/>
          <a:p>
            <a:r>
              <a:rPr lang="en-US">
                <a:latin typeface="Palatino Linotype" panose="02040502050505030304" pitchFamily="18" charset="0"/>
              </a:rPr>
              <a:t>Human stirred disasters – except they do not come and go. They stay</a:t>
            </a:r>
          </a:p>
        </p:txBody>
      </p:sp>
      <p:sp>
        <p:nvSpPr>
          <p:cNvPr id="3" name="Content Placeholder 2">
            <a:extLst>
              <a:ext uri="{FF2B5EF4-FFF2-40B4-BE49-F238E27FC236}">
                <a16:creationId xmlns:a16="http://schemas.microsoft.com/office/drawing/2014/main" id="{A21C60D4-2910-B4F1-F5BD-B4F22BB1A95B}"/>
              </a:ext>
            </a:extLst>
          </p:cNvPr>
          <p:cNvSpPr>
            <a:spLocks noGrp="1"/>
          </p:cNvSpPr>
          <p:nvPr>
            <p:ph idx="1"/>
          </p:nvPr>
        </p:nvSpPr>
        <p:spPr>
          <a:xfrm>
            <a:off x="4976636" y="540920"/>
            <a:ext cx="6992755" cy="5916388"/>
          </a:xfrm>
        </p:spPr>
        <p:txBody>
          <a:bodyPr anchor="ctr">
            <a:normAutofit/>
          </a:bodyPr>
          <a:lstStyle/>
          <a:p>
            <a:pPr marL="0" indent="0">
              <a:lnSpc>
                <a:spcPct val="110000"/>
              </a:lnSpc>
              <a:buNone/>
            </a:pPr>
            <a:r>
              <a:rPr lang="en-US" dirty="0">
                <a:latin typeface="Palatino Linotype" panose="02040502050505030304" pitchFamily="18" charset="0"/>
              </a:rPr>
              <a:t>Sea rise and losses of places to live</a:t>
            </a:r>
          </a:p>
          <a:p>
            <a:pPr marL="0" indent="0">
              <a:lnSpc>
                <a:spcPct val="110000"/>
              </a:lnSpc>
              <a:buNone/>
            </a:pPr>
            <a:r>
              <a:rPr lang="en-US" dirty="0">
                <a:latin typeface="Palatino Linotype" panose="02040502050505030304" pitchFamily="18" charset="0"/>
              </a:rPr>
              <a:t>Ocean temperature rising, changing ocean current events</a:t>
            </a:r>
          </a:p>
          <a:p>
            <a:pPr marL="0" indent="0">
              <a:lnSpc>
                <a:spcPct val="110000"/>
              </a:lnSpc>
              <a:buNone/>
            </a:pPr>
            <a:r>
              <a:rPr lang="en-US" dirty="0">
                <a:latin typeface="Palatino Linotype" panose="02040502050505030304" pitchFamily="18" charset="0"/>
              </a:rPr>
              <a:t>Sea water going into fresh water</a:t>
            </a:r>
          </a:p>
          <a:p>
            <a:pPr marL="0" indent="0">
              <a:lnSpc>
                <a:spcPct val="110000"/>
              </a:lnSpc>
              <a:buNone/>
            </a:pPr>
            <a:r>
              <a:rPr lang="en-US" dirty="0">
                <a:latin typeface="Palatino Linotype" panose="02040502050505030304" pitchFamily="18" charset="0"/>
              </a:rPr>
              <a:t>Acidification of the oceans</a:t>
            </a:r>
          </a:p>
          <a:p>
            <a:pPr marL="0" indent="0">
              <a:lnSpc>
                <a:spcPct val="110000"/>
              </a:lnSpc>
              <a:buNone/>
            </a:pPr>
            <a:r>
              <a:rPr lang="en-US" dirty="0">
                <a:latin typeface="Palatino Linotype" panose="02040502050505030304" pitchFamily="18" charset="0"/>
              </a:rPr>
              <a:t>Plankton blooms and oxygen dead zones</a:t>
            </a:r>
          </a:p>
          <a:p>
            <a:pPr marL="0" indent="0">
              <a:lnSpc>
                <a:spcPct val="110000"/>
              </a:lnSpc>
              <a:buNone/>
            </a:pPr>
            <a:r>
              <a:rPr lang="en-US" dirty="0">
                <a:latin typeface="Palatino Linotype" panose="02040502050505030304" pitchFamily="18" charset="0"/>
              </a:rPr>
              <a:t>New agricultural patterns, growing seasons, &amp; bee populations, etc.</a:t>
            </a:r>
          </a:p>
          <a:p>
            <a:pPr marL="0" indent="0">
              <a:lnSpc>
                <a:spcPct val="110000"/>
              </a:lnSpc>
              <a:buNone/>
            </a:pPr>
            <a:r>
              <a:rPr lang="en-US" dirty="0">
                <a:latin typeface="Palatino Linotype" panose="02040502050505030304" pitchFamily="18" charset="0"/>
              </a:rPr>
              <a:t>Longer, more intense heat  events with all its implication</a:t>
            </a:r>
          </a:p>
          <a:p>
            <a:pPr marL="0" indent="0">
              <a:lnSpc>
                <a:spcPct val="110000"/>
              </a:lnSpc>
              <a:buNone/>
            </a:pPr>
            <a:r>
              <a:rPr lang="en-US" dirty="0">
                <a:latin typeface="Palatino Linotype" panose="02040502050505030304" pitchFamily="18" charset="0"/>
              </a:rPr>
              <a:t>Sewage and pesticide run offs, carbon sinks, methane rise</a:t>
            </a:r>
          </a:p>
          <a:p>
            <a:pPr marL="0" indent="0">
              <a:lnSpc>
                <a:spcPct val="110000"/>
              </a:lnSpc>
              <a:buNone/>
            </a:pPr>
            <a:r>
              <a:rPr lang="en-US" dirty="0">
                <a:latin typeface="Palatino Linotype" panose="02040502050505030304" pitchFamily="18" charset="0"/>
              </a:rPr>
              <a:t>Deforestation</a:t>
            </a:r>
          </a:p>
          <a:p>
            <a:pPr marL="0" indent="0">
              <a:lnSpc>
                <a:spcPct val="110000"/>
              </a:lnSpc>
              <a:buNone/>
            </a:pPr>
            <a:r>
              <a:rPr lang="en-US" b="1" dirty="0">
                <a:latin typeface="Palatino Linotype" panose="02040502050505030304" pitchFamily="18" charset="0"/>
              </a:rPr>
              <a:t>Our Fuel Consuming Life-styles and Population Growth</a:t>
            </a:r>
          </a:p>
          <a:p>
            <a:pPr marL="0" indent="0">
              <a:lnSpc>
                <a:spcPct val="110000"/>
              </a:lnSpc>
              <a:buNone/>
            </a:pPr>
            <a:endParaRPr lang="en-US" sz="1700" dirty="0"/>
          </a:p>
          <a:p>
            <a:pPr marL="0" indent="0">
              <a:lnSpc>
                <a:spcPct val="110000"/>
              </a:lnSpc>
              <a:buNone/>
            </a:pPr>
            <a:endParaRPr lang="en-US" sz="1700" dirty="0"/>
          </a:p>
        </p:txBody>
      </p:sp>
    </p:spTree>
    <p:extLst>
      <p:ext uri="{BB962C8B-B14F-4D97-AF65-F5344CB8AC3E}">
        <p14:creationId xmlns:p14="http://schemas.microsoft.com/office/powerpoint/2010/main" val="293163849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erson holding a globe">
            <a:extLst>
              <a:ext uri="{FF2B5EF4-FFF2-40B4-BE49-F238E27FC236}">
                <a16:creationId xmlns:a16="http://schemas.microsoft.com/office/drawing/2014/main" id="{2A2EA291-53D7-B76B-2C50-D4D5B74CA89C}"/>
              </a:ext>
            </a:extLst>
          </p:cNvPr>
          <p:cNvPicPr>
            <a:picLocks noChangeAspect="1"/>
          </p:cNvPicPr>
          <p:nvPr/>
        </p:nvPicPr>
        <p:blipFill rotWithShape="1">
          <a:blip r:embed="rId2">
            <a:alphaModFix amt="50000"/>
            <a:grayscl/>
          </a:blip>
          <a:srcRect r="-1" b="5459"/>
          <a:stretch/>
        </p:blipFill>
        <p:spPr>
          <a:xfrm>
            <a:off x="305" y="10"/>
            <a:ext cx="12191695" cy="6857990"/>
          </a:xfrm>
          <a:prstGeom prst="rect">
            <a:avLst/>
          </a:prstGeom>
        </p:spPr>
      </p:pic>
      <p:sp>
        <p:nvSpPr>
          <p:cNvPr id="2" name="Title 1">
            <a:extLst>
              <a:ext uri="{FF2B5EF4-FFF2-40B4-BE49-F238E27FC236}">
                <a16:creationId xmlns:a16="http://schemas.microsoft.com/office/drawing/2014/main" id="{C1C065A3-7AB4-3E10-6A36-967342C15F88}"/>
              </a:ext>
            </a:extLst>
          </p:cNvPr>
          <p:cNvSpPr>
            <a:spLocks noGrp="1"/>
          </p:cNvSpPr>
          <p:nvPr>
            <p:ph type="title"/>
          </p:nvPr>
        </p:nvSpPr>
        <p:spPr>
          <a:xfrm>
            <a:off x="1130271" y="1193800"/>
            <a:ext cx="3193050" cy="4699000"/>
          </a:xfrm>
        </p:spPr>
        <p:txBody>
          <a:bodyPr anchor="ctr">
            <a:normAutofit/>
          </a:bodyPr>
          <a:lstStyle/>
          <a:p>
            <a:r>
              <a:rPr lang="en-US" sz="3000"/>
              <a:t>Caveats on Mental Health Interventions</a:t>
            </a:r>
          </a:p>
        </p:txBody>
      </p:sp>
      <p:sp>
        <p:nvSpPr>
          <p:cNvPr id="3" name="Content Placeholder 2">
            <a:extLst>
              <a:ext uri="{FF2B5EF4-FFF2-40B4-BE49-F238E27FC236}">
                <a16:creationId xmlns:a16="http://schemas.microsoft.com/office/drawing/2014/main" id="{EB2E73DE-245C-E048-C819-6FAF62F86CDC}"/>
              </a:ext>
            </a:extLst>
          </p:cNvPr>
          <p:cNvSpPr>
            <a:spLocks noGrp="1"/>
          </p:cNvSpPr>
          <p:nvPr>
            <p:ph idx="1"/>
          </p:nvPr>
        </p:nvSpPr>
        <p:spPr>
          <a:xfrm>
            <a:off x="4976636" y="626724"/>
            <a:ext cx="6792410" cy="5861406"/>
          </a:xfrm>
        </p:spPr>
        <p:txBody>
          <a:bodyPr anchor="ctr">
            <a:normAutofit/>
          </a:bodyPr>
          <a:lstStyle/>
          <a:p>
            <a:pPr>
              <a:lnSpc>
                <a:spcPct val="110000"/>
              </a:lnSpc>
            </a:pPr>
            <a:r>
              <a:rPr lang="en-US" dirty="0"/>
              <a:t>Our psyches live in the same biosphere as our bodies. </a:t>
            </a:r>
          </a:p>
          <a:p>
            <a:pPr>
              <a:lnSpc>
                <a:spcPct val="110000"/>
              </a:lnSpc>
            </a:pPr>
            <a:r>
              <a:rPr lang="en-US" dirty="0"/>
              <a:t>Teaching about heat events requires nothing new other than doing it a bit more rigorously. We should have done this all along. Its just that the heat is worse, more people live in hard to cool places, there are more heat incidents, the population is older, and the heat durations are longer. And for many, the intervention is to use more air-conditioning. is underpowered or not available!</a:t>
            </a:r>
          </a:p>
          <a:p>
            <a:pPr>
              <a:lnSpc>
                <a:spcPct val="110000"/>
              </a:lnSpc>
            </a:pPr>
            <a:r>
              <a:rPr lang="en-US" dirty="0"/>
              <a:t>Teaching ourselves, and our patients, how to plan for climate related events is critical,  but it must be done without panic, even as we tell them it may only get worse. “Doc, I’m afraid of the future? Yes.”</a:t>
            </a:r>
          </a:p>
        </p:txBody>
      </p:sp>
    </p:spTree>
    <p:extLst>
      <p:ext uri="{BB962C8B-B14F-4D97-AF65-F5344CB8AC3E}">
        <p14:creationId xmlns:p14="http://schemas.microsoft.com/office/powerpoint/2010/main" val="128069530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00F5-A3B1-64A4-2224-CAAF23AB0D0C}"/>
              </a:ext>
            </a:extLst>
          </p:cNvPr>
          <p:cNvSpPr>
            <a:spLocks noGrp="1"/>
          </p:cNvSpPr>
          <p:nvPr>
            <p:ph type="title"/>
          </p:nvPr>
        </p:nvSpPr>
        <p:spPr/>
        <p:txBody>
          <a:bodyPr>
            <a:normAutofit/>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Define the challenges</a:t>
            </a:r>
          </a:p>
        </p:txBody>
      </p:sp>
      <p:graphicFrame>
        <p:nvGraphicFramePr>
          <p:cNvPr id="5" name="Content Placeholder 2">
            <a:extLst>
              <a:ext uri="{FF2B5EF4-FFF2-40B4-BE49-F238E27FC236}">
                <a16:creationId xmlns:a16="http://schemas.microsoft.com/office/drawing/2014/main" id="{5451B637-53CB-E278-7B60-9F7DAA420114}"/>
              </a:ext>
            </a:extLst>
          </p:cNvPr>
          <p:cNvGraphicFramePr>
            <a:graphicFrameLocks noGrp="1"/>
          </p:cNvGraphicFramePr>
          <p:nvPr>
            <p:ph idx="1"/>
            <p:extLst>
              <p:ext uri="{D42A27DB-BD31-4B8C-83A1-F6EECF244321}">
                <p14:modId xmlns:p14="http://schemas.microsoft.com/office/powerpoint/2010/main" val="891849528"/>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4675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oneybee about to the take-off from a flower">
            <a:extLst>
              <a:ext uri="{FF2B5EF4-FFF2-40B4-BE49-F238E27FC236}">
                <a16:creationId xmlns:a16="http://schemas.microsoft.com/office/drawing/2014/main" id="{80D2D92A-4971-1CD7-5399-C55CFD27DAF0}"/>
              </a:ext>
            </a:extLst>
          </p:cNvPr>
          <p:cNvPicPr>
            <a:picLocks noChangeAspect="1"/>
          </p:cNvPicPr>
          <p:nvPr/>
        </p:nvPicPr>
        <p:blipFill rotWithShape="1">
          <a:blip r:embed="rId2">
            <a:alphaModFix amt="50000"/>
            <a:grayscl/>
          </a:blip>
          <a:srcRect t="11183" r="-1" b="4227"/>
          <a:stretch/>
        </p:blipFill>
        <p:spPr>
          <a:xfrm>
            <a:off x="305" y="10"/>
            <a:ext cx="12191695" cy="6857990"/>
          </a:xfrm>
          <a:prstGeom prst="rect">
            <a:avLst/>
          </a:prstGeom>
        </p:spPr>
      </p:pic>
      <p:sp>
        <p:nvSpPr>
          <p:cNvPr id="2" name="Title 1">
            <a:extLst>
              <a:ext uri="{FF2B5EF4-FFF2-40B4-BE49-F238E27FC236}">
                <a16:creationId xmlns:a16="http://schemas.microsoft.com/office/drawing/2014/main" id="{0757C545-BF61-3112-F293-D723EA774281}"/>
              </a:ext>
            </a:extLst>
          </p:cNvPr>
          <p:cNvSpPr>
            <a:spLocks noGrp="1"/>
          </p:cNvSpPr>
          <p:nvPr>
            <p:ph type="title"/>
          </p:nvPr>
        </p:nvSpPr>
        <p:spPr>
          <a:xfrm>
            <a:off x="1130271" y="1193800"/>
            <a:ext cx="3193050" cy="4699000"/>
          </a:xfrm>
        </p:spPr>
        <p:txBody>
          <a:bodyPr anchor="ctr">
            <a:normAutofit/>
          </a:bodyPr>
          <a:lstStyle/>
          <a:p>
            <a:r>
              <a:rPr lang="en-US"/>
              <a:t>Climate Change, The Bees, The Flowers, Our Food, Our Emotions, Our Resiliency</a:t>
            </a:r>
          </a:p>
        </p:txBody>
      </p:sp>
      <p:sp>
        <p:nvSpPr>
          <p:cNvPr id="3" name="Content Placeholder 2">
            <a:extLst>
              <a:ext uri="{FF2B5EF4-FFF2-40B4-BE49-F238E27FC236}">
                <a16:creationId xmlns:a16="http://schemas.microsoft.com/office/drawing/2014/main" id="{D5ED7023-6839-0A7F-5EBF-BCF627E3E8F7}"/>
              </a:ext>
            </a:extLst>
          </p:cNvPr>
          <p:cNvSpPr>
            <a:spLocks noGrp="1"/>
          </p:cNvSpPr>
          <p:nvPr>
            <p:ph idx="1"/>
          </p:nvPr>
        </p:nvSpPr>
        <p:spPr>
          <a:xfrm>
            <a:off x="5738119" y="947310"/>
            <a:ext cx="5964142" cy="5258281"/>
          </a:xfrm>
        </p:spPr>
        <p:txBody>
          <a:bodyPr anchor="ctr">
            <a:noAutofit/>
          </a:bodyPr>
          <a:lstStyle/>
          <a:p>
            <a:pPr marL="0" indent="0">
              <a:lnSpc>
                <a:spcPct val="110000"/>
              </a:lnSpc>
              <a:buNone/>
            </a:pPr>
            <a:r>
              <a:rPr lang="en-US" sz="1800" b="0" i="0" dirty="0">
                <a:effectLst/>
                <a:latin typeface="ADLaM Display" panose="02010000000000000000" pitchFamily="2" charset="0"/>
                <a:ea typeface="ADLaM Display" panose="02010000000000000000" pitchFamily="2" charset="0"/>
                <a:cs typeface="ADLaM Display" panose="02010000000000000000" pitchFamily="2" charset="0"/>
              </a:rPr>
              <a:t>Bees  depend on scents to search for plant nectar, which is their food. Floral scents are unique to each flower and plant. Bees have a special ability to remember these scents in their search for pollen. Climate change has resulted in plants changing their scents because they are climate stressed. As a result, it is difficult for bees to find plants for food, leading to the loss of bee population.</a:t>
            </a:r>
          </a:p>
          <a:p>
            <a:pPr marL="0" indent="0">
              <a:lnSpc>
                <a:spcPct val="110000"/>
              </a:lnSpc>
              <a:buNone/>
            </a:pPr>
            <a:r>
              <a:rPr lang="en-US" sz="1800" b="0" i="0" dirty="0">
                <a:effectLst/>
                <a:latin typeface="ADLaM Display" panose="02010000000000000000" pitchFamily="2" charset="0"/>
                <a:ea typeface="ADLaM Display" panose="02010000000000000000" pitchFamily="2" charset="0"/>
                <a:cs typeface="ADLaM Display" panose="02010000000000000000" pitchFamily="2" charset="0"/>
              </a:rPr>
              <a:t>Timing is crucial for pollination, as flowering and hatching must coincide for successful pollination to take place. Climate change has resulted in the mismatch between the period when flowers produce pollen and when the bees are ready to feed on the pollen—decreasing seed production and causing food shortages.</a:t>
            </a:r>
          </a:p>
          <a:p>
            <a:pPr marL="0" indent="0">
              <a:lnSpc>
                <a:spcPct val="110000"/>
              </a:lnSpc>
              <a:buNone/>
            </a:pPr>
            <a:endParaRPr lang="en-US" sz="1800" b="0" i="0" dirty="0">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10000"/>
              </a:lnSpc>
              <a:buNone/>
            </a:pPr>
            <a:r>
              <a:rPr lang="en-US" sz="1800" dirty="0">
                <a:latin typeface="ADLaM Display" panose="02010000000000000000" pitchFamily="2" charset="0"/>
                <a:ea typeface="ADLaM Display" panose="02010000000000000000" pitchFamily="2" charset="0"/>
                <a:cs typeface="ADLaM Display" panose="02010000000000000000" pitchFamily="2" charset="0"/>
                <a:hlinkClick r:id="rId3"/>
              </a:rPr>
              <a:t>National Pollinator Week: The Climate Threat to Bees | Department of Energy</a:t>
            </a:r>
            <a:endParaRPr lang="en-US" sz="1800"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11305050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olo journey">
            <a:extLst>
              <a:ext uri="{FF2B5EF4-FFF2-40B4-BE49-F238E27FC236}">
                <a16:creationId xmlns:a16="http://schemas.microsoft.com/office/drawing/2014/main" id="{E76D0C2A-D11A-7D9B-3D57-39692725A17A}"/>
              </a:ext>
            </a:extLst>
          </p:cNvPr>
          <p:cNvPicPr>
            <a:picLocks noChangeAspect="1"/>
          </p:cNvPicPr>
          <p:nvPr/>
        </p:nvPicPr>
        <p:blipFill rotWithShape="1">
          <a:blip r:embed="rId2"/>
          <a:srcRect l="9091" t="24454" b="7362"/>
          <a:stretch/>
        </p:blipFill>
        <p:spPr>
          <a:xfrm>
            <a:off x="2" y="10"/>
            <a:ext cx="12191695" cy="6857990"/>
          </a:xfrm>
          <a:prstGeom prst="rect">
            <a:avLst/>
          </a:prstGeom>
        </p:spPr>
      </p:pic>
      <p:sp>
        <p:nvSpPr>
          <p:cNvPr id="2" name="Title 1">
            <a:extLst>
              <a:ext uri="{FF2B5EF4-FFF2-40B4-BE49-F238E27FC236}">
                <a16:creationId xmlns:a16="http://schemas.microsoft.com/office/drawing/2014/main" id="{8DD58B10-722A-D55B-6981-1E74D14FAB83}"/>
              </a:ext>
            </a:extLst>
          </p:cNvPr>
          <p:cNvSpPr>
            <a:spLocks noGrp="1"/>
          </p:cNvSpPr>
          <p:nvPr>
            <p:ph type="title"/>
          </p:nvPr>
        </p:nvSpPr>
        <p:spPr>
          <a:xfrm>
            <a:off x="1900719" y="804521"/>
            <a:ext cx="8978433" cy="390212"/>
          </a:xfrm>
        </p:spPr>
        <p:txBody>
          <a:bodyPr>
            <a:normAutofit fontScale="90000"/>
          </a:bodyPr>
          <a:lstStyle/>
          <a:p>
            <a:r>
              <a:rPr lang="en-US" dirty="0">
                <a:solidFill>
                  <a:srgbClr val="FFFFFE"/>
                </a:solidFill>
              </a:rPr>
              <a:t>More caveats about managing the feelings</a:t>
            </a:r>
          </a:p>
        </p:txBody>
      </p:sp>
      <p:sp>
        <p:nvSpPr>
          <p:cNvPr id="3" name="Content Placeholder 2">
            <a:extLst>
              <a:ext uri="{FF2B5EF4-FFF2-40B4-BE49-F238E27FC236}">
                <a16:creationId xmlns:a16="http://schemas.microsoft.com/office/drawing/2014/main" id="{97BB4157-D038-CD5F-CAC0-BD4D7F0A4377}"/>
              </a:ext>
            </a:extLst>
          </p:cNvPr>
          <p:cNvSpPr>
            <a:spLocks noGrp="1"/>
          </p:cNvSpPr>
          <p:nvPr>
            <p:ph idx="1"/>
          </p:nvPr>
        </p:nvSpPr>
        <p:spPr>
          <a:xfrm>
            <a:off x="1037691" y="2015733"/>
            <a:ext cx="10618340" cy="4205513"/>
          </a:xfrm>
        </p:spPr>
        <p:txBody>
          <a:bodyPr>
            <a:normAutofit fontScale="92500" lnSpcReduction="10000"/>
          </a:bodyPr>
          <a:lstStyle/>
          <a:p>
            <a:pPr>
              <a:lnSpc>
                <a:spcPct val="110000"/>
              </a:lnSpc>
              <a:buClr>
                <a:srgbClr val="585DB7"/>
              </a:buClr>
            </a:pPr>
            <a:r>
              <a:rPr lang="en-US" dirty="0">
                <a:solidFill>
                  <a:srgbClr val="FFFFFE"/>
                </a:solidFill>
              </a:rPr>
              <a:t>Two themes may arise -  a fear that it is too much out of control, and so too late, and so a great anger that more was not done beforehand. </a:t>
            </a:r>
          </a:p>
          <a:p>
            <a:pPr>
              <a:lnSpc>
                <a:spcPct val="110000"/>
              </a:lnSpc>
              <a:buClr>
                <a:srgbClr val="585DB7"/>
              </a:buClr>
            </a:pPr>
            <a:r>
              <a:rPr lang="en-US" dirty="0">
                <a:solidFill>
                  <a:srgbClr val="FFFFFE"/>
                </a:solidFill>
              </a:rPr>
              <a:t>Prepare for ennui, nihilism, egocentrism, fatalism, hedonism, religious passion and appetite, persevering denials, and </a:t>
            </a:r>
            <a:r>
              <a:rPr lang="en-US" dirty="0" err="1">
                <a:solidFill>
                  <a:srgbClr val="FFFFFE"/>
                </a:solidFill>
              </a:rPr>
              <a:t>solastalgia</a:t>
            </a:r>
            <a:r>
              <a:rPr lang="en-US" dirty="0">
                <a:solidFill>
                  <a:srgbClr val="FFFFFE"/>
                </a:solidFill>
              </a:rPr>
              <a:t>. </a:t>
            </a:r>
          </a:p>
          <a:p>
            <a:pPr>
              <a:lnSpc>
                <a:spcPct val="110000"/>
              </a:lnSpc>
              <a:buClr>
                <a:srgbClr val="585DB7"/>
              </a:buClr>
            </a:pPr>
            <a:r>
              <a:rPr lang="en-US" dirty="0">
                <a:solidFill>
                  <a:srgbClr val="FFFFFE"/>
                </a:solidFill>
              </a:rPr>
              <a:t>Meter the intervention capacities of the ego. Treatment may need a hard focus on what they productively need do to help themselves and the community. They may feel overwhelmed. Something this big is new. </a:t>
            </a:r>
          </a:p>
          <a:p>
            <a:pPr>
              <a:lnSpc>
                <a:spcPct val="110000"/>
              </a:lnSpc>
              <a:buClr>
                <a:srgbClr val="585DB7"/>
              </a:buClr>
            </a:pPr>
            <a:r>
              <a:rPr lang="en-US" dirty="0">
                <a:solidFill>
                  <a:srgbClr val="FFFFFE"/>
                </a:solidFill>
              </a:rPr>
              <a:t>Inquire where they get nontoxic information about climate change.</a:t>
            </a:r>
          </a:p>
          <a:p>
            <a:pPr>
              <a:lnSpc>
                <a:spcPct val="110000"/>
              </a:lnSpc>
              <a:buClr>
                <a:srgbClr val="585DB7"/>
              </a:buClr>
            </a:pPr>
            <a:r>
              <a:rPr lang="en-US" dirty="0">
                <a:solidFill>
                  <a:srgbClr val="FFFFFE"/>
                </a:solidFill>
              </a:rPr>
              <a:t>Treatment requires screening for thought disorders, minor cognitive impairments, age, cultural backgrounds, etc.</a:t>
            </a:r>
          </a:p>
          <a:p>
            <a:pPr>
              <a:lnSpc>
                <a:spcPct val="110000"/>
              </a:lnSpc>
              <a:buClr>
                <a:srgbClr val="585DB7"/>
              </a:buClr>
            </a:pPr>
            <a:r>
              <a:rPr lang="en-US" dirty="0">
                <a:solidFill>
                  <a:srgbClr val="FFFFFE"/>
                </a:solidFill>
              </a:rPr>
              <a:t>Remember we are talking about the survival of our biosphere and those who live within it. That may be too much for some people to consider. </a:t>
            </a:r>
          </a:p>
          <a:p>
            <a:pPr>
              <a:lnSpc>
                <a:spcPct val="110000"/>
              </a:lnSpc>
              <a:buClr>
                <a:srgbClr val="585DB7"/>
              </a:buClr>
            </a:pPr>
            <a:endParaRPr lang="en-US" sz="1600" dirty="0">
              <a:solidFill>
                <a:srgbClr val="FFFFFE"/>
              </a:solidFill>
            </a:endParaRPr>
          </a:p>
        </p:txBody>
      </p:sp>
    </p:spTree>
    <p:extLst>
      <p:ext uri="{BB962C8B-B14F-4D97-AF65-F5344CB8AC3E}">
        <p14:creationId xmlns:p14="http://schemas.microsoft.com/office/powerpoint/2010/main" val="3364785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56FF-C062-A450-598B-66FAB22F9D5C}"/>
              </a:ext>
            </a:extLst>
          </p:cNvPr>
          <p:cNvSpPr>
            <a:spLocks noGrp="1"/>
          </p:cNvSpPr>
          <p:nvPr>
            <p:ph type="title"/>
          </p:nvPr>
        </p:nvSpPr>
        <p:spPr>
          <a:xfrm>
            <a:off x="1027416" y="369871"/>
            <a:ext cx="10019995" cy="714054"/>
          </a:xfrm>
        </p:spPr>
        <p:txBody>
          <a:bodyPr>
            <a:normAutofit/>
          </a:bodyPr>
          <a:lstStyle/>
          <a:p>
            <a:r>
              <a:rPr lang="en-US" dirty="0">
                <a:solidFill>
                  <a:schemeClr val="bg1"/>
                </a:solidFill>
              </a:rPr>
              <a:t>Outlining Caveats….</a:t>
            </a:r>
          </a:p>
        </p:txBody>
      </p:sp>
      <p:sp>
        <p:nvSpPr>
          <p:cNvPr id="3" name="Content Placeholder 2">
            <a:extLst>
              <a:ext uri="{FF2B5EF4-FFF2-40B4-BE49-F238E27FC236}">
                <a16:creationId xmlns:a16="http://schemas.microsoft.com/office/drawing/2014/main" id="{EFF92DAF-EB9B-318D-0D84-107BA212F0B7}"/>
              </a:ext>
            </a:extLst>
          </p:cNvPr>
          <p:cNvSpPr>
            <a:spLocks noGrp="1"/>
          </p:cNvSpPr>
          <p:nvPr>
            <p:ph idx="1"/>
          </p:nvPr>
        </p:nvSpPr>
        <p:spPr>
          <a:xfrm>
            <a:off x="4303643" y="1258585"/>
            <a:ext cx="7046844" cy="4824164"/>
          </a:xfrm>
        </p:spPr>
        <p:txBody>
          <a:bodyPr>
            <a:normAutofit/>
          </a:bodyPr>
          <a:lstStyle/>
          <a:p>
            <a:pPr marL="0" indent="0">
              <a:lnSpc>
                <a:spcPct val="90000"/>
              </a:lnSpc>
              <a:buNone/>
            </a:pPr>
            <a:r>
              <a:rPr lang="en-US" sz="2400" dirty="0">
                <a:solidFill>
                  <a:schemeClr val="bg1"/>
                </a:solidFill>
              </a:rPr>
              <a:t>A purely natural disaster, such as a tornado, can be used for the context that the world normally has such events. If natural events  cause panic, then a deeper level of developing endurance skills first need to be addressed. Blending in climate change may at first be too overwhelming.</a:t>
            </a:r>
          </a:p>
          <a:p>
            <a:pPr marL="0" indent="0">
              <a:lnSpc>
                <a:spcPct val="90000"/>
              </a:lnSpc>
              <a:buNone/>
            </a:pPr>
            <a:r>
              <a:rPr lang="en-US" sz="2400" dirty="0">
                <a:solidFill>
                  <a:schemeClr val="bg1"/>
                </a:solidFill>
              </a:rPr>
              <a:t>The therapist needs to be endlessly aware that climate change emotional distress has a different existential endpoint. It is learning to live with an unsolvable problem, and yes, we will have to make many life-style changes. The earth will ultimately win, but we do not necessarily have to lose. And straight science may not be able to rescue us in a fast enough manner. </a:t>
            </a:r>
          </a:p>
          <a:p>
            <a:pPr>
              <a:lnSpc>
                <a:spcPct val="90000"/>
              </a:lnSpc>
            </a:pPr>
            <a:endParaRPr lang="en-US" sz="1700" dirty="0"/>
          </a:p>
        </p:txBody>
      </p:sp>
      <p:pic>
        <p:nvPicPr>
          <p:cNvPr id="5" name="Picture 4" descr="A brewing tornado">
            <a:extLst>
              <a:ext uri="{FF2B5EF4-FFF2-40B4-BE49-F238E27FC236}">
                <a16:creationId xmlns:a16="http://schemas.microsoft.com/office/drawing/2014/main" id="{77D29FEC-CAE1-51C8-153D-A50DBBB13007}"/>
              </a:ext>
            </a:extLst>
          </p:cNvPr>
          <p:cNvPicPr>
            <a:picLocks noChangeAspect="1"/>
          </p:cNvPicPr>
          <p:nvPr/>
        </p:nvPicPr>
        <p:blipFill rotWithShape="1">
          <a:blip r:embed="rId2"/>
          <a:srcRect l="29213" r="44657" b="-1"/>
          <a:stretch/>
        </p:blipFill>
        <p:spPr>
          <a:xfrm>
            <a:off x="257590" y="1258584"/>
            <a:ext cx="3479523" cy="4556589"/>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3636841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lant growing in a concrete crack">
            <a:extLst>
              <a:ext uri="{FF2B5EF4-FFF2-40B4-BE49-F238E27FC236}">
                <a16:creationId xmlns:a16="http://schemas.microsoft.com/office/drawing/2014/main" id="{835A38CB-12BA-8876-4808-72499095FFB7}"/>
              </a:ext>
            </a:extLst>
          </p:cNvPr>
          <p:cNvPicPr>
            <a:picLocks noChangeAspect="1"/>
          </p:cNvPicPr>
          <p:nvPr/>
        </p:nvPicPr>
        <p:blipFill rotWithShape="1">
          <a:blip r:embed="rId2">
            <a:alphaModFix amt="50000"/>
          </a:blip>
          <a:srcRect t="15728" r="-1" b="-1"/>
          <a:stretch/>
        </p:blipFill>
        <p:spPr>
          <a:xfrm>
            <a:off x="305" y="10"/>
            <a:ext cx="12191695" cy="6857990"/>
          </a:xfrm>
          <a:prstGeom prst="rect">
            <a:avLst/>
          </a:prstGeom>
        </p:spPr>
      </p:pic>
      <p:sp>
        <p:nvSpPr>
          <p:cNvPr id="2" name="Title 1">
            <a:extLst>
              <a:ext uri="{FF2B5EF4-FFF2-40B4-BE49-F238E27FC236}">
                <a16:creationId xmlns:a16="http://schemas.microsoft.com/office/drawing/2014/main" id="{808DB654-717D-74D4-6101-6B2442923B45}"/>
              </a:ext>
            </a:extLst>
          </p:cNvPr>
          <p:cNvSpPr>
            <a:spLocks noGrp="1"/>
          </p:cNvSpPr>
          <p:nvPr>
            <p:ph type="title"/>
          </p:nvPr>
        </p:nvSpPr>
        <p:spPr>
          <a:xfrm>
            <a:off x="1130271" y="1193800"/>
            <a:ext cx="3193050" cy="4699000"/>
          </a:xfrm>
        </p:spPr>
        <p:txBody>
          <a:bodyPr anchor="ctr">
            <a:normAutofit/>
          </a:bodyPr>
          <a:lstStyle/>
          <a:p>
            <a:r>
              <a:rPr lang="en-US" sz="3000" i="1" dirty="0"/>
              <a:t>“And if the earth is not ultimately a predictable and safe place to live the way I expect it to be… </a:t>
            </a:r>
            <a:br>
              <a:rPr lang="en-US" sz="3000" i="1" dirty="0"/>
            </a:br>
            <a:br>
              <a:rPr lang="en-US" sz="3000" i="1" dirty="0"/>
            </a:br>
            <a:r>
              <a:rPr lang="en-US" sz="3000" i="1" dirty="0"/>
              <a:t>what happens to us?”</a:t>
            </a:r>
          </a:p>
        </p:txBody>
      </p:sp>
      <p:sp>
        <p:nvSpPr>
          <p:cNvPr id="3" name="Content Placeholder 2">
            <a:extLst>
              <a:ext uri="{FF2B5EF4-FFF2-40B4-BE49-F238E27FC236}">
                <a16:creationId xmlns:a16="http://schemas.microsoft.com/office/drawing/2014/main" id="{01B72D34-3A36-3887-BDE1-199E689B8817}"/>
              </a:ext>
            </a:extLst>
          </p:cNvPr>
          <p:cNvSpPr>
            <a:spLocks noGrp="1"/>
          </p:cNvSpPr>
          <p:nvPr>
            <p:ph idx="1"/>
          </p:nvPr>
        </p:nvSpPr>
        <p:spPr>
          <a:xfrm>
            <a:off x="4976636" y="1193800"/>
            <a:ext cx="6864327" cy="5330290"/>
          </a:xfrm>
        </p:spPr>
        <p:txBody>
          <a:bodyPr anchor="ctr">
            <a:normAutofit fontScale="92500"/>
          </a:bodyPr>
          <a:lstStyle/>
          <a:p>
            <a:pPr marL="0" indent="0">
              <a:lnSpc>
                <a:spcPct val="110000"/>
              </a:lnSpc>
              <a:buNone/>
            </a:pPr>
            <a:r>
              <a:rPr lang="en-US" sz="2400" dirty="0">
                <a:latin typeface="Aptos Narrow" panose="020B0004020202020204" pitchFamily="34" charset="0"/>
                <a:ea typeface="ADLaM Display" panose="02010000000000000000" pitchFamily="2" charset="0"/>
                <a:cs typeface="ADLaM Display" panose="02010000000000000000" pitchFamily="2" charset="0"/>
              </a:rPr>
              <a:t>Basic pre-treatment questions we must ask ourselves:</a:t>
            </a:r>
          </a:p>
          <a:p>
            <a:pPr marL="0" indent="0">
              <a:lnSpc>
                <a:spcPct val="110000"/>
              </a:lnSpc>
              <a:buNone/>
            </a:pPr>
            <a:r>
              <a:rPr lang="en-US" sz="2400" dirty="0">
                <a:latin typeface="Aptos Narrow" panose="020B0004020202020204" pitchFamily="34" charset="0"/>
                <a:ea typeface="ADLaM Display" panose="02010000000000000000" pitchFamily="2" charset="0"/>
                <a:cs typeface="Aharoni" panose="02010803020104030203" pitchFamily="2" charset="-79"/>
              </a:rPr>
              <a:t>Are we bringing too much existentialism into the therapy mode?  Can patients handle it? Can we handle it?</a:t>
            </a:r>
          </a:p>
          <a:p>
            <a:pPr marL="0" indent="0">
              <a:lnSpc>
                <a:spcPct val="110000"/>
              </a:lnSpc>
              <a:buNone/>
            </a:pPr>
            <a:r>
              <a:rPr lang="en-US" sz="2400" dirty="0">
                <a:latin typeface="Aptos Narrow" panose="020B0004020202020204" pitchFamily="34" charset="0"/>
                <a:ea typeface="ADLaM Display" panose="02010000000000000000" pitchFamily="2" charset="0"/>
                <a:cs typeface="Aharoni" panose="02010803020104030203" pitchFamily="2" charset="-79"/>
              </a:rPr>
              <a:t>Is unlabeled climate change induced existentialism by itself infiltrating into the psyches in manners we are not prepared to treat?</a:t>
            </a:r>
          </a:p>
          <a:p>
            <a:pPr marL="0" indent="0">
              <a:lnSpc>
                <a:spcPct val="110000"/>
              </a:lnSpc>
              <a:buNone/>
            </a:pPr>
            <a:r>
              <a:rPr lang="en-US" sz="2400" dirty="0">
                <a:latin typeface="Aptos Narrow" panose="020B0004020202020204" pitchFamily="34" charset="0"/>
                <a:ea typeface="ADLaM Display" panose="02010000000000000000" pitchFamily="2" charset="0"/>
                <a:cs typeface="Aharoni" panose="02010803020104030203" pitchFamily="2" charset="-79"/>
              </a:rPr>
              <a:t>The world maybe permanent for our life spans, but not more. This uncertain mutability may be unnerving to many; how might this be discussed, and even prepared for, for all of us?</a:t>
            </a:r>
          </a:p>
          <a:p>
            <a:pPr marL="0" indent="0">
              <a:lnSpc>
                <a:spcPct val="110000"/>
              </a:lnSpc>
              <a:buNone/>
            </a:pPr>
            <a:r>
              <a:rPr lang="en-US" sz="2400" dirty="0">
                <a:latin typeface="Aptos Narrow" panose="020B0004020202020204" pitchFamily="34" charset="0"/>
                <a:ea typeface="ADLaM Display" panose="02010000000000000000" pitchFamily="2" charset="0"/>
                <a:cs typeface="Aharoni" panose="02010803020104030203" pitchFamily="2" charset="-79"/>
              </a:rPr>
              <a:t>Are we misleading if we do not bring in the existential ticket?</a:t>
            </a:r>
          </a:p>
          <a:p>
            <a:pPr marL="0" indent="0">
              <a:lnSpc>
                <a:spcPct val="110000"/>
              </a:lnSpc>
              <a:buNone/>
            </a:pPr>
            <a:r>
              <a:rPr lang="en-US" sz="2400" b="1" i="1" dirty="0">
                <a:latin typeface="Aptos Narrow" panose="020B0004020202020204" pitchFamily="34" charset="0"/>
                <a:ea typeface="ADLaM Display" panose="02010000000000000000" pitchFamily="2" charset="0"/>
                <a:cs typeface="ADLaM Display" panose="02010000000000000000" pitchFamily="2" charset="0"/>
              </a:rPr>
              <a:t>How do my ego strengths compare to other peoples’ ego strengths?</a:t>
            </a:r>
          </a:p>
          <a:p>
            <a:pPr marL="0" indent="0">
              <a:lnSpc>
                <a:spcPct val="110000"/>
              </a:lnSpc>
              <a:buNone/>
            </a:pPr>
            <a:endParaRPr lang="en-US" sz="1700" dirty="0"/>
          </a:p>
          <a:p>
            <a:pPr>
              <a:lnSpc>
                <a:spcPct val="110000"/>
              </a:lnSpc>
            </a:pPr>
            <a:endParaRPr lang="en-US" sz="1700" dirty="0"/>
          </a:p>
          <a:p>
            <a:pPr>
              <a:lnSpc>
                <a:spcPct val="110000"/>
              </a:lnSpc>
            </a:pPr>
            <a:endParaRPr lang="en-US" sz="1700" dirty="0"/>
          </a:p>
        </p:txBody>
      </p:sp>
    </p:spTree>
    <p:extLst>
      <p:ext uri="{BB962C8B-B14F-4D97-AF65-F5344CB8AC3E}">
        <p14:creationId xmlns:p14="http://schemas.microsoft.com/office/powerpoint/2010/main" val="274896080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dhesive bandages">
            <a:extLst>
              <a:ext uri="{FF2B5EF4-FFF2-40B4-BE49-F238E27FC236}">
                <a16:creationId xmlns:a16="http://schemas.microsoft.com/office/drawing/2014/main" id="{3EC332A2-9CC8-C94C-259F-C4247B5F0CEE}"/>
              </a:ext>
            </a:extLst>
          </p:cNvPr>
          <p:cNvPicPr>
            <a:picLocks noChangeAspect="1"/>
          </p:cNvPicPr>
          <p:nvPr/>
        </p:nvPicPr>
        <p:blipFill rotWithShape="1">
          <a:blip r:embed="rId2">
            <a:alphaModFix amt="35000"/>
          </a:blip>
          <a:srcRect t="15729"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71520A10-38B7-CD57-A7EF-30C87F068CC4}"/>
              </a:ext>
            </a:extLst>
          </p:cNvPr>
          <p:cNvSpPr>
            <a:spLocks noGrp="1"/>
          </p:cNvSpPr>
          <p:nvPr>
            <p:ph type="title"/>
          </p:nvPr>
        </p:nvSpPr>
        <p:spPr/>
        <p:txBody>
          <a:bodyPr>
            <a:normAutofit/>
          </a:bodyPr>
          <a:lstStyle/>
          <a:p>
            <a:r>
              <a:rPr lang="en-US">
                <a:solidFill>
                  <a:srgbClr val="FFFFFF"/>
                </a:solidFill>
                <a:latin typeface="ADLaM Display" panose="02010000000000000000" pitchFamily="2" charset="0"/>
                <a:ea typeface="ADLaM Display" panose="02010000000000000000" pitchFamily="2" charset="0"/>
                <a:cs typeface="ADLaM Display" panose="02010000000000000000" pitchFamily="2" charset="0"/>
              </a:rPr>
              <a:t>What Are Our Goals As </a:t>
            </a:r>
            <a:br>
              <a:rPr lang="en-US">
                <a:solidFill>
                  <a:srgbClr val="FFFFFF"/>
                </a:solidFill>
                <a:latin typeface="ADLaM Display" panose="02010000000000000000" pitchFamily="2" charset="0"/>
                <a:ea typeface="ADLaM Display" panose="02010000000000000000" pitchFamily="2" charset="0"/>
                <a:cs typeface="ADLaM Display" panose="02010000000000000000" pitchFamily="2" charset="0"/>
              </a:rPr>
            </a:br>
            <a:r>
              <a:rPr lang="en-US">
                <a:solidFill>
                  <a:srgbClr val="FFFFFF"/>
                </a:solidFill>
                <a:latin typeface="ADLaM Display" panose="02010000000000000000" pitchFamily="2" charset="0"/>
                <a:ea typeface="ADLaM Display" panose="02010000000000000000" pitchFamily="2" charset="0"/>
                <a:cs typeface="ADLaM Display" panose="02010000000000000000" pitchFamily="2" charset="0"/>
              </a:rPr>
              <a:t>We Prepare To Treat Others</a:t>
            </a:r>
          </a:p>
        </p:txBody>
      </p:sp>
      <p:sp>
        <p:nvSpPr>
          <p:cNvPr id="23" name="Content Placeholder 2">
            <a:extLst>
              <a:ext uri="{FF2B5EF4-FFF2-40B4-BE49-F238E27FC236}">
                <a16:creationId xmlns:a16="http://schemas.microsoft.com/office/drawing/2014/main" id="{1C1C03A5-8F7C-42CB-C308-0B28E647998D}"/>
              </a:ext>
            </a:extLst>
          </p:cNvPr>
          <p:cNvSpPr>
            <a:spLocks noGrp="1"/>
          </p:cNvSpPr>
          <p:nvPr>
            <p:ph idx="1"/>
          </p:nvPr>
        </p:nvSpPr>
        <p:spPr/>
        <p:txBody>
          <a:bodyPr>
            <a:normAutofit fontScale="77500" lnSpcReduction="20000"/>
          </a:bodyPr>
          <a:lstStyle/>
          <a:p>
            <a:pPr marL="0" indent="0">
              <a:buClr>
                <a:srgbClr val="A5906B"/>
              </a:buClr>
              <a:buNone/>
            </a:pPr>
            <a:r>
              <a:rPr lang="en-US" sz="2200" b="1" i="1">
                <a:solidFill>
                  <a:srgbClr val="FFFFFF"/>
                </a:solidFill>
                <a:latin typeface="ADLaM Display" panose="02010000000000000000" pitchFamily="2" charset="0"/>
                <a:ea typeface="ADLaM Display" panose="02010000000000000000" pitchFamily="2" charset="0"/>
                <a:cs typeface="ADLaM Display" panose="02010000000000000000" pitchFamily="2" charset="0"/>
              </a:rPr>
              <a:t>What is the origin of the anxiety? What is the treatment endpoint?</a:t>
            </a:r>
          </a:p>
          <a:p>
            <a:pPr marL="0" indent="0">
              <a:buClr>
                <a:srgbClr val="A5906B"/>
              </a:buClr>
              <a:buNone/>
            </a:pPr>
            <a:r>
              <a:rPr lang="en-US" sz="2200" b="1" i="1">
                <a:solidFill>
                  <a:srgbClr val="FFFFFF"/>
                </a:solidFill>
                <a:latin typeface="ADLaM Display" panose="02010000000000000000" pitchFamily="2" charset="0"/>
                <a:ea typeface="ADLaM Display" panose="02010000000000000000" pitchFamily="2" charset="0"/>
                <a:cs typeface="ADLaM Display" panose="02010000000000000000" pitchFamily="2" charset="0"/>
              </a:rPr>
              <a:t>Are we treating to lower the triggers or to lessen the responses?</a:t>
            </a:r>
          </a:p>
          <a:p>
            <a:pPr marL="0" indent="0">
              <a:buClr>
                <a:srgbClr val="A5906B"/>
              </a:buClr>
              <a:buNone/>
            </a:pPr>
            <a:r>
              <a:rPr lang="en-US" sz="2200" b="1" i="1">
                <a:solidFill>
                  <a:srgbClr val="FFFFFF"/>
                </a:solidFill>
                <a:latin typeface="ADLaM Display" panose="02010000000000000000" pitchFamily="2" charset="0"/>
                <a:ea typeface="ADLaM Display" panose="02010000000000000000" pitchFamily="2" charset="0"/>
                <a:cs typeface="ADLaM Display" panose="02010000000000000000" pitchFamily="2" charset="0"/>
              </a:rPr>
              <a:t>When and if should medications be used for the mental health?</a:t>
            </a:r>
          </a:p>
          <a:p>
            <a:pPr marL="0" indent="0">
              <a:buClr>
                <a:srgbClr val="A5906B"/>
              </a:buClr>
              <a:buNone/>
            </a:pPr>
            <a:r>
              <a:rPr lang="en-US" sz="2200" b="1" i="1">
                <a:solidFill>
                  <a:srgbClr val="FFFFFF"/>
                </a:solidFill>
                <a:latin typeface="ADLaM Display" panose="02010000000000000000" pitchFamily="2" charset="0"/>
                <a:ea typeface="ADLaM Display" panose="02010000000000000000" pitchFamily="2" charset="0"/>
                <a:cs typeface="ADLaM Display" panose="02010000000000000000" pitchFamily="2" charset="0"/>
              </a:rPr>
              <a:t>What treatment model should be used – CBT, DBT, EMDR, insight psychotherapy, pastoral, resilience training, desensitization, anger management? </a:t>
            </a:r>
          </a:p>
          <a:p>
            <a:pPr marL="0" indent="0">
              <a:buClr>
                <a:srgbClr val="A5906B"/>
              </a:buClr>
              <a:buNone/>
            </a:pPr>
            <a:r>
              <a:rPr lang="en-US" sz="2200" b="1" i="1">
                <a:solidFill>
                  <a:srgbClr val="FFFFFF"/>
                </a:solidFill>
                <a:latin typeface="ADLaM Display" panose="02010000000000000000" pitchFamily="2" charset="0"/>
                <a:ea typeface="ADLaM Display" panose="02010000000000000000" pitchFamily="2" charset="0"/>
                <a:cs typeface="ADLaM Display" panose="02010000000000000000" pitchFamily="2" charset="0"/>
              </a:rPr>
              <a:t>Can we introduce reality and avoid panic?</a:t>
            </a:r>
          </a:p>
          <a:p>
            <a:pPr marL="0" indent="0">
              <a:buClr>
                <a:srgbClr val="A5906B"/>
              </a:buClr>
              <a:buNone/>
            </a:pPr>
            <a:r>
              <a:rPr lang="en-US" sz="2200" b="1" i="1">
                <a:solidFill>
                  <a:srgbClr val="FFFFFF"/>
                </a:solidFill>
                <a:latin typeface="ADLaM Display" panose="02010000000000000000" pitchFamily="2" charset="0"/>
                <a:ea typeface="ADLaM Display" panose="02010000000000000000" pitchFamily="2" charset="0"/>
                <a:cs typeface="ADLaM Display" panose="02010000000000000000" pitchFamily="2" charset="0"/>
              </a:rPr>
              <a:t>Consider comorbid issues – egocentrism, personality issues, fragile egos, substance abuse, OCD, immaturity, real financial or job issues, religious issues, denial, thought disorders, etc.</a:t>
            </a:r>
          </a:p>
          <a:p>
            <a:pPr marL="0" indent="0">
              <a:buClr>
                <a:srgbClr val="A5906B"/>
              </a:buClr>
              <a:buNone/>
            </a:pPr>
            <a:r>
              <a:rPr lang="en-US" sz="2200" b="1" i="1">
                <a:solidFill>
                  <a:srgbClr val="FFFFFF"/>
                </a:solidFill>
                <a:latin typeface="ADLaM Display" panose="02010000000000000000" pitchFamily="2" charset="0"/>
                <a:ea typeface="ADLaM Display" panose="02010000000000000000" pitchFamily="2" charset="0"/>
                <a:cs typeface="ADLaM Display" panose="02010000000000000000" pitchFamily="2" charset="0"/>
              </a:rPr>
              <a:t>How to handle those who have deeper existential fears?</a:t>
            </a:r>
          </a:p>
          <a:p>
            <a:pPr marL="0" indent="0">
              <a:buClr>
                <a:srgbClr val="A5906B"/>
              </a:buClr>
              <a:buNone/>
            </a:pPr>
            <a:endParaRPr lang="en-US" sz="2200">
              <a:solidFill>
                <a:srgbClr val="FFFFFF"/>
              </a:solidFill>
            </a:endParaRPr>
          </a:p>
        </p:txBody>
      </p:sp>
    </p:spTree>
    <p:extLst>
      <p:ext uri="{BB962C8B-B14F-4D97-AF65-F5344CB8AC3E}">
        <p14:creationId xmlns:p14="http://schemas.microsoft.com/office/powerpoint/2010/main" val="425318015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lant growing in a concrete crack">
            <a:extLst>
              <a:ext uri="{FF2B5EF4-FFF2-40B4-BE49-F238E27FC236}">
                <a16:creationId xmlns:a16="http://schemas.microsoft.com/office/drawing/2014/main" id="{DE8F2F1E-77D5-651C-B408-19C1F1D44848}"/>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82A0D296-0A56-5383-26F7-6D4D3B706A0E}"/>
              </a:ext>
            </a:extLst>
          </p:cNvPr>
          <p:cNvSpPr>
            <a:spLocks noGrp="1"/>
          </p:cNvSpPr>
          <p:nvPr>
            <p:ph type="title"/>
          </p:nvPr>
        </p:nvSpPr>
        <p:spPr/>
        <p:txBody>
          <a:bodyPr>
            <a:normAutofit/>
          </a:bodyPr>
          <a:lstStyle/>
          <a:p>
            <a:r>
              <a:rPr lang="en-US">
                <a:solidFill>
                  <a:srgbClr val="FFFFFF"/>
                </a:solidFill>
              </a:rPr>
              <a:t>What is In The News? </a:t>
            </a:r>
          </a:p>
        </p:txBody>
      </p:sp>
      <p:sp>
        <p:nvSpPr>
          <p:cNvPr id="3" name="Content Placeholder 2">
            <a:extLst>
              <a:ext uri="{FF2B5EF4-FFF2-40B4-BE49-F238E27FC236}">
                <a16:creationId xmlns:a16="http://schemas.microsoft.com/office/drawing/2014/main" id="{BD1DA302-E17A-70EA-08EA-915E10BE755B}"/>
              </a:ext>
            </a:extLst>
          </p:cNvPr>
          <p:cNvSpPr>
            <a:spLocks noGrp="1"/>
          </p:cNvSpPr>
          <p:nvPr>
            <p:ph idx="1"/>
          </p:nvPr>
        </p:nvSpPr>
        <p:spPr/>
        <p:txBody>
          <a:bodyPr>
            <a:normAutofit/>
          </a:bodyPr>
          <a:lstStyle/>
          <a:p>
            <a:r>
              <a:rPr lang="en-US" b="0" i="0">
                <a:solidFill>
                  <a:srgbClr val="FFFFFF"/>
                </a:solidFill>
                <a:effectLst/>
              </a:rPr>
              <a:t>Arsht-Rock (climateresolve.org) is deploying impactful and sustainable solutions by putting policy into action and paving the way for new climate resilience finance and innovative insurance approaches for people, cities, and countries.</a:t>
            </a:r>
          </a:p>
          <a:p>
            <a:r>
              <a:rPr lang="en-US" b="0" i="0">
                <a:solidFill>
                  <a:srgbClr val="FFFFFF"/>
                </a:solidFill>
                <a:effectLst/>
              </a:rPr>
              <a:t>Climate-aware therapists are trained to look for signs of climate-based distress and anxiety and help their patients become more resilient. (verywellhealth</a:t>
            </a:r>
            <a:r>
              <a:rPr lang="en-US">
                <a:solidFill>
                  <a:srgbClr val="FFFFFF"/>
                </a:solidFill>
              </a:rPr>
              <a:t>.com)</a:t>
            </a:r>
          </a:p>
          <a:p>
            <a:r>
              <a:rPr lang="en-US" b="0" i="0">
                <a:solidFill>
                  <a:srgbClr val="FFFFFF"/>
                </a:solidFill>
                <a:effectLst/>
              </a:rPr>
              <a:t>The APA Committee on Climate Change and Mental Health is identifying the key components of curricula on climate-related issues. (Psychiatric News, APA, May 25, 2022)</a:t>
            </a:r>
          </a:p>
          <a:p>
            <a:endParaRPr lang="en-US">
              <a:solidFill>
                <a:srgbClr val="FFFFFF"/>
              </a:solidFill>
            </a:endParaRPr>
          </a:p>
        </p:txBody>
      </p:sp>
    </p:spTree>
    <p:extLst>
      <p:ext uri="{BB962C8B-B14F-4D97-AF65-F5344CB8AC3E}">
        <p14:creationId xmlns:p14="http://schemas.microsoft.com/office/powerpoint/2010/main" val="341878501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Graph on document with pen">
            <a:extLst>
              <a:ext uri="{FF2B5EF4-FFF2-40B4-BE49-F238E27FC236}">
                <a16:creationId xmlns:a16="http://schemas.microsoft.com/office/drawing/2014/main" id="{4055A777-05A0-002B-E1F0-515297EA2BEB}"/>
              </a:ext>
            </a:extLst>
          </p:cNvPr>
          <p:cNvPicPr>
            <a:picLocks noChangeAspect="1"/>
          </p:cNvPicPr>
          <p:nvPr/>
        </p:nvPicPr>
        <p:blipFill rotWithShape="1">
          <a:blip r:embed="rId2">
            <a:alphaModFix amt="15000"/>
          </a:blip>
          <a:srcRect t="1510" b="14220"/>
          <a:stretch/>
        </p:blipFill>
        <p:spPr>
          <a:xfrm>
            <a:off x="20" y="10"/>
            <a:ext cx="12191980" cy="6857990"/>
          </a:xfrm>
          <a:prstGeom prst="rect">
            <a:avLst/>
          </a:prstGeom>
        </p:spPr>
      </p:pic>
      <p:sp>
        <p:nvSpPr>
          <p:cNvPr id="2" name="Title 1">
            <a:extLst>
              <a:ext uri="{FF2B5EF4-FFF2-40B4-BE49-F238E27FC236}">
                <a16:creationId xmlns:a16="http://schemas.microsoft.com/office/drawing/2014/main" id="{7BB73608-9258-BC6F-70E2-730B4D76F6C0}"/>
              </a:ext>
            </a:extLst>
          </p:cNvPr>
          <p:cNvSpPr>
            <a:spLocks noGrp="1"/>
          </p:cNvSpPr>
          <p:nvPr>
            <p:ph type="title"/>
          </p:nvPr>
        </p:nvSpPr>
        <p:spPr>
          <a:xfrm>
            <a:off x="1451579" y="313509"/>
            <a:ext cx="9603275" cy="553865"/>
          </a:xfrm>
        </p:spPr>
        <p:txBody>
          <a:bodyPr>
            <a:normAutofit/>
          </a:bodyPr>
          <a:lstStyle/>
          <a:p>
            <a:r>
              <a:rPr lang="en-US" dirty="0"/>
              <a:t>The real endpoint </a:t>
            </a:r>
          </a:p>
        </p:txBody>
      </p:sp>
      <p:sp>
        <p:nvSpPr>
          <p:cNvPr id="3" name="Content Placeholder 2">
            <a:extLst>
              <a:ext uri="{FF2B5EF4-FFF2-40B4-BE49-F238E27FC236}">
                <a16:creationId xmlns:a16="http://schemas.microsoft.com/office/drawing/2014/main" id="{6030A5A1-62B4-CE54-B209-B1D5299FED93}"/>
              </a:ext>
            </a:extLst>
          </p:cNvPr>
          <p:cNvSpPr>
            <a:spLocks noGrp="1"/>
          </p:cNvSpPr>
          <p:nvPr>
            <p:ph idx="1"/>
          </p:nvPr>
        </p:nvSpPr>
        <p:spPr>
          <a:xfrm>
            <a:off x="548641" y="1651145"/>
            <a:ext cx="10789920" cy="4268942"/>
          </a:xfrm>
        </p:spPr>
        <p:txBody>
          <a:bodyPr>
            <a:normAutofit lnSpcReduction="10000"/>
          </a:bodyPr>
          <a:lstStyle/>
          <a:p>
            <a:pPr>
              <a:lnSpc>
                <a:spcPct val="90000"/>
              </a:lnSpc>
            </a:pPr>
            <a:r>
              <a:rPr lang="en-US" sz="2400" b="1" i="0" dirty="0">
                <a:effectLst/>
              </a:rPr>
              <a:t>The European climate agency Copernicus said the year (2023) was 1.48 degrees Celsius (2.66 degrees Fahrenheit) above pre-industrial times. That’s barely below the 1.5 degrees Celsius limit that the world hoped to stay within in the 2015 Paris climate accord to avoid the most severe effects of warming. (AP. Jan 9, 2024)</a:t>
            </a:r>
          </a:p>
          <a:p>
            <a:pPr>
              <a:lnSpc>
                <a:spcPct val="90000"/>
              </a:lnSpc>
            </a:pPr>
            <a:r>
              <a:rPr lang="en-US" sz="2400" b="1" dirty="0"/>
              <a:t>What would it take to cool the earth back to a ‘safe level’?  Stopping temperature rises may be the wrong end point. This is key!</a:t>
            </a:r>
          </a:p>
          <a:p>
            <a:pPr fontAlgn="base">
              <a:lnSpc>
                <a:spcPct val="90000"/>
              </a:lnSpc>
            </a:pPr>
            <a:r>
              <a:rPr lang="en-US" sz="2400" b="1" i="0" dirty="0">
                <a:effectLst/>
              </a:rPr>
              <a:t>James Hansen, whose testimony to the US Senate in 1988 is cited as the first high-profile revelation of global heating, warned in a </a:t>
            </a:r>
            <a:r>
              <a:rPr lang="en-US" sz="2400" b="1" i="0" u="none" strike="noStrike" dirty="0">
                <a:effectLst/>
                <a:hlinkClick r:id="rId3"/>
              </a:rPr>
              <a:t>statement</a:t>
            </a:r>
            <a:r>
              <a:rPr lang="en-US" sz="2400" b="1" i="0" dirty="0">
                <a:effectLst/>
              </a:rPr>
              <a:t> with two other scientists that the world was moving towards a “new climate frontier” with temperatures higher than at any point over the past million years, bringing impacts such as stronger storms, heatwaves and droughts.</a:t>
            </a:r>
          </a:p>
          <a:p>
            <a:pPr>
              <a:lnSpc>
                <a:spcPct val="90000"/>
              </a:lnSpc>
            </a:pPr>
            <a:endParaRPr lang="en-US" sz="1900" dirty="0"/>
          </a:p>
        </p:txBody>
      </p:sp>
    </p:spTree>
    <p:extLst>
      <p:ext uri="{BB962C8B-B14F-4D97-AF65-F5344CB8AC3E}">
        <p14:creationId xmlns:p14="http://schemas.microsoft.com/office/powerpoint/2010/main" val="194303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25A4C50-DB9E-66D6-1F0B-FC409D307417}"/>
              </a:ext>
            </a:extLst>
          </p:cNvPr>
          <p:cNvPicPr>
            <a:picLocks noGrp="1" noChangeAspect="1"/>
          </p:cNvPicPr>
          <p:nvPr>
            <p:ph idx="1"/>
          </p:nvPr>
        </p:nvPicPr>
        <p:blipFill rotWithShape="1">
          <a:blip r:embed="rId2"/>
          <a:srcRect b="19"/>
          <a:stretch/>
        </p:blipFill>
        <p:spPr>
          <a:xfrm>
            <a:off x="1597631" y="1128098"/>
            <a:ext cx="8589951" cy="4598011"/>
          </a:xfrm>
          <a:prstGeom prst="rect">
            <a:avLst/>
          </a:prstGeom>
        </p:spPr>
      </p:pic>
    </p:spTree>
    <p:extLst>
      <p:ext uri="{BB962C8B-B14F-4D97-AF65-F5344CB8AC3E}">
        <p14:creationId xmlns:p14="http://schemas.microsoft.com/office/powerpoint/2010/main" val="4117170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159A-8146-483D-A505-FDC9D324CF4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From NASA – 1000 years</a:t>
            </a:r>
          </a:p>
        </p:txBody>
      </p:sp>
      <p:pic>
        <p:nvPicPr>
          <p:cNvPr id="5" name="Content Placeholder 4">
            <a:extLst>
              <a:ext uri="{FF2B5EF4-FFF2-40B4-BE49-F238E27FC236}">
                <a16:creationId xmlns:a16="http://schemas.microsoft.com/office/drawing/2014/main" id="{FBEA9F1E-CC4B-42D3-D83A-D3A6F3435161}"/>
              </a:ext>
            </a:extLst>
          </p:cNvPr>
          <p:cNvPicPr>
            <a:picLocks noGrp="1" noChangeAspect="1"/>
          </p:cNvPicPr>
          <p:nvPr>
            <p:ph idx="1"/>
          </p:nvPr>
        </p:nvPicPr>
        <p:blipFill>
          <a:blip r:embed="rId2"/>
          <a:stretch>
            <a:fillRect/>
          </a:stretch>
        </p:blipFill>
        <p:spPr>
          <a:xfrm>
            <a:off x="1292087" y="1675227"/>
            <a:ext cx="9471991" cy="4874660"/>
          </a:xfrm>
          <a:prstGeom prst="rect">
            <a:avLst/>
          </a:prstGeom>
        </p:spPr>
      </p:pic>
    </p:spTree>
    <p:extLst>
      <p:ext uri="{BB962C8B-B14F-4D97-AF65-F5344CB8AC3E}">
        <p14:creationId xmlns:p14="http://schemas.microsoft.com/office/powerpoint/2010/main" val="419669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6C7CB-0229-36F6-1FF5-8C4E381E462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1880-2021  Warming trends - NASA</a:t>
            </a:r>
          </a:p>
        </p:txBody>
      </p:sp>
      <p:pic>
        <p:nvPicPr>
          <p:cNvPr id="1026" name="Picture 2">
            <a:extLst>
              <a:ext uri="{FF2B5EF4-FFF2-40B4-BE49-F238E27FC236}">
                <a16:creationId xmlns:a16="http://schemas.microsoft.com/office/drawing/2014/main" id="{9CA81E93-2F79-8191-9B7B-5924294BF1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01783" y="1675227"/>
            <a:ext cx="10588434"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038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F173-AD5C-32E4-FA07-4BE5FD641203}"/>
              </a:ext>
            </a:extLst>
          </p:cNvPr>
          <p:cNvSpPr>
            <a:spLocks noGrp="1"/>
          </p:cNvSpPr>
          <p:nvPr>
            <p:ph type="title"/>
          </p:nvPr>
        </p:nvSpPr>
        <p:spPr>
          <a:xfrm>
            <a:off x="462170" y="714374"/>
            <a:ext cx="4040255" cy="5076826"/>
          </a:xfrm>
        </p:spPr>
        <p:txBody>
          <a:bodyPr anchor="ctr">
            <a:normAutofit/>
          </a:bodyPr>
          <a:lstStyle/>
          <a:p>
            <a:r>
              <a:rPr lang="en-US" sz="4400" dirty="0"/>
              <a:t>Temperature Baselines</a:t>
            </a:r>
          </a:p>
        </p:txBody>
      </p:sp>
      <p:sp>
        <p:nvSpPr>
          <p:cNvPr id="3" name="Content Placeholder 2">
            <a:extLst>
              <a:ext uri="{FF2B5EF4-FFF2-40B4-BE49-F238E27FC236}">
                <a16:creationId xmlns:a16="http://schemas.microsoft.com/office/drawing/2014/main" id="{8664D0DD-9D50-0704-FAD1-B05DF7FCF019}"/>
              </a:ext>
            </a:extLst>
          </p:cNvPr>
          <p:cNvSpPr>
            <a:spLocks noGrp="1"/>
          </p:cNvSpPr>
          <p:nvPr>
            <p:ph idx="1"/>
          </p:nvPr>
        </p:nvSpPr>
        <p:spPr>
          <a:xfrm>
            <a:off x="4973046" y="714375"/>
            <a:ext cx="6253751" cy="5076825"/>
          </a:xfrm>
        </p:spPr>
        <p:txBody>
          <a:bodyPr>
            <a:normAutofit/>
          </a:bodyPr>
          <a:lstStyle/>
          <a:p>
            <a:pPr marL="0" indent="0">
              <a:buNone/>
            </a:pPr>
            <a:r>
              <a:rPr lang="en-US" sz="3600" b="0" i="0" dirty="0">
                <a:solidFill>
                  <a:schemeClr val="tx1"/>
                </a:solidFill>
                <a:effectLst/>
                <a:latin typeface="Source Sans Pro" panose="020B0503030403020204" pitchFamily="34" charset="0"/>
              </a:rPr>
              <a:t>The year 2022 was the sixth warmest year since global records began in 1880 at 0.86°C (1.55°F) above the 20th century average of 13.9°C (57.0°F).</a:t>
            </a:r>
          </a:p>
          <a:p>
            <a:pPr marL="0" indent="0">
              <a:buNone/>
            </a:pPr>
            <a:r>
              <a:rPr lang="en-US" sz="3600" dirty="0">
                <a:solidFill>
                  <a:schemeClr val="tx1"/>
                </a:solidFill>
                <a:latin typeface="Source Sans Pro" panose="020B0503030403020204" pitchFamily="34" charset="0"/>
              </a:rPr>
              <a:t>What happened in 1980?</a:t>
            </a:r>
            <a:endParaRPr lang="en-US" sz="3600" b="0" i="0" dirty="0">
              <a:solidFill>
                <a:schemeClr val="tx1"/>
              </a:solidFill>
              <a:effectLst/>
              <a:latin typeface="Source Sans Pro" panose="020B0503030403020204" pitchFamily="34" charset="0"/>
            </a:endParaRPr>
          </a:p>
          <a:p>
            <a:pPr marL="0" indent="0">
              <a:buNone/>
            </a:pPr>
            <a:endParaRPr lang="en-US" dirty="0">
              <a:solidFill>
                <a:schemeClr val="tx1"/>
              </a:solidFill>
            </a:endParaRPr>
          </a:p>
        </p:txBody>
      </p:sp>
    </p:spTree>
    <p:extLst>
      <p:ext uri="{BB962C8B-B14F-4D97-AF65-F5344CB8AC3E}">
        <p14:creationId xmlns:p14="http://schemas.microsoft.com/office/powerpoint/2010/main" val="320240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8FC9F7-704F-FFF9-4C43-1E920BC0E54D}"/>
              </a:ext>
            </a:extLst>
          </p:cNvPr>
          <p:cNvPicPr>
            <a:picLocks noGrp="1" noChangeAspect="1"/>
          </p:cNvPicPr>
          <p:nvPr>
            <p:ph idx="1"/>
          </p:nvPr>
        </p:nvPicPr>
        <p:blipFill>
          <a:blip r:embed="rId2"/>
          <a:stretch>
            <a:fillRect/>
          </a:stretch>
        </p:blipFill>
        <p:spPr>
          <a:xfrm>
            <a:off x="1093304" y="643467"/>
            <a:ext cx="10336695" cy="5571066"/>
          </a:xfrm>
          <a:prstGeom prst="rect">
            <a:avLst/>
          </a:prstGeom>
        </p:spPr>
      </p:pic>
    </p:spTree>
    <p:extLst>
      <p:ext uri="{BB962C8B-B14F-4D97-AF65-F5344CB8AC3E}">
        <p14:creationId xmlns:p14="http://schemas.microsoft.com/office/powerpoint/2010/main" val="752164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C9E4-3F3A-C783-9F11-81DFA90CA5B7}"/>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As of January 11, 2024 -- </a:t>
            </a:r>
          </a:p>
        </p:txBody>
      </p:sp>
      <p:pic>
        <p:nvPicPr>
          <p:cNvPr id="5" name="Content Placeholder 4">
            <a:extLst>
              <a:ext uri="{FF2B5EF4-FFF2-40B4-BE49-F238E27FC236}">
                <a16:creationId xmlns:a16="http://schemas.microsoft.com/office/drawing/2014/main" id="{9CC48200-F01D-E0A4-43A2-7B715FD67B44}"/>
              </a:ext>
            </a:extLst>
          </p:cNvPr>
          <p:cNvPicPr>
            <a:picLocks noGrp="1" noChangeAspect="1"/>
          </p:cNvPicPr>
          <p:nvPr>
            <p:ph idx="1"/>
          </p:nvPr>
        </p:nvPicPr>
        <p:blipFill>
          <a:blip r:embed="rId2"/>
          <a:stretch>
            <a:fillRect/>
          </a:stretch>
        </p:blipFill>
        <p:spPr>
          <a:xfrm>
            <a:off x="1450975" y="2371620"/>
            <a:ext cx="9604375" cy="2738648"/>
          </a:xfrm>
          <a:prstGeom prst="rect">
            <a:avLst/>
          </a:prstGeom>
        </p:spPr>
      </p:pic>
    </p:spTree>
    <p:extLst>
      <p:ext uri="{BB962C8B-B14F-4D97-AF65-F5344CB8AC3E}">
        <p14:creationId xmlns:p14="http://schemas.microsoft.com/office/powerpoint/2010/main" val="589961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FC6AA005-3536-67C5-BA73-EB7396B818B8}"/>
              </a:ext>
            </a:extLst>
          </p:cNvPr>
          <p:cNvPicPr>
            <a:picLocks noChangeAspect="1"/>
          </p:cNvPicPr>
          <p:nvPr/>
        </p:nvPicPr>
        <p:blipFill rotWithShape="1">
          <a:blip r:embed="rId2"/>
          <a:srcRect l="26875" r="13958"/>
          <a:stretch/>
        </p:blipFill>
        <p:spPr>
          <a:xfrm>
            <a:off x="177513" y="-94424"/>
            <a:ext cx="2175026" cy="6858002"/>
          </a:xfrm>
          <a:prstGeom prst="rect">
            <a:avLst/>
          </a:prstGeom>
        </p:spPr>
      </p:pic>
      <p:sp>
        <p:nvSpPr>
          <p:cNvPr id="2" name="Title 1">
            <a:extLst>
              <a:ext uri="{FF2B5EF4-FFF2-40B4-BE49-F238E27FC236}">
                <a16:creationId xmlns:a16="http://schemas.microsoft.com/office/drawing/2014/main" id="{6E978BCA-E22D-EC0F-E14B-1AA938BBCE98}"/>
              </a:ext>
            </a:extLst>
          </p:cNvPr>
          <p:cNvSpPr>
            <a:spLocks noGrp="1"/>
          </p:cNvSpPr>
          <p:nvPr>
            <p:ph type="title"/>
          </p:nvPr>
        </p:nvSpPr>
        <p:spPr>
          <a:xfrm>
            <a:off x="2520768" y="89452"/>
            <a:ext cx="9406189" cy="1654866"/>
          </a:xfrm>
        </p:spPr>
        <p:txBody>
          <a:bodyPr>
            <a:normAutofit/>
          </a:bodyPr>
          <a:lstStyle/>
          <a:p>
            <a:r>
              <a:rPr lang="en-US" sz="3400" dirty="0"/>
              <a:t>Do We Treat The All-Natural Vs Mixed Caused Disaster With A Different Focus?</a:t>
            </a:r>
          </a:p>
        </p:txBody>
      </p:sp>
      <p:sp>
        <p:nvSpPr>
          <p:cNvPr id="3" name="Content Placeholder 2">
            <a:extLst>
              <a:ext uri="{FF2B5EF4-FFF2-40B4-BE49-F238E27FC236}">
                <a16:creationId xmlns:a16="http://schemas.microsoft.com/office/drawing/2014/main" id="{E8FBEFBB-F19E-D708-729D-BB77022BB29D}"/>
              </a:ext>
            </a:extLst>
          </p:cNvPr>
          <p:cNvSpPr>
            <a:spLocks noGrp="1"/>
          </p:cNvSpPr>
          <p:nvPr>
            <p:ph idx="1"/>
          </p:nvPr>
        </p:nvSpPr>
        <p:spPr>
          <a:xfrm>
            <a:off x="2758108" y="1898374"/>
            <a:ext cx="9059517" cy="5054051"/>
          </a:xfrm>
        </p:spPr>
        <p:txBody>
          <a:bodyPr anchor="ctr">
            <a:normAutofit/>
          </a:bodyPr>
          <a:lstStyle/>
          <a:p>
            <a:r>
              <a:rPr lang="en-US" dirty="0"/>
              <a:t>Yes. Those former distinctions may no longer exist.</a:t>
            </a:r>
          </a:p>
          <a:p>
            <a:r>
              <a:rPr lang="en-US" dirty="0"/>
              <a:t>How much do we educate and treat about the future versus immediate post-disaster symptom – wherein rests the larger worry?</a:t>
            </a:r>
          </a:p>
          <a:p>
            <a:r>
              <a:rPr lang="en-US" dirty="0"/>
              <a:t>How much existentialism do we need to bring into the treatment?</a:t>
            </a:r>
          </a:p>
          <a:p>
            <a:r>
              <a:rPr lang="en-US" dirty="0"/>
              <a:t>Should we begin with an etiology distinction – is it all natural or mitigated?</a:t>
            </a:r>
          </a:p>
          <a:p>
            <a:r>
              <a:rPr lang="en-US" dirty="0"/>
              <a:t>Or how do we respond to this: “I don’t care about the future,  just make me less anxious.”</a:t>
            </a:r>
          </a:p>
          <a:p>
            <a:r>
              <a:rPr lang="en-US" dirty="0"/>
              <a:t>What happens if we learn there is anger at the loss of normal and expected life choices?</a:t>
            </a:r>
          </a:p>
          <a:p>
            <a:r>
              <a:rPr lang="en-US" dirty="0">
                <a:solidFill>
                  <a:srgbClr val="FFFF00"/>
                </a:solidFill>
              </a:rPr>
              <a:t>Let’s stop and have some discussion of these as starting points</a:t>
            </a:r>
            <a:endParaRPr lang="en-US" sz="800" dirty="0">
              <a:solidFill>
                <a:srgbClr val="FFFF00"/>
              </a:solidFill>
            </a:endParaRPr>
          </a:p>
          <a:p>
            <a:endParaRPr lang="en-US" sz="800" dirty="0"/>
          </a:p>
          <a:p>
            <a:endParaRPr lang="en-US" sz="800" dirty="0"/>
          </a:p>
        </p:txBody>
      </p:sp>
    </p:spTree>
    <p:extLst>
      <p:ext uri="{BB962C8B-B14F-4D97-AF65-F5344CB8AC3E}">
        <p14:creationId xmlns:p14="http://schemas.microsoft.com/office/powerpoint/2010/main" val="3343249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10AF-0886-1400-FD37-A728FC089AD6}"/>
              </a:ext>
            </a:extLst>
          </p:cNvPr>
          <p:cNvSpPr>
            <a:spLocks noGrp="1"/>
          </p:cNvSpPr>
          <p:nvPr>
            <p:ph type="title"/>
          </p:nvPr>
        </p:nvSpPr>
        <p:spPr>
          <a:xfrm>
            <a:off x="1451579" y="511866"/>
            <a:ext cx="9603275" cy="919370"/>
          </a:xfrm>
        </p:spPr>
        <p:txBody>
          <a:bodyPr>
            <a:normAutofit/>
          </a:bodyPr>
          <a:lstStyle/>
          <a:p>
            <a:r>
              <a:rPr lang="en-US" sz="4800" dirty="0"/>
              <a:t>The deeper questions…</a:t>
            </a:r>
          </a:p>
        </p:txBody>
      </p:sp>
      <p:sp>
        <p:nvSpPr>
          <p:cNvPr id="3" name="Content Placeholder 2">
            <a:extLst>
              <a:ext uri="{FF2B5EF4-FFF2-40B4-BE49-F238E27FC236}">
                <a16:creationId xmlns:a16="http://schemas.microsoft.com/office/drawing/2014/main" id="{EF28090A-38F6-62CA-3760-61583F23BECF}"/>
              </a:ext>
            </a:extLst>
          </p:cNvPr>
          <p:cNvSpPr>
            <a:spLocks noGrp="1"/>
          </p:cNvSpPr>
          <p:nvPr>
            <p:ph idx="1"/>
          </p:nvPr>
        </p:nvSpPr>
        <p:spPr>
          <a:xfrm>
            <a:off x="437322" y="2015731"/>
            <a:ext cx="11290851" cy="4792629"/>
          </a:xfrm>
        </p:spPr>
        <p:txBody>
          <a:bodyPr>
            <a:normAutofit fontScale="92500" lnSpcReduction="20000"/>
          </a:bodyPr>
          <a:lstStyle/>
          <a:p>
            <a:pPr marL="0" indent="0">
              <a:lnSpc>
                <a:spcPct val="110000"/>
              </a:lnSpc>
              <a:buNone/>
            </a:pPr>
            <a:r>
              <a:rPr lang="en-US" sz="2400" dirty="0">
                <a:latin typeface="ADLaM Display" panose="02010000000000000000" pitchFamily="2" charset="0"/>
                <a:ea typeface="ADLaM Display" panose="02010000000000000000" pitchFamily="2" charset="0"/>
                <a:cs typeface="ADLaM Display" panose="02010000000000000000" pitchFamily="2" charset="0"/>
              </a:rPr>
              <a:t>What are our expectations of earth’s workload ability? Are we finally living the results of exhausting its resiliency? </a:t>
            </a:r>
            <a:r>
              <a:rPr lang="en-US" sz="24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Can the earth support both our population and our expectations to support our needs and pleasures? </a:t>
            </a:r>
          </a:p>
          <a:p>
            <a:pPr marL="0" indent="0">
              <a:lnSpc>
                <a:spcPct val="110000"/>
              </a:lnSpc>
              <a:buNone/>
            </a:pPr>
            <a:r>
              <a:rPr lang="en-US" sz="2400" dirty="0">
                <a:latin typeface="ADLaM Display" panose="02010000000000000000" pitchFamily="2" charset="0"/>
                <a:ea typeface="ADLaM Display" panose="02010000000000000000" pitchFamily="2" charset="0"/>
                <a:cs typeface="ADLaM Display" panose="02010000000000000000" pitchFamily="2" charset="0"/>
              </a:rPr>
              <a:t>Do we have to wait for the earth to recycle itself?  WILL a few years of living a greener life, and with better carbon or other sinks, produce that different of a end product? </a:t>
            </a:r>
          </a:p>
          <a:p>
            <a:pPr marL="0" indent="0">
              <a:lnSpc>
                <a:spcPct val="110000"/>
              </a:lnSpc>
              <a:buNone/>
            </a:pPr>
            <a:r>
              <a:rPr lang="en-US" sz="2400" dirty="0">
                <a:latin typeface="ADLaM Display" panose="02010000000000000000" pitchFamily="2" charset="0"/>
                <a:ea typeface="ADLaM Display" panose="02010000000000000000" pitchFamily="2" charset="0"/>
                <a:cs typeface="ADLaM Display" panose="02010000000000000000" pitchFamily="2" charset="0"/>
              </a:rPr>
              <a:t>Are we working to maintain a new lifestyle, or are we trying to re-achieve the older and less climate change compulsory lifestyles modifications?</a:t>
            </a:r>
          </a:p>
          <a:p>
            <a:pPr marL="0" indent="0">
              <a:lnSpc>
                <a:spcPct val="110000"/>
              </a:lnSpc>
              <a:buNone/>
            </a:pPr>
            <a:r>
              <a:rPr lang="en-US" sz="24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The question “Wait! I studied this and it is bigger than I thought. Can you truly help?”</a:t>
            </a:r>
          </a:p>
          <a:p>
            <a:pPr marL="0" indent="0">
              <a:lnSpc>
                <a:spcPct val="110000"/>
              </a:lnSpc>
              <a:buNone/>
            </a:pPr>
            <a:r>
              <a:rPr lang="en-US" sz="24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The answer “Not that easily. But let’s find a path in a </a:t>
            </a:r>
            <a:r>
              <a:rPr lang="en-US" sz="2400" dirty="0" err="1">
                <a:solidFill>
                  <a:srgbClr val="FF0000"/>
                </a:solidFill>
                <a:latin typeface="ADLaM Display" panose="02010000000000000000" pitchFamily="2" charset="0"/>
                <a:ea typeface="ADLaM Display" panose="02010000000000000000" pitchFamily="2" charset="0"/>
                <a:cs typeface="ADLaM Display" panose="02010000000000000000" pitchFamily="2" charset="0"/>
              </a:rPr>
              <a:t>mult</a:t>
            </a:r>
            <a:r>
              <a:rPr lang="en-US" sz="24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-realm strategy.”</a:t>
            </a:r>
          </a:p>
          <a:p>
            <a:pPr marL="0" indent="0">
              <a:lnSpc>
                <a:spcPct val="110000"/>
              </a:lnSpc>
              <a:buNone/>
            </a:pPr>
            <a:r>
              <a:rPr lang="en-US" sz="24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The </a:t>
            </a:r>
            <a:r>
              <a:rPr lang="en-US" sz="2400" i="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ennui factor:  </a:t>
            </a:r>
            <a:r>
              <a:rPr lang="en-US" sz="24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“are we too late? Or is the best we can do is to maybe slow it </a:t>
            </a:r>
            <a:r>
              <a:rPr lang="en-US" sz="2400" dirty="0">
                <a:latin typeface="ADLaM Display" panose="02010000000000000000" pitchFamily="2" charset="0"/>
                <a:ea typeface="ADLaM Display" panose="02010000000000000000" pitchFamily="2" charset="0"/>
                <a:cs typeface="ADLaM Display" panose="02010000000000000000" pitchFamily="2" charset="0"/>
              </a:rPr>
              <a:t>up a little?”</a:t>
            </a:r>
          </a:p>
          <a:p>
            <a:pPr>
              <a:lnSpc>
                <a:spcPct val="110000"/>
              </a:lnSpc>
            </a:pPr>
            <a:endParaRPr lang="en-US" sz="1700" dirty="0"/>
          </a:p>
        </p:txBody>
      </p:sp>
    </p:spTree>
    <p:extLst>
      <p:ext uri="{BB962C8B-B14F-4D97-AF65-F5344CB8AC3E}">
        <p14:creationId xmlns:p14="http://schemas.microsoft.com/office/powerpoint/2010/main" val="3357887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Question mark on green pastel background">
            <a:extLst>
              <a:ext uri="{FF2B5EF4-FFF2-40B4-BE49-F238E27FC236}">
                <a16:creationId xmlns:a16="http://schemas.microsoft.com/office/drawing/2014/main" id="{E2429A98-7359-BAFE-60F5-46E2EBD14F8D}"/>
              </a:ext>
            </a:extLst>
          </p:cNvPr>
          <p:cNvPicPr>
            <a:picLocks noChangeAspect="1"/>
          </p:cNvPicPr>
          <p:nvPr/>
        </p:nvPicPr>
        <p:blipFill rotWithShape="1">
          <a:blip r:embed="rId2">
            <a:alphaModFix amt="40000"/>
          </a:blip>
          <a:srcRect t="12500" b="12500"/>
          <a:stretch/>
        </p:blipFill>
        <p:spPr>
          <a:xfrm>
            <a:off x="0" y="10"/>
            <a:ext cx="12191980" cy="6857990"/>
          </a:xfrm>
          <a:prstGeom prst="rect">
            <a:avLst/>
          </a:prstGeom>
        </p:spPr>
      </p:pic>
      <p:sp>
        <p:nvSpPr>
          <p:cNvPr id="2" name="Title 1">
            <a:extLst>
              <a:ext uri="{FF2B5EF4-FFF2-40B4-BE49-F238E27FC236}">
                <a16:creationId xmlns:a16="http://schemas.microsoft.com/office/drawing/2014/main" id="{2DEE6ED1-72B5-F026-17A7-AC125D1A6A57}"/>
              </a:ext>
            </a:extLst>
          </p:cNvPr>
          <p:cNvSpPr>
            <a:spLocks noGrp="1"/>
          </p:cNvSpPr>
          <p:nvPr>
            <p:ph type="title"/>
          </p:nvPr>
        </p:nvSpPr>
        <p:spPr>
          <a:xfrm>
            <a:off x="506896" y="521804"/>
            <a:ext cx="10729291" cy="608597"/>
          </a:xfrm>
        </p:spPr>
        <p:txBody>
          <a:bodyPr>
            <a:noAutofit/>
          </a:bodyPr>
          <a:lstStyle/>
          <a:p>
            <a:r>
              <a:rPr lang="en-US" sz="4000" b="1" i="1" dirty="0">
                <a:solidFill>
                  <a:schemeClr val="tx1"/>
                </a:solidFill>
              </a:rPr>
              <a:t>Some basics we are expected to know</a:t>
            </a:r>
          </a:p>
        </p:txBody>
      </p:sp>
      <p:sp>
        <p:nvSpPr>
          <p:cNvPr id="3" name="Content Placeholder 2">
            <a:extLst>
              <a:ext uri="{FF2B5EF4-FFF2-40B4-BE49-F238E27FC236}">
                <a16:creationId xmlns:a16="http://schemas.microsoft.com/office/drawing/2014/main" id="{FDAEF880-B384-A723-C4B7-DEF6B116EC3E}"/>
              </a:ext>
            </a:extLst>
          </p:cNvPr>
          <p:cNvSpPr>
            <a:spLocks noGrp="1"/>
          </p:cNvSpPr>
          <p:nvPr>
            <p:ph idx="1"/>
          </p:nvPr>
        </p:nvSpPr>
        <p:spPr>
          <a:xfrm>
            <a:off x="576469" y="1511121"/>
            <a:ext cx="11186491" cy="5177914"/>
          </a:xfrm>
        </p:spPr>
        <p:txBody>
          <a:bodyPr>
            <a:noAutofit/>
          </a:bodyPr>
          <a:lstStyle/>
          <a:p>
            <a:pPr marL="0" indent="0">
              <a:lnSpc>
                <a:spcPct val="90000"/>
              </a:lnSpc>
              <a:buNone/>
            </a:pPr>
            <a:r>
              <a:rPr lang="en-US" sz="2400" b="1" dirty="0">
                <a:solidFill>
                  <a:srgbClr val="FF0000"/>
                </a:solidFill>
              </a:rPr>
              <a:t>Back to basic science. </a:t>
            </a:r>
            <a:r>
              <a:rPr lang="en-US" sz="2400" b="1" dirty="0">
                <a:solidFill>
                  <a:schemeClr val="tx1"/>
                </a:solidFill>
              </a:rPr>
              <a:t>We too often treat the symptoms more than the origin – this takes away from our treatment depths and effectiveness. We need hard knowledge of:</a:t>
            </a:r>
          </a:p>
          <a:p>
            <a:pPr marL="457200" lvl="1" indent="0">
              <a:lnSpc>
                <a:spcPct val="90000"/>
              </a:lnSpc>
              <a:buNone/>
            </a:pPr>
            <a:r>
              <a:rPr lang="en-US" sz="2400" b="1" dirty="0">
                <a:solidFill>
                  <a:schemeClr val="tx1"/>
                </a:solidFill>
              </a:rPr>
              <a:t>Psychological basic science and theory, as well as the theories of therapy types, i.e., which ones do we use with this clinical challenge?</a:t>
            </a:r>
          </a:p>
          <a:p>
            <a:pPr marL="457200" lvl="1" indent="0">
              <a:lnSpc>
                <a:spcPct val="90000"/>
              </a:lnSpc>
              <a:buNone/>
            </a:pPr>
            <a:r>
              <a:rPr lang="en-US" sz="2400" b="1" dirty="0">
                <a:solidFill>
                  <a:schemeClr val="tx1"/>
                </a:solidFill>
              </a:rPr>
              <a:t>Biological basic science – what, how, and why is the climate changing</a:t>
            </a:r>
          </a:p>
          <a:p>
            <a:pPr marL="0" indent="0">
              <a:lnSpc>
                <a:spcPct val="90000"/>
              </a:lnSpc>
              <a:buNone/>
            </a:pPr>
            <a:r>
              <a:rPr lang="en-US" sz="2400" b="1" dirty="0">
                <a:solidFill>
                  <a:srgbClr val="FF0000"/>
                </a:solidFill>
              </a:rPr>
              <a:t>Be aware of religion-economics-political sciences. </a:t>
            </a:r>
            <a:r>
              <a:rPr lang="en-US" sz="2400" b="1" dirty="0">
                <a:solidFill>
                  <a:schemeClr val="tx1"/>
                </a:solidFill>
              </a:rPr>
              <a:t>Patients hear what is not being done. How do we deal with their reactions to that?</a:t>
            </a:r>
          </a:p>
          <a:p>
            <a:pPr marL="0" indent="0">
              <a:lnSpc>
                <a:spcPct val="90000"/>
              </a:lnSpc>
              <a:buNone/>
            </a:pPr>
            <a:r>
              <a:rPr lang="en-US" sz="2400" b="1" dirty="0">
                <a:solidFill>
                  <a:srgbClr val="FF0000"/>
                </a:solidFill>
              </a:rPr>
              <a:t>Look at ourselves </a:t>
            </a:r>
            <a:r>
              <a:rPr lang="en-US" sz="2400" b="1" dirty="0">
                <a:solidFill>
                  <a:schemeClr val="tx1"/>
                </a:solidFill>
              </a:rPr>
              <a:t>– </a:t>
            </a:r>
            <a:r>
              <a:rPr lang="en-US" sz="2400" b="1" i="1" dirty="0">
                <a:solidFill>
                  <a:schemeClr val="tx1"/>
                </a:solidFill>
              </a:rPr>
              <a:t>how much of what we give to patients have we done to ourselves?  </a:t>
            </a:r>
            <a:r>
              <a:rPr lang="en-US" sz="2400" b="1" dirty="0">
                <a:solidFill>
                  <a:schemeClr val="tx1"/>
                </a:solidFill>
              </a:rPr>
              <a:t>What are we being true to if we drive a gas guzzler? Or leave the lights on,  etc. Have we changed behaviors before we ‘treat’ others to do so? What do we really believe?</a:t>
            </a:r>
          </a:p>
        </p:txBody>
      </p:sp>
    </p:spTree>
    <p:extLst>
      <p:ext uri="{BB962C8B-B14F-4D97-AF65-F5344CB8AC3E}">
        <p14:creationId xmlns:p14="http://schemas.microsoft.com/office/powerpoint/2010/main" val="607438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77" name="Group 76">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78"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9"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0"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1"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2"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3"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4"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5"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6"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7"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8"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9"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0"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1"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2"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3"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4"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5"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6"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7"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8"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9"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0"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1"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2"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3"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4"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2" name="Title 1">
            <a:extLst>
              <a:ext uri="{FF2B5EF4-FFF2-40B4-BE49-F238E27FC236}">
                <a16:creationId xmlns:a16="http://schemas.microsoft.com/office/drawing/2014/main" id="{F8068DFB-4832-B6D7-5D8C-C986E9BB973E}"/>
              </a:ext>
            </a:extLst>
          </p:cNvPr>
          <p:cNvSpPr>
            <a:spLocks noGrp="1"/>
          </p:cNvSpPr>
          <p:nvPr>
            <p:ph type="title"/>
          </p:nvPr>
        </p:nvSpPr>
        <p:spPr>
          <a:xfrm>
            <a:off x="1307932" y="1093787"/>
            <a:ext cx="2291628" cy="4697413"/>
          </a:xfrm>
        </p:spPr>
        <p:txBody>
          <a:bodyPr>
            <a:normAutofit/>
          </a:bodyPr>
          <a:lstStyle/>
          <a:p>
            <a:r>
              <a:rPr lang="en-US" dirty="0"/>
              <a:t>Avoiding Rube Goldberg Models &amp; Pitfalls</a:t>
            </a:r>
          </a:p>
        </p:txBody>
      </p:sp>
      <p:sp useBgFill="1">
        <p:nvSpPr>
          <p:cNvPr id="105"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a:extLst>
              <a:ext uri="{FF2B5EF4-FFF2-40B4-BE49-F238E27FC236}">
                <a16:creationId xmlns:a16="http://schemas.microsoft.com/office/drawing/2014/main" id="{68E0D849-AABA-9374-9B2C-EA58161B5996}"/>
              </a:ext>
            </a:extLst>
          </p:cNvPr>
          <p:cNvSpPr>
            <a:spLocks noGrp="1"/>
          </p:cNvSpPr>
          <p:nvPr>
            <p:ph idx="1"/>
          </p:nvPr>
        </p:nvSpPr>
        <p:spPr>
          <a:xfrm>
            <a:off x="5215466" y="1093788"/>
            <a:ext cx="6666971" cy="4697413"/>
          </a:xfrm>
        </p:spPr>
        <p:txBody>
          <a:bodyPr>
            <a:normAutofit fontScale="85000" lnSpcReduction="20000"/>
          </a:bodyPr>
          <a:lstStyle/>
          <a:p>
            <a:pPr>
              <a:lnSpc>
                <a:spcPct val="110000"/>
              </a:lnSpc>
            </a:pPr>
            <a:r>
              <a:rPr lang="en-US" b="0" i="0" dirty="0">
                <a:effectLst/>
                <a:latin typeface="Arial" panose="020B0604020202020204" pitchFamily="34" charset="0"/>
              </a:rPr>
              <a:t>A "machine“ (or treatment model) is often presented on paper that would be impossible to implement in actuality.</a:t>
            </a:r>
          </a:p>
          <a:p>
            <a:pPr>
              <a:lnSpc>
                <a:spcPct val="110000"/>
              </a:lnSpc>
            </a:pPr>
            <a:r>
              <a:rPr lang="en-US" dirty="0">
                <a:latin typeface="Arial" panose="020B0604020202020204" pitchFamily="34" charset="0"/>
              </a:rPr>
              <a:t>Many therapy models exist. Some of them may be Goldberg machines when dealing with climate change. </a:t>
            </a:r>
          </a:p>
          <a:p>
            <a:pPr>
              <a:lnSpc>
                <a:spcPct val="110000"/>
              </a:lnSpc>
            </a:pPr>
            <a:r>
              <a:rPr lang="en-US" dirty="0">
                <a:latin typeface="Arial" panose="020B0604020202020204" pitchFamily="34" charset="0"/>
              </a:rPr>
              <a:t>One universal impediment is when too much confidence rests that legislation will repair or prevent, even if it is often possible to implement.</a:t>
            </a:r>
          </a:p>
          <a:p>
            <a:pPr>
              <a:lnSpc>
                <a:spcPct val="110000"/>
              </a:lnSpc>
            </a:pPr>
            <a:r>
              <a:rPr lang="en-US" dirty="0">
                <a:latin typeface="Arial" panose="020B0604020202020204" pitchFamily="34" charset="0"/>
              </a:rPr>
              <a:t>The Goldberg model is prevented when people make real personal changes. The healthy tsunami builds from the bottom up and not the top down, though it helps if the top executes the same goals. Good leaders must pollinate the bottom-up undertaking.</a:t>
            </a:r>
          </a:p>
          <a:p>
            <a:pPr>
              <a:lnSpc>
                <a:spcPct val="110000"/>
              </a:lnSpc>
            </a:pPr>
            <a:r>
              <a:rPr lang="en-US" dirty="0">
                <a:latin typeface="Arial" panose="020B0604020202020204" pitchFamily="34" charset="0"/>
              </a:rPr>
              <a:t>We must prevent Goldberg models.</a:t>
            </a:r>
          </a:p>
          <a:p>
            <a:pPr>
              <a:lnSpc>
                <a:spcPct val="110000"/>
              </a:lnSpc>
            </a:pPr>
            <a:endParaRPr lang="en-US" sz="1700" b="0" i="0" dirty="0">
              <a:effectLst/>
              <a:latin typeface="Arial" panose="020B0604020202020204" pitchFamily="34" charset="0"/>
            </a:endParaRPr>
          </a:p>
          <a:p>
            <a:pPr>
              <a:lnSpc>
                <a:spcPct val="110000"/>
              </a:lnSpc>
            </a:pPr>
            <a:endParaRPr lang="en-US" sz="1700" dirty="0"/>
          </a:p>
        </p:txBody>
      </p:sp>
    </p:spTree>
    <p:extLst>
      <p:ext uri="{BB962C8B-B14F-4D97-AF65-F5344CB8AC3E}">
        <p14:creationId xmlns:p14="http://schemas.microsoft.com/office/powerpoint/2010/main" val="2120559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0D32-DEBF-3446-86A7-36589228B2D1}"/>
              </a:ext>
            </a:extLst>
          </p:cNvPr>
          <p:cNvSpPr>
            <a:spLocks noGrp="1"/>
          </p:cNvSpPr>
          <p:nvPr>
            <p:ph type="title"/>
          </p:nvPr>
        </p:nvSpPr>
        <p:spPr>
          <a:xfrm>
            <a:off x="838200" y="365126"/>
            <a:ext cx="10515600" cy="1023728"/>
          </a:xfrm>
        </p:spPr>
        <p:txBody>
          <a:bodyPr/>
          <a:lstStyle/>
          <a:p>
            <a:r>
              <a:rPr lang="en-US" dirty="0"/>
              <a:t>A basic philosophic - science concept primer</a:t>
            </a:r>
          </a:p>
        </p:txBody>
      </p:sp>
      <p:graphicFrame>
        <p:nvGraphicFramePr>
          <p:cNvPr id="5" name="Content Placeholder 2">
            <a:extLst>
              <a:ext uri="{FF2B5EF4-FFF2-40B4-BE49-F238E27FC236}">
                <a16:creationId xmlns:a16="http://schemas.microsoft.com/office/drawing/2014/main" id="{9370EEBE-54EB-A92B-AC8C-C843563EC350}"/>
              </a:ext>
            </a:extLst>
          </p:cNvPr>
          <p:cNvGraphicFramePr>
            <a:graphicFrameLocks noGrp="1"/>
          </p:cNvGraphicFramePr>
          <p:nvPr>
            <p:ph idx="1"/>
          </p:nvPr>
        </p:nvGraphicFramePr>
        <p:xfrm>
          <a:off x="657044" y="1544128"/>
          <a:ext cx="10988615" cy="4667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319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F2B240-D7B0-F192-F526-1DADBB423EC6}"/>
              </a:ext>
            </a:extLst>
          </p:cNvPr>
          <p:cNvSpPr>
            <a:spLocks noGrp="1"/>
          </p:cNvSpPr>
          <p:nvPr>
            <p:ph type="title"/>
          </p:nvPr>
        </p:nvSpPr>
        <p:spPr>
          <a:xfrm>
            <a:off x="844477" y="1583967"/>
            <a:ext cx="3539266" cy="4297680"/>
          </a:xfrm>
        </p:spPr>
        <p:txBody>
          <a:bodyPr anchor="ctr">
            <a:normAutofit/>
          </a:bodyPr>
          <a:lstStyle/>
          <a:p>
            <a:r>
              <a:rPr lang="en-US"/>
              <a:t>Global warming – very abridged </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7D2A5B-1221-C6A5-8477-1A54D7436189}"/>
              </a:ext>
            </a:extLst>
          </p:cNvPr>
          <p:cNvSpPr>
            <a:spLocks noGrp="1"/>
          </p:cNvSpPr>
          <p:nvPr>
            <p:ph idx="1"/>
          </p:nvPr>
        </p:nvSpPr>
        <p:spPr>
          <a:xfrm>
            <a:off x="4924851" y="422032"/>
            <a:ext cx="7140897" cy="5995000"/>
          </a:xfrm>
        </p:spPr>
        <p:txBody>
          <a:bodyPr anchor="ctr">
            <a:normAutofit/>
          </a:bodyPr>
          <a:lstStyle/>
          <a:p>
            <a:pPr>
              <a:lnSpc>
                <a:spcPct val="110000"/>
              </a:lnSpc>
            </a:pPr>
            <a:r>
              <a:rPr lang="en-US" b="1" dirty="0">
                <a:latin typeface="Bahnschrift SemiLight" panose="020B0502040204020203" pitchFamily="34" charset="0"/>
              </a:rPr>
              <a:t>The sun heats the earth. It lowers the entropy. </a:t>
            </a:r>
          </a:p>
          <a:p>
            <a:pPr>
              <a:lnSpc>
                <a:spcPct val="110000"/>
              </a:lnSpc>
            </a:pPr>
            <a:r>
              <a:rPr lang="en-US" b="1" dirty="0">
                <a:latin typeface="Bahnschrift SemiLight" panose="020B0502040204020203" pitchFamily="34" charset="0"/>
              </a:rPr>
              <a:t>Life, via photosynthesis, converts some of the heat into CHO.  This is stored as oil and life forms. That heat is unavailable to be released back into space. Without life the earth would heat and cool at the same rate.  With life, the earth has less heat to loose.  A biosphere then evolves within the cooler earth.  The biosphere survives in the temperature ratio of received heat, minus the converted and hoarded heat (as CHO), to the released heat. Earth with life is cooler than without life. In effect, biosphere global temperatures are lower because of less CO2 to block release to space.  We today release CO2 from CHO stockpiles faster than the system can process.  It’s harder to increase entropy, and so the biosphere warms and impedes  its evolutionarily tuned survival tactics. </a:t>
            </a:r>
          </a:p>
          <a:p>
            <a:pPr>
              <a:lnSpc>
                <a:spcPct val="110000"/>
              </a:lnSpc>
            </a:pPr>
            <a:r>
              <a:rPr lang="en-US" b="1" dirty="0">
                <a:latin typeface="Bahnschrift SemiLight" panose="020B0502040204020203" pitchFamily="34" charset="0"/>
              </a:rPr>
              <a:t>Some fluctuations can occur from earth axis shifts. </a:t>
            </a:r>
          </a:p>
          <a:p>
            <a:pPr>
              <a:lnSpc>
                <a:spcPct val="110000"/>
              </a:lnSpc>
            </a:pPr>
            <a:endParaRPr lang="en-US" sz="1400" dirty="0"/>
          </a:p>
        </p:txBody>
      </p:sp>
    </p:spTree>
    <p:extLst>
      <p:ext uri="{BB962C8B-B14F-4D97-AF65-F5344CB8AC3E}">
        <p14:creationId xmlns:p14="http://schemas.microsoft.com/office/powerpoint/2010/main" val="451973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D94A-A8F1-710D-2BBF-B22FF1AD8CDF}"/>
              </a:ext>
            </a:extLst>
          </p:cNvPr>
          <p:cNvSpPr>
            <a:spLocks noGrp="1"/>
          </p:cNvSpPr>
          <p:nvPr>
            <p:ph type="title"/>
          </p:nvPr>
        </p:nvSpPr>
        <p:spPr>
          <a:xfrm>
            <a:off x="4303643" y="609600"/>
            <a:ext cx="6743767" cy="890427"/>
          </a:xfrm>
        </p:spPr>
        <p:txBody>
          <a:bodyPr>
            <a:normAutofit/>
          </a:bodyPr>
          <a:lstStyle/>
          <a:p>
            <a:r>
              <a:rPr lang="en-US" dirty="0"/>
              <a:t>    A Core Scientific slope</a:t>
            </a:r>
          </a:p>
        </p:txBody>
      </p:sp>
      <p:sp>
        <p:nvSpPr>
          <p:cNvPr id="28" name="Content Placeholder 2">
            <a:extLst>
              <a:ext uri="{FF2B5EF4-FFF2-40B4-BE49-F238E27FC236}">
                <a16:creationId xmlns:a16="http://schemas.microsoft.com/office/drawing/2014/main" id="{57C5471E-A86A-FD0E-F856-E01AA374B841}"/>
              </a:ext>
            </a:extLst>
          </p:cNvPr>
          <p:cNvSpPr>
            <a:spLocks noGrp="1"/>
          </p:cNvSpPr>
          <p:nvPr>
            <p:ph idx="1"/>
          </p:nvPr>
        </p:nvSpPr>
        <p:spPr>
          <a:xfrm>
            <a:off x="4303643" y="1588444"/>
            <a:ext cx="7521912" cy="4659956"/>
          </a:xfrm>
          <a:gradFill>
            <a:gsLst>
              <a:gs pos="75000">
                <a:srgbClr val="D7D3CF"/>
              </a:gs>
              <a:gs pos="0">
                <a:schemeClr val="bg2">
                  <a:tint val="94000"/>
                  <a:satMod val="80000"/>
                  <a:lumMod val="106000"/>
                </a:schemeClr>
              </a:gs>
              <a:gs pos="100000">
                <a:schemeClr val="bg2">
                  <a:shade val="80000"/>
                </a:schemeClr>
              </a:gs>
            </a:gsLst>
            <a:path path="circle">
              <a:fillToRect l="50000" t="50000" r="50000" b="50000"/>
            </a:path>
          </a:gradFill>
        </p:spPr>
        <p:txBody>
          <a:bodyPr>
            <a:normAutofit/>
          </a:bodyPr>
          <a:lstStyle/>
          <a:p>
            <a:pPr>
              <a:lnSpc>
                <a:spcPct val="90000"/>
              </a:lnSpc>
            </a:pPr>
            <a:r>
              <a:rPr lang="en-US" dirty="0"/>
              <a:t>The earth is warming – that is a fact.</a:t>
            </a:r>
          </a:p>
          <a:p>
            <a:pPr>
              <a:lnSpc>
                <a:spcPct val="90000"/>
              </a:lnSpc>
            </a:pPr>
            <a:r>
              <a:rPr lang="en-US" dirty="0"/>
              <a:t>We have theories to propose why that is happening. The consensus is that the theories are correct.</a:t>
            </a:r>
          </a:p>
          <a:p>
            <a:pPr>
              <a:lnSpc>
                <a:spcPct val="90000"/>
              </a:lnSpc>
            </a:pPr>
            <a:r>
              <a:rPr lang="en-US" dirty="0"/>
              <a:t>But we have yet to ultimately falsify those hypothesis and theories. Not every idea is – or can be --  tested or proportionally rated.</a:t>
            </a:r>
          </a:p>
          <a:p>
            <a:pPr>
              <a:lnSpc>
                <a:spcPct val="90000"/>
              </a:lnSpc>
            </a:pPr>
            <a:r>
              <a:rPr lang="en-US" dirty="0"/>
              <a:t>The premise of what and how we are trying to correct our biosphere is just the most contemporary thought. We are using the beta version of climate change science.</a:t>
            </a:r>
          </a:p>
          <a:p>
            <a:pPr>
              <a:lnSpc>
                <a:spcPct val="90000"/>
              </a:lnSpc>
            </a:pPr>
            <a:r>
              <a:rPr lang="en-US" dirty="0"/>
              <a:t>On April 12, 1955, Salk said Sabin’s vaccine was dangerous.  In 1960, the US Army endorsed Sabin. In 1983, US CDC blamed 99 polio case on Sabin. The Salk vaccine replaced it in 1999.  true today and not true tomorrow?</a:t>
            </a:r>
          </a:p>
          <a:p>
            <a:pPr>
              <a:lnSpc>
                <a:spcPct val="90000"/>
              </a:lnSpc>
            </a:pPr>
            <a:r>
              <a:rPr lang="en-US" i="1" dirty="0"/>
              <a:t>The same is true for mental health treatment. What testable experience do we have treating such a global inevitability? </a:t>
            </a:r>
          </a:p>
          <a:p>
            <a:pPr>
              <a:lnSpc>
                <a:spcPct val="90000"/>
              </a:lnSpc>
            </a:pPr>
            <a:endParaRPr lang="en-US" sz="1400" dirty="0"/>
          </a:p>
        </p:txBody>
      </p:sp>
      <p:pic>
        <p:nvPicPr>
          <p:cNvPr id="32" name="Picture 31" descr="Sunrise as seen from the outer space">
            <a:extLst>
              <a:ext uri="{FF2B5EF4-FFF2-40B4-BE49-F238E27FC236}">
                <a16:creationId xmlns:a16="http://schemas.microsoft.com/office/drawing/2014/main" id="{A1500FFD-48DF-278E-C440-2A5B3A9839BA}"/>
              </a:ext>
            </a:extLst>
          </p:cNvPr>
          <p:cNvPicPr>
            <a:picLocks noChangeAspect="1"/>
          </p:cNvPicPr>
          <p:nvPr/>
        </p:nvPicPr>
        <p:blipFill rotWithShape="1">
          <a:blip r:embed="rId2"/>
          <a:srcRect l="63520" r="11112"/>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799456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hermal power station">
            <a:extLst>
              <a:ext uri="{FF2B5EF4-FFF2-40B4-BE49-F238E27FC236}">
                <a16:creationId xmlns:a16="http://schemas.microsoft.com/office/drawing/2014/main" id="{084F969C-470A-50BA-2258-946C7C4E6D35}"/>
              </a:ext>
            </a:extLst>
          </p:cNvPr>
          <p:cNvPicPr>
            <a:picLocks noChangeAspect="1"/>
          </p:cNvPicPr>
          <p:nvPr/>
        </p:nvPicPr>
        <p:blipFill rotWithShape="1">
          <a:blip r:embed="rId2">
            <a:duotone>
              <a:prstClr val="black"/>
              <a:schemeClr val="accent5">
                <a:tint val="45000"/>
                <a:satMod val="400000"/>
              </a:schemeClr>
            </a:duotone>
            <a:alphaModFix/>
          </a:blip>
          <a:srcRect t="24978"/>
          <a:stretch/>
        </p:blipFill>
        <p:spPr>
          <a:xfrm>
            <a:off x="3631" y="0"/>
            <a:ext cx="12188369" cy="6858000"/>
          </a:xfrm>
          <a:prstGeom prst="rect">
            <a:avLst/>
          </a:prstGeom>
        </p:spPr>
      </p:pic>
      <p:sp>
        <p:nvSpPr>
          <p:cNvPr id="2" name="Title 1">
            <a:extLst>
              <a:ext uri="{FF2B5EF4-FFF2-40B4-BE49-F238E27FC236}">
                <a16:creationId xmlns:a16="http://schemas.microsoft.com/office/drawing/2014/main" id="{9DEB3384-1571-89C1-9382-8E3CBA5222A7}"/>
              </a:ext>
            </a:extLst>
          </p:cNvPr>
          <p:cNvSpPr>
            <a:spLocks noGrp="1"/>
          </p:cNvSpPr>
          <p:nvPr>
            <p:ph type="title"/>
          </p:nvPr>
        </p:nvSpPr>
        <p:spPr>
          <a:xfrm>
            <a:off x="631135" y="472226"/>
            <a:ext cx="11355456" cy="808998"/>
          </a:xfrm>
        </p:spPr>
        <p:txBody>
          <a:bodyPr>
            <a:normAutofit fontScale="90000"/>
          </a:bodyPr>
          <a:lstStyle/>
          <a:p>
            <a:pPr algn="ctr"/>
            <a:r>
              <a:rPr lang="en-US" dirty="0">
                <a:solidFill>
                  <a:srgbClr val="FFFF00"/>
                </a:solidFill>
                <a:highlight>
                  <a:srgbClr val="800000"/>
                </a:highlight>
                <a:latin typeface="ADLaM Display" panose="02010000000000000000" pitchFamily="2" charset="0"/>
                <a:ea typeface="ADLaM Display" panose="02010000000000000000" pitchFamily="2" charset="0"/>
                <a:cs typeface="ADLaM Display" panose="02010000000000000000" pitchFamily="2" charset="0"/>
              </a:rPr>
              <a:t>The Common Climate Change Causes and Influencers</a:t>
            </a:r>
          </a:p>
        </p:txBody>
      </p:sp>
      <p:sp>
        <p:nvSpPr>
          <p:cNvPr id="3" name="Content Placeholder 2">
            <a:extLst>
              <a:ext uri="{FF2B5EF4-FFF2-40B4-BE49-F238E27FC236}">
                <a16:creationId xmlns:a16="http://schemas.microsoft.com/office/drawing/2014/main" id="{CFD4D0EF-A895-68E3-8571-BF7C74737F9B}"/>
              </a:ext>
            </a:extLst>
          </p:cNvPr>
          <p:cNvSpPr>
            <a:spLocks noGrp="1"/>
          </p:cNvSpPr>
          <p:nvPr>
            <p:ph idx="1"/>
          </p:nvPr>
        </p:nvSpPr>
        <p:spPr>
          <a:xfrm>
            <a:off x="377781" y="1823830"/>
            <a:ext cx="11496540" cy="4726057"/>
          </a:xfrm>
        </p:spPr>
        <p:txBody>
          <a:bodyPr anchor="ctr">
            <a:normAutofit fontScale="77500" lnSpcReduction="20000"/>
          </a:bodyPr>
          <a:lstStyle/>
          <a:p>
            <a:pPr>
              <a:lnSpc>
                <a:spcPct val="110000"/>
              </a:lnSpc>
            </a:pPr>
            <a:r>
              <a:rPr lang="en-US" sz="2800" b="1" dirty="0">
                <a:solidFill>
                  <a:srgbClr val="FFFF00"/>
                </a:solidFill>
                <a:highlight>
                  <a:srgbClr val="800000"/>
                </a:highlight>
                <a:latin typeface="ADLaM Display" panose="02010000000000000000" pitchFamily="2" charset="0"/>
                <a:ea typeface="ADLaM Display" panose="02010000000000000000" pitchFamily="2" charset="0"/>
                <a:cs typeface="ADLaM Display" panose="02010000000000000000" pitchFamily="2" charset="0"/>
              </a:rPr>
              <a:t>Carbon Dioxide – e.g., fossil fuel use, deforestation</a:t>
            </a:r>
          </a:p>
          <a:p>
            <a:pPr algn="r">
              <a:lnSpc>
                <a:spcPct val="110000"/>
              </a:lnSpc>
            </a:pPr>
            <a:r>
              <a:rPr lang="en-US" sz="2800" b="1" dirty="0">
                <a:solidFill>
                  <a:srgbClr val="FFFF00"/>
                </a:solidFill>
                <a:highlight>
                  <a:srgbClr val="800000"/>
                </a:highlight>
                <a:latin typeface="ADLaM Display" panose="02010000000000000000" pitchFamily="2" charset="0"/>
                <a:ea typeface="ADLaM Display" panose="02010000000000000000" pitchFamily="2" charset="0"/>
                <a:cs typeface="ADLaM Display" panose="02010000000000000000" pitchFamily="2" charset="0"/>
              </a:rPr>
              <a:t>Methane –one ton warms equal to 86 tons of CO2</a:t>
            </a:r>
          </a:p>
          <a:p>
            <a:pPr>
              <a:lnSpc>
                <a:spcPct val="110000"/>
              </a:lnSpc>
            </a:pPr>
            <a:r>
              <a:rPr lang="en-US" sz="2800" b="1" dirty="0">
                <a:solidFill>
                  <a:srgbClr val="FFFF00"/>
                </a:solidFill>
                <a:highlight>
                  <a:srgbClr val="800000"/>
                </a:highlight>
                <a:latin typeface="ADLaM Display" panose="02010000000000000000" pitchFamily="2" charset="0"/>
                <a:ea typeface="ADLaM Display" panose="02010000000000000000" pitchFamily="2" charset="0"/>
                <a:cs typeface="ADLaM Display" panose="02010000000000000000" pitchFamily="2" charset="0"/>
              </a:rPr>
              <a:t>Population Size – People and Animals</a:t>
            </a:r>
          </a:p>
          <a:p>
            <a:pPr>
              <a:lnSpc>
                <a:spcPct val="110000"/>
              </a:lnSpc>
            </a:pPr>
            <a:r>
              <a:rPr lang="en-US" sz="2800" b="1" dirty="0">
                <a:solidFill>
                  <a:srgbClr val="FFFF00"/>
                </a:solidFill>
                <a:highlight>
                  <a:srgbClr val="800000"/>
                </a:highlight>
                <a:latin typeface="ADLaM Display" panose="02010000000000000000" pitchFamily="2" charset="0"/>
                <a:ea typeface="ADLaM Display" panose="02010000000000000000" pitchFamily="2" charset="0"/>
                <a:cs typeface="ADLaM Display" panose="02010000000000000000" pitchFamily="2" charset="0"/>
              </a:rPr>
              <a:t>Consumption Patterns – All forms of power and other material uses, with waste products</a:t>
            </a:r>
          </a:p>
          <a:p>
            <a:pPr>
              <a:lnSpc>
                <a:spcPct val="110000"/>
              </a:lnSpc>
            </a:pPr>
            <a:r>
              <a:rPr lang="en-US" sz="2800" b="1" dirty="0">
                <a:solidFill>
                  <a:srgbClr val="FFFF00"/>
                </a:solidFill>
                <a:highlight>
                  <a:srgbClr val="800000"/>
                </a:highlight>
                <a:latin typeface="ADLaM Display" panose="02010000000000000000" pitchFamily="2" charset="0"/>
                <a:ea typeface="ADLaM Display" panose="02010000000000000000" pitchFamily="2" charset="0"/>
                <a:cs typeface="ADLaM Display" panose="02010000000000000000" pitchFamily="2" charset="0"/>
              </a:rPr>
              <a:t>Natural orbital shifts, volcanic activity, forest fires, and regular weather fluctuations and ocean current shifts, independent but can also worsen by climate warming</a:t>
            </a:r>
          </a:p>
          <a:p>
            <a:pPr>
              <a:lnSpc>
                <a:spcPct val="110000"/>
              </a:lnSpc>
            </a:pPr>
            <a:r>
              <a:rPr lang="en-US" sz="2800" b="1" dirty="0">
                <a:solidFill>
                  <a:srgbClr val="FFFF00"/>
                </a:solidFill>
                <a:highlight>
                  <a:srgbClr val="800000"/>
                </a:highlight>
                <a:latin typeface="ADLaM Display" panose="02010000000000000000" pitchFamily="2" charset="0"/>
                <a:ea typeface="ADLaM Display" panose="02010000000000000000" pitchFamily="2" charset="0"/>
                <a:cs typeface="ADLaM Display" panose="02010000000000000000" pitchFamily="2" charset="0"/>
              </a:rPr>
              <a:t>Plankton, seaweed, permafrost, fungi, and other biological systems can cause and help</a:t>
            </a:r>
          </a:p>
          <a:p>
            <a:pPr>
              <a:lnSpc>
                <a:spcPct val="110000"/>
              </a:lnSpc>
            </a:pPr>
            <a:r>
              <a:rPr lang="en-US" sz="2800" b="1" dirty="0">
                <a:solidFill>
                  <a:srgbClr val="FFFF00"/>
                </a:solidFill>
                <a:highlight>
                  <a:srgbClr val="800000"/>
                </a:highlight>
                <a:latin typeface="ADLaM Display" panose="02010000000000000000" pitchFamily="2" charset="0"/>
                <a:ea typeface="ADLaM Display" panose="02010000000000000000" pitchFamily="2" charset="0"/>
                <a:cs typeface="ADLaM Display" panose="02010000000000000000" pitchFamily="2" charset="0"/>
              </a:rPr>
              <a:t>Road and city paving, air conditioners, jet plane exhausts, other transporters, and large ships that move sea-life, etc. </a:t>
            </a:r>
          </a:p>
          <a:p>
            <a:pPr>
              <a:lnSpc>
                <a:spcPct val="110000"/>
              </a:lnSpc>
            </a:pPr>
            <a:endParaRPr lang="en-US" sz="1700" dirty="0"/>
          </a:p>
        </p:txBody>
      </p:sp>
    </p:spTree>
    <p:extLst>
      <p:ext uri="{BB962C8B-B14F-4D97-AF65-F5344CB8AC3E}">
        <p14:creationId xmlns:p14="http://schemas.microsoft.com/office/powerpoint/2010/main" val="2706092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Woman meditating on a sofa">
            <a:extLst>
              <a:ext uri="{FF2B5EF4-FFF2-40B4-BE49-F238E27FC236}">
                <a16:creationId xmlns:a16="http://schemas.microsoft.com/office/drawing/2014/main" id="{5499FA65-4991-4019-EED3-8CB0A670026F}"/>
              </a:ext>
            </a:extLst>
          </p:cNvPr>
          <p:cNvPicPr>
            <a:picLocks noChangeAspect="1"/>
          </p:cNvPicPr>
          <p:nvPr/>
        </p:nvPicPr>
        <p:blipFill rotWithShape="1">
          <a:blip r:embed="rId2">
            <a:alphaModFix amt="35000"/>
          </a:blip>
          <a:srcRect t="76" b="15655"/>
          <a:stretch/>
        </p:blipFill>
        <p:spPr>
          <a:xfrm>
            <a:off x="20" y="-59645"/>
            <a:ext cx="12191980" cy="6857990"/>
          </a:xfrm>
          <a:prstGeom prst="rect">
            <a:avLst/>
          </a:prstGeom>
        </p:spPr>
      </p:pic>
      <p:sp>
        <p:nvSpPr>
          <p:cNvPr id="2" name="Title 1">
            <a:extLst>
              <a:ext uri="{FF2B5EF4-FFF2-40B4-BE49-F238E27FC236}">
                <a16:creationId xmlns:a16="http://schemas.microsoft.com/office/drawing/2014/main" id="{281F0ED9-E70A-1A78-A780-BB9702D19F92}"/>
              </a:ext>
            </a:extLst>
          </p:cNvPr>
          <p:cNvSpPr>
            <a:spLocks noGrp="1"/>
          </p:cNvSpPr>
          <p:nvPr>
            <p:ph type="title"/>
          </p:nvPr>
        </p:nvSpPr>
        <p:spPr>
          <a:xfrm>
            <a:off x="1295402" y="637953"/>
            <a:ext cx="9601196" cy="644195"/>
          </a:xfrm>
        </p:spPr>
        <p:txBody>
          <a:bodyPr>
            <a:normAutofit/>
          </a:bodyPr>
          <a:lstStyle/>
          <a:p>
            <a:r>
              <a:rPr lang="en-US" b="1" i="1" dirty="0">
                <a:solidFill>
                  <a:srgbClr val="FFFFFF"/>
                </a:solidFill>
              </a:rPr>
              <a:t>Methane  --  A Major </a:t>
            </a:r>
            <a:r>
              <a:rPr lang="en-US" b="1" i="1" dirty="0" err="1">
                <a:solidFill>
                  <a:srgbClr val="FFFFFF"/>
                </a:solidFill>
              </a:rPr>
              <a:t>Climatoxin</a:t>
            </a:r>
            <a:endParaRPr lang="en-US" b="1" i="1" dirty="0">
              <a:solidFill>
                <a:srgbClr val="FFFFFF"/>
              </a:solidFill>
            </a:endParaRPr>
          </a:p>
        </p:txBody>
      </p:sp>
      <p:sp>
        <p:nvSpPr>
          <p:cNvPr id="3" name="Content Placeholder 2">
            <a:extLst>
              <a:ext uri="{FF2B5EF4-FFF2-40B4-BE49-F238E27FC236}">
                <a16:creationId xmlns:a16="http://schemas.microsoft.com/office/drawing/2014/main" id="{0F53EDD4-851A-DADC-2F84-C54BE345CCEC}"/>
              </a:ext>
            </a:extLst>
          </p:cNvPr>
          <p:cNvSpPr>
            <a:spLocks noGrp="1"/>
          </p:cNvSpPr>
          <p:nvPr>
            <p:ph idx="1"/>
          </p:nvPr>
        </p:nvSpPr>
        <p:spPr>
          <a:xfrm>
            <a:off x="457200" y="1610138"/>
            <a:ext cx="11256065" cy="5247861"/>
          </a:xfrm>
        </p:spPr>
        <p:txBody>
          <a:bodyPr>
            <a:normAutofit fontScale="47500" lnSpcReduction="20000"/>
          </a:bodyPr>
          <a:lstStyle/>
          <a:p>
            <a:r>
              <a:rPr lang="en-US" sz="44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The Global Warming Potential of methane is 84-87, compared to CO2, which is 1.</a:t>
            </a:r>
          </a:p>
          <a:p>
            <a:r>
              <a:rPr lang="en-US" sz="44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NASA 2019 data – planet methane release = 590 tons, 360 from manmade sources and cattle (enteric fermentation), decomposing landfills, fossil fuels, coal mines, rice patties.</a:t>
            </a:r>
          </a:p>
          <a:p>
            <a:r>
              <a:rPr lang="en-US" sz="44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Burning methane reduces its </a:t>
            </a:r>
            <a:r>
              <a:rPr lang="en-US" sz="44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climatoxicity</a:t>
            </a:r>
            <a:r>
              <a:rPr lang="en-US" sz="44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 by turning it into CO2, thereby reducing the warming impact equal to ~85 tons less of CO2 per methane ton. </a:t>
            </a:r>
          </a:p>
          <a:p>
            <a:r>
              <a:rPr lang="en-US" sz="44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So 360 million human made methane tons times 85 equals 3.06e9 less GWP CO2 equivalent tons. In a more visual format, that is 3,024,000,000 fewer tons of warming CO2 if we could burn all the methane.</a:t>
            </a:r>
          </a:p>
          <a:p>
            <a:r>
              <a:rPr lang="en-US" sz="44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US EPA estimates average automobile emits 4.6 tons of CO2 per year. The human methane release is therefore equal to 720,000,000  automobiles. </a:t>
            </a:r>
          </a:p>
          <a:p>
            <a:r>
              <a:rPr lang="en-US" sz="44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Atmospheric methane reduction may be a more rapid way to cool the earth.</a:t>
            </a:r>
          </a:p>
          <a:p>
            <a:r>
              <a:rPr lang="en-US" sz="44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Methane reduction is under widespread study.</a:t>
            </a:r>
          </a:p>
          <a:p>
            <a:endParaRPr lang="en-US" sz="26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endParaRPr>
          </a:p>
          <a:p>
            <a:endParaRPr lang="en-US" sz="2200" dirty="0">
              <a:solidFill>
                <a:srgbClr val="FFFFFF"/>
              </a:solidFill>
            </a:endParaRPr>
          </a:p>
          <a:p>
            <a:endParaRPr lang="en-US" sz="2200" dirty="0">
              <a:solidFill>
                <a:srgbClr val="FFFFFF"/>
              </a:solidFill>
            </a:endParaRPr>
          </a:p>
        </p:txBody>
      </p:sp>
    </p:spTree>
    <p:extLst>
      <p:ext uri="{BB962C8B-B14F-4D97-AF65-F5344CB8AC3E}">
        <p14:creationId xmlns:p14="http://schemas.microsoft.com/office/powerpoint/2010/main" val="1160841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Glowing blue bubbles">
            <a:extLst>
              <a:ext uri="{FF2B5EF4-FFF2-40B4-BE49-F238E27FC236}">
                <a16:creationId xmlns:a16="http://schemas.microsoft.com/office/drawing/2014/main" id="{85AB9285-576E-87B7-1F3F-4403B82ABDE9}"/>
              </a:ext>
            </a:extLst>
          </p:cNvPr>
          <p:cNvPicPr>
            <a:picLocks noChangeAspect="1"/>
          </p:cNvPicPr>
          <p:nvPr/>
        </p:nvPicPr>
        <p:blipFill rotWithShape="1">
          <a:blip r:embed="rId2">
            <a:alphaModFix amt="35000"/>
          </a:blip>
          <a:srcRect/>
          <a:stretch/>
        </p:blipFill>
        <p:spPr>
          <a:xfrm>
            <a:off x="20" y="0"/>
            <a:ext cx="12191980" cy="6857990"/>
          </a:xfrm>
          <a:prstGeom prst="rect">
            <a:avLst/>
          </a:prstGeom>
        </p:spPr>
      </p:pic>
      <p:sp>
        <p:nvSpPr>
          <p:cNvPr id="2" name="Title 1">
            <a:extLst>
              <a:ext uri="{FF2B5EF4-FFF2-40B4-BE49-F238E27FC236}">
                <a16:creationId xmlns:a16="http://schemas.microsoft.com/office/drawing/2014/main" id="{6FF1CB95-4611-C743-3C98-7A4C9539DC7A}"/>
              </a:ext>
            </a:extLst>
          </p:cNvPr>
          <p:cNvSpPr>
            <a:spLocks noGrp="1"/>
          </p:cNvSpPr>
          <p:nvPr>
            <p:ph type="title"/>
          </p:nvPr>
        </p:nvSpPr>
        <p:spPr>
          <a:xfrm>
            <a:off x="1295402" y="263388"/>
            <a:ext cx="9601196" cy="1053548"/>
          </a:xfrm>
        </p:spPr>
        <p:txBody>
          <a:bodyPr>
            <a:normAutofit/>
          </a:bodyPr>
          <a:lstStyle/>
          <a:p>
            <a:r>
              <a:rPr lang="en-US" sz="4400" dirty="0">
                <a:solidFill>
                  <a:srgbClr val="FFFFFF"/>
                </a:solidFill>
              </a:rPr>
              <a:t>Greenhouse Gases</a:t>
            </a:r>
          </a:p>
        </p:txBody>
      </p:sp>
      <p:sp>
        <p:nvSpPr>
          <p:cNvPr id="3" name="Content Placeholder 2">
            <a:extLst>
              <a:ext uri="{FF2B5EF4-FFF2-40B4-BE49-F238E27FC236}">
                <a16:creationId xmlns:a16="http://schemas.microsoft.com/office/drawing/2014/main" id="{776C5F55-D37E-343B-2D4E-2ADF73C52C0D}"/>
              </a:ext>
            </a:extLst>
          </p:cNvPr>
          <p:cNvSpPr>
            <a:spLocks noGrp="1"/>
          </p:cNvSpPr>
          <p:nvPr>
            <p:ph idx="1"/>
          </p:nvPr>
        </p:nvSpPr>
        <p:spPr>
          <a:xfrm>
            <a:off x="584791" y="1858617"/>
            <a:ext cx="11057860" cy="4671392"/>
          </a:xfrm>
        </p:spPr>
        <p:txBody>
          <a:bodyPr>
            <a:normAutofit lnSpcReduction="10000"/>
          </a:bodyPr>
          <a:lstStyle/>
          <a:p>
            <a:pPr marL="0" indent="0">
              <a:lnSpc>
                <a:spcPct val="90000"/>
              </a:lnSpc>
              <a:buNone/>
            </a:pPr>
            <a:r>
              <a:rPr lang="en-US" sz="2800" b="0" i="0" dirty="0">
                <a:solidFill>
                  <a:srgbClr val="FFFFFF"/>
                </a:solidFill>
                <a:effectLst/>
                <a:latin typeface="-apple-system"/>
              </a:rPr>
              <a:t>Atmospheric methane and CO2 molecules absorb infrared radiation reflected from the  sun warmed earth.   The energy is released but the photons are often recap</a:t>
            </a:r>
            <a:r>
              <a:rPr lang="en-US" sz="2800" dirty="0">
                <a:solidFill>
                  <a:srgbClr val="FFFFFF"/>
                </a:solidFill>
                <a:latin typeface="-apple-system"/>
              </a:rPr>
              <a:t>tured </a:t>
            </a:r>
            <a:r>
              <a:rPr lang="en-US" sz="2800" b="0" i="0" dirty="0">
                <a:solidFill>
                  <a:srgbClr val="FFFFFF"/>
                </a:solidFill>
                <a:effectLst/>
                <a:latin typeface="-apple-system"/>
              </a:rPr>
              <a:t>by other CO2 molecules</a:t>
            </a:r>
            <a:r>
              <a:rPr lang="en-US" sz="2800" dirty="0">
                <a:solidFill>
                  <a:srgbClr val="FFFFFF"/>
                </a:solidFill>
                <a:latin typeface="-apple-system"/>
              </a:rPr>
              <a:t>. This is known as radiative forcing, and it adds to global warming. </a:t>
            </a:r>
          </a:p>
          <a:p>
            <a:pPr marL="0" indent="0">
              <a:lnSpc>
                <a:spcPct val="90000"/>
              </a:lnSpc>
              <a:buNone/>
            </a:pPr>
            <a:r>
              <a:rPr lang="en-US" sz="2800" dirty="0">
                <a:solidFill>
                  <a:srgbClr val="FFFFFF"/>
                </a:solidFill>
                <a:latin typeface="-apple-system"/>
              </a:rPr>
              <a:t>More CO2 means more molecules exist to capture, and  it is a recycling, of sorts, of photons and heat. The heat then radiates down to earth.</a:t>
            </a:r>
            <a:endParaRPr lang="en-US" sz="2800" b="0" i="0" dirty="0">
              <a:solidFill>
                <a:srgbClr val="FFFFFF"/>
              </a:solidFill>
              <a:effectLst/>
              <a:latin typeface="-apple-system"/>
            </a:endParaRPr>
          </a:p>
          <a:p>
            <a:pPr marL="0" indent="0">
              <a:lnSpc>
                <a:spcPct val="90000"/>
              </a:lnSpc>
              <a:buNone/>
            </a:pPr>
            <a:r>
              <a:rPr lang="en-US" sz="2800" dirty="0">
                <a:solidFill>
                  <a:srgbClr val="FFFFFF"/>
                </a:solidFill>
                <a:latin typeface="-apple-system"/>
              </a:rPr>
              <a:t>Chemical </a:t>
            </a:r>
            <a:r>
              <a:rPr lang="en-US" sz="2800" b="0" i="0" dirty="0">
                <a:solidFill>
                  <a:srgbClr val="FFFFFF"/>
                </a:solidFill>
                <a:effectLst/>
                <a:latin typeface="-apple-system"/>
              </a:rPr>
              <a:t>bonds </a:t>
            </a:r>
            <a:r>
              <a:rPr lang="en-US" sz="2800" dirty="0">
                <a:solidFill>
                  <a:srgbClr val="FFFFFF"/>
                </a:solidFill>
                <a:latin typeface="-apple-system"/>
              </a:rPr>
              <a:t>t</a:t>
            </a:r>
            <a:r>
              <a:rPr lang="en-US" sz="2800" b="0" i="0" dirty="0">
                <a:solidFill>
                  <a:srgbClr val="FFFFFF"/>
                </a:solidFill>
                <a:effectLst/>
                <a:latin typeface="-apple-system"/>
              </a:rPr>
              <a:t>rap the energy, which would otherwise go into space. But methane very strongly holds the heat, more than CO2, allowing more heat to </a:t>
            </a:r>
            <a:r>
              <a:rPr lang="en-US" sz="2800" dirty="0">
                <a:solidFill>
                  <a:srgbClr val="FFFFFF"/>
                </a:solidFill>
                <a:latin typeface="-apple-system"/>
              </a:rPr>
              <a:t>accumulate.</a:t>
            </a:r>
            <a:endParaRPr lang="en-US" sz="2800" b="0" i="0" dirty="0">
              <a:solidFill>
                <a:srgbClr val="FFFFFF"/>
              </a:solidFill>
              <a:effectLst/>
              <a:latin typeface="-apple-system"/>
            </a:endParaRPr>
          </a:p>
          <a:p>
            <a:pPr marL="0" indent="0">
              <a:lnSpc>
                <a:spcPct val="90000"/>
              </a:lnSpc>
              <a:buNone/>
            </a:pPr>
            <a:r>
              <a:rPr lang="en-US" sz="2800" dirty="0">
                <a:solidFill>
                  <a:srgbClr val="FFFFFF"/>
                </a:solidFill>
                <a:latin typeface="-apple-system"/>
              </a:rPr>
              <a:t>Fewer molecules mean less heat can be captured, and so it is released back to space. The earth then cools.</a:t>
            </a:r>
            <a:endParaRPr lang="en-US" sz="2800" b="0" i="0" dirty="0">
              <a:solidFill>
                <a:srgbClr val="FFFFFF"/>
              </a:solidFill>
              <a:effectLst/>
              <a:latin typeface="-apple-system"/>
            </a:endParaRPr>
          </a:p>
          <a:p>
            <a:pPr>
              <a:lnSpc>
                <a:spcPct val="90000"/>
              </a:lnSpc>
            </a:pPr>
            <a:endParaRPr lang="en-US" sz="2200" b="0" i="0" dirty="0">
              <a:solidFill>
                <a:srgbClr val="FFFFFF"/>
              </a:solidFill>
              <a:effectLst/>
              <a:latin typeface="-apple-system"/>
            </a:endParaRPr>
          </a:p>
        </p:txBody>
      </p:sp>
    </p:spTree>
    <p:extLst>
      <p:ext uri="{BB962C8B-B14F-4D97-AF65-F5344CB8AC3E}">
        <p14:creationId xmlns:p14="http://schemas.microsoft.com/office/powerpoint/2010/main" val="4080384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C5B6-8451-2C95-5CC0-A5E58FA08B60}"/>
              </a:ext>
            </a:extLst>
          </p:cNvPr>
          <p:cNvSpPr>
            <a:spLocks noGrp="1"/>
          </p:cNvSpPr>
          <p:nvPr>
            <p:ph type="title"/>
          </p:nvPr>
        </p:nvSpPr>
        <p:spPr>
          <a:xfrm>
            <a:off x="1143001" y="640951"/>
            <a:ext cx="9905998" cy="613083"/>
          </a:xfrm>
        </p:spPr>
        <p:txBody>
          <a:bodyPr>
            <a:normAutofit/>
          </a:bodyPr>
          <a:lstStyle/>
          <a:p>
            <a:pPr algn="ctr"/>
            <a:r>
              <a:rPr lang="en-US" b="1" dirty="0">
                <a:solidFill>
                  <a:schemeClr val="accent1">
                    <a:lumMod val="75000"/>
                  </a:schemeClr>
                </a:solidFill>
                <a:latin typeface="ADLaM Display" panose="02010000000000000000" pitchFamily="2" charset="0"/>
                <a:ea typeface="ADLaM Display" panose="02010000000000000000" pitchFamily="2" charset="0"/>
                <a:cs typeface="ADLaM Display" panose="02010000000000000000" pitchFamily="2" charset="0"/>
              </a:rPr>
              <a:t>A few thoughts</a:t>
            </a:r>
          </a:p>
        </p:txBody>
      </p:sp>
      <p:sp>
        <p:nvSpPr>
          <p:cNvPr id="3" name="Content Placeholder 2">
            <a:extLst>
              <a:ext uri="{FF2B5EF4-FFF2-40B4-BE49-F238E27FC236}">
                <a16:creationId xmlns:a16="http://schemas.microsoft.com/office/drawing/2014/main" id="{433EADAD-3AFA-7568-A06A-4D9546563576}"/>
              </a:ext>
            </a:extLst>
          </p:cNvPr>
          <p:cNvSpPr>
            <a:spLocks noGrp="1"/>
          </p:cNvSpPr>
          <p:nvPr>
            <p:ph idx="1"/>
          </p:nvPr>
        </p:nvSpPr>
        <p:spPr>
          <a:xfrm>
            <a:off x="382658" y="1567544"/>
            <a:ext cx="11598964" cy="4509298"/>
          </a:xfrm>
          <a:solidFill>
            <a:schemeClr val="bg1">
              <a:lumMod val="95000"/>
            </a:schemeClr>
          </a:solidFill>
        </p:spPr>
        <p:txBody>
          <a:bodyPr>
            <a:normAutofit fontScale="92500" lnSpcReduction="10000"/>
          </a:bodyPr>
          <a:lstStyle/>
          <a:p>
            <a:pPr marL="0" indent="0">
              <a:lnSpc>
                <a:spcPct val="90000"/>
              </a:lnSpc>
              <a:buNone/>
            </a:pPr>
            <a:r>
              <a:rPr lang="en-US" sz="2800" b="1" dirty="0"/>
              <a:t>For years, those making climate change warnings were ridiculed and called tree huggers, killjoys, spoilsports, pessimists, weak worry warts, anti-growth, etc.</a:t>
            </a:r>
          </a:p>
          <a:p>
            <a:pPr marL="0" indent="0">
              <a:lnSpc>
                <a:spcPct val="90000"/>
              </a:lnSpc>
              <a:buNone/>
            </a:pPr>
            <a:r>
              <a:rPr lang="en-US" sz="2800" b="1" dirty="0"/>
              <a:t>Frame this denial in egocentric terms. </a:t>
            </a:r>
          </a:p>
          <a:p>
            <a:pPr marL="0" indent="0">
              <a:lnSpc>
                <a:spcPct val="90000"/>
              </a:lnSpc>
              <a:buNone/>
            </a:pPr>
            <a:r>
              <a:rPr lang="en-US" sz="2800" b="1" dirty="0"/>
              <a:t>The three common steps to advancement – i.e., with the real </a:t>
            </a:r>
            <a:r>
              <a:rPr lang="en-US" sz="2800" b="1" i="1" dirty="0"/>
              <a:t>de facto </a:t>
            </a:r>
            <a:r>
              <a:rPr lang="en-US" sz="2800" b="1" dirty="0"/>
              <a:t>‘scientific method’ – </a:t>
            </a:r>
          </a:p>
          <a:p>
            <a:pPr lvl="2">
              <a:lnSpc>
                <a:spcPct val="90000"/>
              </a:lnSpc>
            </a:pPr>
            <a:endParaRPr lang="en-US" sz="2800" b="1" dirty="0"/>
          </a:p>
          <a:p>
            <a:pPr lvl="2">
              <a:lnSpc>
                <a:spcPct val="90000"/>
              </a:lnSpc>
            </a:pPr>
            <a:r>
              <a:rPr lang="en-US" sz="2800" b="1" dirty="0"/>
              <a:t>That’s impossible, wrong, or crazy.</a:t>
            </a:r>
          </a:p>
          <a:p>
            <a:pPr lvl="2">
              <a:lnSpc>
                <a:spcPct val="90000"/>
              </a:lnSpc>
            </a:pPr>
            <a:r>
              <a:rPr lang="en-US" sz="2800" b="1" dirty="0"/>
              <a:t>Then, well, ok, maybe that might make sense.</a:t>
            </a:r>
          </a:p>
          <a:p>
            <a:pPr lvl="2">
              <a:lnSpc>
                <a:spcPct val="90000"/>
              </a:lnSpc>
            </a:pPr>
            <a:r>
              <a:rPr lang="en-US" sz="2800" b="1" dirty="0"/>
              <a:t>Finally,  but of course, it’s so oblivious…why did we miss it?</a:t>
            </a:r>
          </a:p>
          <a:p>
            <a:pPr lvl="2">
              <a:lnSpc>
                <a:spcPct val="90000"/>
              </a:lnSpc>
            </a:pPr>
            <a:endParaRPr lang="en-US" sz="1400" dirty="0"/>
          </a:p>
          <a:p>
            <a:pPr marL="0" indent="0">
              <a:lnSpc>
                <a:spcPct val="90000"/>
              </a:lnSpc>
              <a:buNone/>
            </a:pPr>
            <a:r>
              <a:rPr lang="en-US" sz="1400" dirty="0"/>
              <a:t> </a:t>
            </a:r>
          </a:p>
        </p:txBody>
      </p:sp>
    </p:spTree>
    <p:extLst>
      <p:ext uri="{BB962C8B-B14F-4D97-AF65-F5344CB8AC3E}">
        <p14:creationId xmlns:p14="http://schemas.microsoft.com/office/powerpoint/2010/main" val="2671862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C543-8CC7-0BD5-1A8C-134922721628}"/>
              </a:ext>
            </a:extLst>
          </p:cNvPr>
          <p:cNvSpPr>
            <a:spLocks noGrp="1"/>
          </p:cNvSpPr>
          <p:nvPr>
            <p:ph type="title"/>
          </p:nvPr>
        </p:nvSpPr>
        <p:spPr>
          <a:xfrm>
            <a:off x="4303643" y="609600"/>
            <a:ext cx="6743767" cy="811639"/>
          </a:xfrm>
        </p:spPr>
        <p:txBody>
          <a:bodyPr>
            <a:normAutofit/>
          </a:bodyPr>
          <a:lstStyle/>
          <a:p>
            <a:r>
              <a:rPr lang="en-US" sz="4400" b="1" i="1" dirty="0"/>
              <a:t>What Do You Think?</a:t>
            </a:r>
          </a:p>
        </p:txBody>
      </p:sp>
      <p:sp>
        <p:nvSpPr>
          <p:cNvPr id="3" name="Content Placeholder 2">
            <a:extLst>
              <a:ext uri="{FF2B5EF4-FFF2-40B4-BE49-F238E27FC236}">
                <a16:creationId xmlns:a16="http://schemas.microsoft.com/office/drawing/2014/main" id="{2AD15415-BDB2-1E27-FBBF-43EC7B354D98}"/>
              </a:ext>
            </a:extLst>
          </p:cNvPr>
          <p:cNvSpPr>
            <a:spLocks noGrp="1"/>
          </p:cNvSpPr>
          <p:nvPr>
            <p:ph idx="1"/>
          </p:nvPr>
        </p:nvSpPr>
        <p:spPr>
          <a:xfrm>
            <a:off x="4303642" y="1520517"/>
            <a:ext cx="7399683" cy="4562231"/>
          </a:xfrm>
          <a:solidFill>
            <a:schemeClr val="bg1">
              <a:lumMod val="75000"/>
            </a:schemeClr>
          </a:solidFill>
        </p:spPr>
        <p:txBody>
          <a:bodyPr>
            <a:normAutofit/>
          </a:bodyPr>
          <a:lstStyle/>
          <a:p>
            <a:pPr>
              <a:lnSpc>
                <a:spcPct val="90000"/>
              </a:lnSpc>
            </a:pPr>
            <a:r>
              <a:rPr lang="en-US" sz="2400" dirty="0">
                <a:latin typeface="ADLaM Display" panose="02010000000000000000" pitchFamily="2" charset="0"/>
                <a:ea typeface="ADLaM Display" panose="02010000000000000000" pitchFamily="2" charset="0"/>
                <a:cs typeface="ADLaM Display" panose="02010000000000000000" pitchFamily="2" charset="0"/>
              </a:rPr>
              <a:t>Why would someone deny climate change given the data?</a:t>
            </a:r>
          </a:p>
          <a:p>
            <a:pPr>
              <a:lnSpc>
                <a:spcPct val="90000"/>
              </a:lnSpc>
            </a:pPr>
            <a:r>
              <a:rPr lang="en-US" sz="2400" dirty="0">
                <a:latin typeface="ADLaM Display" panose="02010000000000000000" pitchFamily="2" charset="0"/>
                <a:ea typeface="ADLaM Display" panose="02010000000000000000" pitchFamily="2" charset="0"/>
                <a:cs typeface="ADLaM Display" panose="02010000000000000000" pitchFamily="2" charset="0"/>
              </a:rPr>
              <a:t>Why do people not think that they too need to make changes to help mitigate the problem? Perhaps they see it as the next generation’s problem, or that science will somehow figure it out, or that we are all doomed anyway, so why not just be a hedonist?</a:t>
            </a:r>
          </a:p>
          <a:p>
            <a:pPr>
              <a:lnSpc>
                <a:spcPct val="90000"/>
              </a:lnSpc>
            </a:pPr>
            <a:r>
              <a:rPr lang="en-US" sz="2400" dirty="0">
                <a:latin typeface="ADLaM Display" panose="02010000000000000000" pitchFamily="2" charset="0"/>
                <a:ea typeface="ADLaM Display" panose="02010000000000000000" pitchFamily="2" charset="0"/>
                <a:cs typeface="ADLaM Display" panose="02010000000000000000" pitchFamily="2" charset="0"/>
              </a:rPr>
              <a:t>If these thought holders develop </a:t>
            </a:r>
            <a:r>
              <a:rPr lang="en-US" sz="2400" dirty="0" err="1">
                <a:latin typeface="ADLaM Display" panose="02010000000000000000" pitchFamily="2" charset="0"/>
                <a:ea typeface="ADLaM Display" panose="02010000000000000000" pitchFamily="2" charset="0"/>
                <a:cs typeface="ADLaM Display" panose="02010000000000000000" pitchFamily="2" charset="0"/>
              </a:rPr>
              <a:t>solastalgia</a:t>
            </a:r>
            <a:r>
              <a:rPr lang="en-US" sz="2400" dirty="0">
                <a:latin typeface="ADLaM Display" panose="02010000000000000000" pitchFamily="2" charset="0"/>
                <a:ea typeface="ADLaM Display" panose="02010000000000000000" pitchFamily="2" charset="0"/>
                <a:cs typeface="ADLaM Display" panose="02010000000000000000" pitchFamily="2" charset="0"/>
              </a:rPr>
              <a:t>, how do we approach it? </a:t>
            </a:r>
          </a:p>
          <a:p>
            <a:pPr>
              <a:lnSpc>
                <a:spcPct val="90000"/>
              </a:lnSpc>
            </a:pPr>
            <a:r>
              <a:rPr lang="en-US" sz="2400" dirty="0">
                <a:latin typeface="ADLaM Display" panose="02010000000000000000" pitchFamily="2" charset="0"/>
                <a:ea typeface="ADLaM Display" panose="02010000000000000000" pitchFamily="2" charset="0"/>
                <a:cs typeface="ADLaM Display" panose="02010000000000000000" pitchFamily="2" charset="0"/>
              </a:rPr>
              <a:t>Sometimes the reality is not accepted until land sinks or agricultural systems change.</a:t>
            </a:r>
          </a:p>
          <a:p>
            <a:pPr>
              <a:lnSpc>
                <a:spcPct val="90000"/>
              </a:lnSpc>
            </a:pPr>
            <a:endParaRPr lang="en-US" sz="1700" dirty="0">
              <a:latin typeface="ADLaM Display" panose="02010000000000000000" pitchFamily="2" charset="0"/>
              <a:ea typeface="ADLaM Display" panose="02010000000000000000" pitchFamily="2" charset="0"/>
              <a:cs typeface="ADLaM Display" panose="02010000000000000000" pitchFamily="2" charset="0"/>
            </a:endParaRPr>
          </a:p>
          <a:p>
            <a:pPr lvl="1">
              <a:lnSpc>
                <a:spcPct val="90000"/>
              </a:lnSpc>
            </a:pPr>
            <a:endParaRPr lang="en-US" sz="1700" dirty="0"/>
          </a:p>
          <a:p>
            <a:pPr>
              <a:lnSpc>
                <a:spcPct val="90000"/>
              </a:lnSpc>
            </a:pPr>
            <a:endParaRPr lang="en-US" sz="1700" dirty="0"/>
          </a:p>
        </p:txBody>
      </p:sp>
      <p:pic>
        <p:nvPicPr>
          <p:cNvPr id="12" name="Picture 11" descr="One glowing light bulb in sea of unlit bulbs">
            <a:extLst>
              <a:ext uri="{FF2B5EF4-FFF2-40B4-BE49-F238E27FC236}">
                <a16:creationId xmlns:a16="http://schemas.microsoft.com/office/drawing/2014/main" id="{1745B3F1-2E50-28E3-1EC9-935E3B3E7EFD}"/>
              </a:ext>
            </a:extLst>
          </p:cNvPr>
          <p:cNvPicPr>
            <a:picLocks noChangeAspect="1"/>
          </p:cNvPicPr>
          <p:nvPr/>
        </p:nvPicPr>
        <p:blipFill rotWithShape="1">
          <a:blip r:embed="rId2"/>
          <a:srcRect l="33361" r="28587"/>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250677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lant growing in a concrete crack">
            <a:extLst>
              <a:ext uri="{FF2B5EF4-FFF2-40B4-BE49-F238E27FC236}">
                <a16:creationId xmlns:a16="http://schemas.microsoft.com/office/drawing/2014/main" id="{FBAB6BFD-1A7A-8CA2-DE3F-0B244A8E6F4B}"/>
              </a:ext>
            </a:extLst>
          </p:cNvPr>
          <p:cNvPicPr>
            <a:picLocks noChangeAspect="1"/>
          </p:cNvPicPr>
          <p:nvPr/>
        </p:nvPicPr>
        <p:blipFill rotWithShape="1">
          <a:blip r:embed="rId2">
            <a:alphaModFix amt="50000"/>
            <a:grayscl/>
          </a:blip>
          <a:srcRect t="15728" r="-1" b="-1"/>
          <a:stretch/>
        </p:blipFill>
        <p:spPr>
          <a:xfrm>
            <a:off x="-42980" y="-443722"/>
            <a:ext cx="12191695" cy="6857990"/>
          </a:xfrm>
          <a:prstGeom prst="rect">
            <a:avLst/>
          </a:prstGeom>
        </p:spPr>
      </p:pic>
      <p:sp>
        <p:nvSpPr>
          <p:cNvPr id="2" name="Title 1">
            <a:extLst>
              <a:ext uri="{FF2B5EF4-FFF2-40B4-BE49-F238E27FC236}">
                <a16:creationId xmlns:a16="http://schemas.microsoft.com/office/drawing/2014/main" id="{60F82DD2-5F08-7AC5-82B9-06A8245782B2}"/>
              </a:ext>
            </a:extLst>
          </p:cNvPr>
          <p:cNvSpPr>
            <a:spLocks noGrp="1"/>
          </p:cNvSpPr>
          <p:nvPr>
            <p:ph type="title"/>
          </p:nvPr>
        </p:nvSpPr>
        <p:spPr>
          <a:xfrm>
            <a:off x="1130271" y="1193800"/>
            <a:ext cx="3193050" cy="4699000"/>
          </a:xfrm>
        </p:spPr>
        <p:txBody>
          <a:bodyPr anchor="ctr">
            <a:normAutofit/>
          </a:bodyPr>
          <a:lstStyle/>
          <a:p>
            <a:r>
              <a:rPr lang="en-US" kern="100" dirty="0">
                <a:effectLst/>
                <a:latin typeface="Calibri" panose="020F0502020204030204" pitchFamily="34" charset="0"/>
                <a:ea typeface="Calibri" panose="020F0502020204030204" pitchFamily="34" charset="0"/>
                <a:cs typeface="Times New Roman" panose="02020603050405020304" pitchFamily="18" charset="0"/>
              </a:rPr>
              <a:t>The characteristics of climate related fears and anxieties. </a:t>
            </a:r>
            <a:br>
              <a:rPr lang="en-US"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6" name="Content Placeholder 2">
            <a:extLst>
              <a:ext uri="{FF2B5EF4-FFF2-40B4-BE49-F238E27FC236}">
                <a16:creationId xmlns:a16="http://schemas.microsoft.com/office/drawing/2014/main" id="{46558E28-3FDE-BFDC-1DB7-0290C02837DC}"/>
              </a:ext>
            </a:extLst>
          </p:cNvPr>
          <p:cNvSpPr>
            <a:spLocks noGrp="1"/>
          </p:cNvSpPr>
          <p:nvPr>
            <p:ph idx="1"/>
          </p:nvPr>
        </p:nvSpPr>
        <p:spPr>
          <a:xfrm>
            <a:off x="4976636" y="443732"/>
            <a:ext cx="6915974" cy="6086924"/>
          </a:xfrm>
        </p:spPr>
        <p:txBody>
          <a:bodyPr anchor="ctr">
            <a:normAutofit/>
          </a:bodyPr>
          <a:lstStyle/>
          <a:p>
            <a:pPr marL="0" indent="0">
              <a:lnSpc>
                <a:spcPct val="110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 of it is man-made, and some of it is a natural process.</a:t>
            </a:r>
          </a:p>
          <a:p>
            <a:pPr marL="0" indent="0">
              <a:lnSpc>
                <a:spcPct val="110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 of it may be mitigated, some of it might have been mitigated if we acted earlier and with less politics, and some of it cannot be mitigated.</a:t>
            </a:r>
          </a:p>
          <a:p>
            <a:pPr marL="0" indent="0">
              <a:lnSpc>
                <a:spcPct val="110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None of it is avoidable, regardless where we live, our religions, or how much money we have, etc.</a:t>
            </a:r>
          </a:p>
          <a:p>
            <a:pPr marL="0" indent="0">
              <a:lnSpc>
                <a:spcPct val="110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 of it, in terms of the impact on our lives, will require all of us to make significant behavioral shifts. Response is also preparation for what will come.</a:t>
            </a:r>
          </a:p>
          <a:p>
            <a:pPr marL="0" indent="0">
              <a:lnSpc>
                <a:spcPct val="110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therapeutic and community endpoint is to develop resiliency and mitigations to a problem that is not ultimately resolvable. We must learn to acclimate to a new relationship our choices and to earth.</a:t>
            </a:r>
          </a:p>
          <a:p>
            <a:pPr marL="0" indent="0">
              <a:lnSpc>
                <a:spcPct val="110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Bef>
                <a:spcPts val="0"/>
              </a:spcBef>
              <a:spcAft>
                <a:spcPts val="800"/>
              </a:spcAft>
              <a:buNone/>
            </a:pPr>
            <a:r>
              <a:rPr lang="en-US" sz="1800" b="1" i="1" kern="100" dirty="0">
                <a:latin typeface="Calibri" panose="020F0502020204030204" pitchFamily="34" charset="0"/>
                <a:ea typeface="Calibri" panose="020F0502020204030204" pitchFamily="34" charset="0"/>
                <a:cs typeface="Times New Roman" panose="02020603050405020304" pitchFamily="18" charset="0"/>
              </a:rPr>
              <a:t>It’s necessary to prepare lifejackets that we might never need</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en-US" sz="1600" dirty="0"/>
          </a:p>
        </p:txBody>
      </p:sp>
    </p:spTree>
    <p:extLst>
      <p:ext uri="{BB962C8B-B14F-4D97-AF65-F5344CB8AC3E}">
        <p14:creationId xmlns:p14="http://schemas.microsoft.com/office/powerpoint/2010/main" val="686381740"/>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64190398-1B5B-1025-B40C-97D1342F61EE}"/>
              </a:ext>
            </a:extLst>
          </p:cNvPr>
          <p:cNvPicPr>
            <a:picLocks noChangeAspect="1"/>
          </p:cNvPicPr>
          <p:nvPr/>
        </p:nvPicPr>
        <p:blipFill rotWithShape="1">
          <a:blip r:embed="rId2">
            <a:alphaModFix amt="50000"/>
            <a:grayscl/>
          </a:blip>
          <a:srcRect t="1414" r="-1" b="14313"/>
          <a:stretch/>
        </p:blipFill>
        <p:spPr>
          <a:xfrm>
            <a:off x="305" y="10"/>
            <a:ext cx="12191695" cy="6857990"/>
          </a:xfrm>
          <a:prstGeom prst="rect">
            <a:avLst/>
          </a:prstGeom>
        </p:spPr>
      </p:pic>
      <p:sp>
        <p:nvSpPr>
          <p:cNvPr id="19"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3" name="Rectangle 22">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46D5016-0292-CDF2-FD6C-0BF656A3C005}"/>
              </a:ext>
            </a:extLst>
          </p:cNvPr>
          <p:cNvSpPr>
            <a:spLocks noGrp="1"/>
          </p:cNvSpPr>
          <p:nvPr>
            <p:ph type="title"/>
          </p:nvPr>
        </p:nvSpPr>
        <p:spPr>
          <a:xfrm>
            <a:off x="1130271" y="1193800"/>
            <a:ext cx="3193050" cy="4699000"/>
          </a:xfrm>
        </p:spPr>
        <p:txBody>
          <a:bodyPr anchor="ctr">
            <a:normAutofit/>
          </a:bodyPr>
          <a:lstStyle/>
          <a:p>
            <a:r>
              <a:rPr lang="en-US" dirty="0"/>
              <a:t>Tier 5 Treatment   Details to start</a:t>
            </a:r>
          </a:p>
        </p:txBody>
      </p:sp>
      <p:cxnSp>
        <p:nvCxnSpPr>
          <p:cNvPr id="25" name="Straight Connector 24">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1CEA74-FB0F-EE54-CB2B-59BDD41F77CB}"/>
              </a:ext>
            </a:extLst>
          </p:cNvPr>
          <p:cNvSpPr>
            <a:spLocks noGrp="1"/>
          </p:cNvSpPr>
          <p:nvPr>
            <p:ph idx="1"/>
          </p:nvPr>
        </p:nvSpPr>
        <p:spPr>
          <a:xfrm>
            <a:off x="4976636" y="540919"/>
            <a:ext cx="6823993" cy="5984325"/>
          </a:xfrm>
        </p:spPr>
        <p:txBody>
          <a:bodyPr anchor="ctr">
            <a:noAutofit/>
          </a:bodyPr>
          <a:lstStyle/>
          <a:p>
            <a:pPr marL="0" indent="0">
              <a:lnSpc>
                <a:spcPct val="110000"/>
              </a:lnSpc>
              <a:buClr>
                <a:srgbClr val="4881B2"/>
              </a:buClr>
              <a:buNone/>
            </a:pPr>
            <a:r>
              <a:rPr lang="en-US" dirty="0"/>
              <a:t>CPT Z-277  - the code for a response to environmental hazards – but is not billable. </a:t>
            </a:r>
          </a:p>
          <a:p>
            <a:pPr marL="0" indent="0">
              <a:lnSpc>
                <a:spcPct val="110000"/>
              </a:lnSpc>
              <a:buClr>
                <a:srgbClr val="4881B2"/>
              </a:buClr>
              <a:buNone/>
            </a:pPr>
            <a:r>
              <a:rPr lang="en-US" dirty="0"/>
              <a:t>First treat any urgent concerns, preparing for heat waves, floods, etc. </a:t>
            </a:r>
          </a:p>
          <a:p>
            <a:pPr marL="0" indent="0">
              <a:lnSpc>
                <a:spcPct val="110000"/>
              </a:lnSpc>
              <a:buClr>
                <a:srgbClr val="4881B2"/>
              </a:buClr>
              <a:buNone/>
            </a:pPr>
            <a:r>
              <a:rPr lang="en-US" dirty="0"/>
              <a:t>Second, study and outline ways to meet longer and more complex core developments, perhaps with the patient or groups.</a:t>
            </a:r>
          </a:p>
          <a:p>
            <a:pPr marL="0" indent="0">
              <a:lnSpc>
                <a:spcPct val="110000"/>
              </a:lnSpc>
              <a:buClr>
                <a:srgbClr val="4881B2"/>
              </a:buClr>
              <a:buNone/>
            </a:pPr>
            <a:r>
              <a:rPr lang="en-US" dirty="0"/>
              <a:t>Ecoanxiety is a good term but needs acute, post-event, and anticipatory sections. Aim for eco - resiliency to be the outcome of eco-anxiety. </a:t>
            </a:r>
          </a:p>
          <a:p>
            <a:pPr marL="0" indent="0">
              <a:lnSpc>
                <a:spcPct val="110000"/>
              </a:lnSpc>
              <a:buClr>
                <a:srgbClr val="4881B2"/>
              </a:buClr>
              <a:buNone/>
            </a:pPr>
            <a:r>
              <a:rPr lang="en-US" dirty="0"/>
              <a:t>Dealing with  ‘too little too late’  needs real but gentle involvement.  No lullaby. Rise to the stress. I find many people don’t know how make significant changes. Offer ideas that the patient can execute.</a:t>
            </a:r>
          </a:p>
          <a:p>
            <a:pPr marL="0" indent="0">
              <a:lnSpc>
                <a:spcPct val="110000"/>
              </a:lnSpc>
              <a:buClr>
                <a:srgbClr val="4881B2"/>
              </a:buClr>
              <a:buNone/>
            </a:pPr>
            <a:r>
              <a:rPr lang="en-US" dirty="0"/>
              <a:t>Teach how to be in symbiosis with the earth. The earth will win,  but that doesn’t mean we will lose. </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400199952"/>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heckmate in a chess game">
            <a:extLst>
              <a:ext uri="{FF2B5EF4-FFF2-40B4-BE49-F238E27FC236}">
                <a16:creationId xmlns:a16="http://schemas.microsoft.com/office/drawing/2014/main" id="{7F4FBA5B-ED0A-BBFB-5EBB-75FE6C008168}"/>
              </a:ext>
            </a:extLst>
          </p:cNvPr>
          <p:cNvPicPr>
            <a:picLocks noChangeAspect="1"/>
          </p:cNvPicPr>
          <p:nvPr/>
        </p:nvPicPr>
        <p:blipFill rotWithShape="1">
          <a:blip r:embed="rId2">
            <a:alphaModFix amt="50000"/>
            <a:grayscl/>
          </a:blip>
          <a:srcRect t="25741" r="-1" b="-1"/>
          <a:stretch/>
        </p:blipFill>
        <p:spPr>
          <a:xfrm>
            <a:off x="305" y="10"/>
            <a:ext cx="12191695" cy="6857990"/>
          </a:xfrm>
          <a:prstGeom prst="rect">
            <a:avLst/>
          </a:prstGeom>
        </p:spPr>
      </p:pic>
      <p:sp>
        <p:nvSpPr>
          <p:cNvPr id="5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55" name="Rectangle 5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A55CE5C-AC79-836C-B185-9433D9977022}"/>
              </a:ext>
            </a:extLst>
          </p:cNvPr>
          <p:cNvSpPr>
            <a:spLocks noGrp="1"/>
          </p:cNvSpPr>
          <p:nvPr>
            <p:ph type="title"/>
          </p:nvPr>
        </p:nvSpPr>
        <p:spPr>
          <a:xfrm>
            <a:off x="1130271" y="1193800"/>
            <a:ext cx="3193050" cy="4699000"/>
          </a:xfrm>
        </p:spPr>
        <p:txBody>
          <a:bodyPr anchor="ctr">
            <a:normAutofit/>
          </a:bodyPr>
          <a:lstStyle/>
          <a:p>
            <a:r>
              <a:rPr lang="en-US"/>
              <a:t>Tier 5 Treatment – more Details</a:t>
            </a:r>
            <a:endParaRPr lang="en-US" dirty="0"/>
          </a:p>
        </p:txBody>
      </p:sp>
      <p:cxnSp>
        <p:nvCxnSpPr>
          <p:cNvPr id="56" name="Straight Connector 55">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7" name="Content Placeholder 2">
            <a:extLst>
              <a:ext uri="{FF2B5EF4-FFF2-40B4-BE49-F238E27FC236}">
                <a16:creationId xmlns:a16="http://schemas.microsoft.com/office/drawing/2014/main" id="{108941A0-7247-8BF4-AA8A-1F5BEFD1F233}"/>
              </a:ext>
            </a:extLst>
          </p:cNvPr>
          <p:cNvGraphicFramePr>
            <a:graphicFrameLocks noGrp="1"/>
          </p:cNvGraphicFramePr>
          <p:nvPr>
            <p:ph idx="1"/>
            <p:extLst>
              <p:ext uri="{D42A27DB-BD31-4B8C-83A1-F6EECF244321}">
                <p14:modId xmlns:p14="http://schemas.microsoft.com/office/powerpoint/2010/main" val="1521241774"/>
              </p:ext>
            </p:extLst>
          </p:nvPr>
        </p:nvGraphicFramePr>
        <p:xfrm>
          <a:off x="4976636" y="1096612"/>
          <a:ext cx="6085091" cy="4796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Tree>
    <p:extLst>
      <p:ext uri="{BB962C8B-B14F-4D97-AF65-F5344CB8AC3E}">
        <p14:creationId xmlns:p14="http://schemas.microsoft.com/office/powerpoint/2010/main" val="3137213327"/>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415B8-416A-F0C4-2A89-9B1A3461F109}"/>
              </a:ext>
            </a:extLst>
          </p:cNvPr>
          <p:cNvSpPr>
            <a:spLocks noGrp="1"/>
          </p:cNvSpPr>
          <p:nvPr>
            <p:ph type="title"/>
          </p:nvPr>
        </p:nvSpPr>
        <p:spPr>
          <a:xfrm>
            <a:off x="1451579" y="804519"/>
            <a:ext cx="9603275" cy="1049235"/>
          </a:xfrm>
        </p:spPr>
        <p:txBody>
          <a:bodyPr>
            <a:normAutofit/>
          </a:bodyPr>
          <a:lstStyle/>
          <a:p>
            <a:pPr algn="ctr"/>
            <a:r>
              <a:rPr lang="en-US" dirty="0">
                <a:solidFill>
                  <a:schemeClr val="bg1"/>
                </a:solidFill>
              </a:rPr>
              <a:t>Tier 5 Treatment – even more Details</a:t>
            </a: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8325F4AD-1A89-983B-74E7-E12D225A0A3A}"/>
              </a:ext>
            </a:extLst>
          </p:cNvPr>
          <p:cNvGraphicFramePr>
            <a:graphicFrameLocks noGrp="1"/>
          </p:cNvGraphicFramePr>
          <p:nvPr>
            <p:ph idx="1"/>
            <p:extLst>
              <p:ext uri="{D42A27DB-BD31-4B8C-83A1-F6EECF244321}">
                <p14:modId xmlns:p14="http://schemas.microsoft.com/office/powerpoint/2010/main" val="4265395223"/>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056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8764E-67B8-B96A-F209-DF7C4949974B}"/>
              </a:ext>
            </a:extLst>
          </p:cNvPr>
          <p:cNvSpPr>
            <a:spLocks noGrp="1"/>
          </p:cNvSpPr>
          <p:nvPr>
            <p:ph type="title"/>
          </p:nvPr>
        </p:nvSpPr>
        <p:spPr>
          <a:xfrm>
            <a:off x="844476" y="1600199"/>
            <a:ext cx="3539266" cy="4297680"/>
          </a:xfrm>
        </p:spPr>
        <p:txBody>
          <a:bodyPr anchor="ctr">
            <a:normAutofit/>
          </a:bodyPr>
          <a:lstStyle/>
          <a:p>
            <a:r>
              <a:rPr lang="en-US" dirty="0"/>
              <a:t>Melting glaciers induce </a:t>
            </a:r>
            <a:br>
              <a:rPr lang="en-US" dirty="0"/>
            </a:br>
            <a:r>
              <a:rPr lang="en-US" dirty="0"/>
              <a:t>our planet’s axis shifts</a:t>
            </a:r>
            <a:endParaRPr lang="en-US"/>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6D519BB-DF63-26A3-C7A2-3889F7F7210A}"/>
              </a:ext>
            </a:extLst>
          </p:cNvPr>
          <p:cNvSpPr>
            <a:spLocks noGrp="1"/>
          </p:cNvSpPr>
          <p:nvPr>
            <p:ph idx="1"/>
          </p:nvPr>
        </p:nvSpPr>
        <p:spPr>
          <a:xfrm>
            <a:off x="4924851" y="557296"/>
            <a:ext cx="6935296" cy="6027465"/>
          </a:xfrm>
        </p:spPr>
        <p:txBody>
          <a:bodyPr anchor="ctr">
            <a:noAutofit/>
          </a:bodyPr>
          <a:lstStyle/>
          <a:p>
            <a:r>
              <a:rPr lang="en-US" sz="2400" b="0" i="0" dirty="0">
                <a:effectLst/>
                <a:latin typeface="-apple-system"/>
              </a:rPr>
              <a:t>The Earth’s axis is changing.  Earth’s axis started shifting drastically in 1995, moving the </a:t>
            </a:r>
            <a:r>
              <a:rPr lang="en-US" sz="2400" b="0" i="0" dirty="0" err="1">
                <a:effectLst/>
                <a:latin typeface="-apple-system"/>
              </a:rPr>
              <a:t>the</a:t>
            </a:r>
            <a:r>
              <a:rPr lang="en-US" sz="2400" b="0" i="0" dirty="0">
                <a:effectLst/>
                <a:latin typeface="-apple-system"/>
              </a:rPr>
              <a:t> poles and changing its direction. </a:t>
            </a:r>
          </a:p>
          <a:p>
            <a:r>
              <a:rPr lang="en-US" sz="2400" b="0" i="0" dirty="0">
                <a:effectLst/>
                <a:latin typeface="-apple-system"/>
              </a:rPr>
              <a:t>The operative agent are the melting glaciers. </a:t>
            </a:r>
          </a:p>
          <a:p>
            <a:r>
              <a:rPr lang="en-US" sz="2400" dirty="0">
                <a:latin typeface="-apple-system"/>
              </a:rPr>
              <a:t>Melting glaciers do more than raise sea levels, alter salinity, currents and water temperatures. This can also vary the seasons.</a:t>
            </a:r>
            <a:endParaRPr lang="en-US" sz="2400" b="0" i="0" dirty="0">
              <a:effectLst/>
              <a:latin typeface="-apple-system"/>
            </a:endParaRPr>
          </a:p>
          <a:p>
            <a:r>
              <a:rPr lang="en-US" sz="2400" b="0" i="0" dirty="0">
                <a:effectLst/>
                <a:latin typeface="-apple-system"/>
              </a:rPr>
              <a:t>This shift is related to the re-distribution of earth’s weight and masses. </a:t>
            </a:r>
          </a:p>
        </p:txBody>
      </p:sp>
    </p:spTree>
    <p:extLst>
      <p:ext uri="{BB962C8B-B14F-4D97-AF65-F5344CB8AC3E}">
        <p14:creationId xmlns:p14="http://schemas.microsoft.com/office/powerpoint/2010/main" val="169643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2B21-B53C-4A3D-7AE1-33096C93F3C5}"/>
              </a:ext>
            </a:extLst>
          </p:cNvPr>
          <p:cNvSpPr>
            <a:spLocks noGrp="1"/>
          </p:cNvSpPr>
          <p:nvPr>
            <p:ph type="title"/>
          </p:nvPr>
        </p:nvSpPr>
        <p:spPr>
          <a:xfrm>
            <a:off x="1451579" y="351693"/>
            <a:ext cx="9603275" cy="795366"/>
          </a:xfrm>
        </p:spPr>
        <p:txBody>
          <a:bodyPr>
            <a:normAutofit/>
          </a:bodyPr>
          <a:lstStyle/>
          <a:p>
            <a:pPr algn="ctr"/>
            <a:r>
              <a:rPr lang="en-US" dirty="0"/>
              <a:t>Tier 5 Treatment – a story</a:t>
            </a:r>
          </a:p>
        </p:txBody>
      </p:sp>
      <p:sp>
        <p:nvSpPr>
          <p:cNvPr id="3" name="Content Placeholder 2">
            <a:extLst>
              <a:ext uri="{FF2B5EF4-FFF2-40B4-BE49-F238E27FC236}">
                <a16:creationId xmlns:a16="http://schemas.microsoft.com/office/drawing/2014/main" id="{A74DD260-D283-C520-FC44-429493A8C4B8}"/>
              </a:ext>
            </a:extLst>
          </p:cNvPr>
          <p:cNvSpPr>
            <a:spLocks noGrp="1"/>
          </p:cNvSpPr>
          <p:nvPr>
            <p:ph idx="1"/>
          </p:nvPr>
        </p:nvSpPr>
        <p:spPr>
          <a:xfrm>
            <a:off x="557297" y="1536626"/>
            <a:ext cx="11254154" cy="3929720"/>
          </a:xfrm>
        </p:spPr>
        <p:txBody>
          <a:bodyPr>
            <a:noAutofit/>
          </a:bodyPr>
          <a:lstStyle/>
          <a:p>
            <a:pPr marL="0" indent="0">
              <a:lnSpc>
                <a:spcPct val="110000"/>
              </a:lnSpc>
              <a:buNone/>
            </a:pPr>
            <a:r>
              <a:rPr lang="en-US" sz="2400" dirty="0"/>
              <a:t>A patient with ecoanxiety complained to me that my treatment was akin to getting him to join the Army.  I said yes. </a:t>
            </a:r>
          </a:p>
          <a:p>
            <a:pPr marL="0" indent="0">
              <a:lnSpc>
                <a:spcPct val="110000"/>
              </a:lnSpc>
              <a:buNone/>
            </a:pPr>
            <a:r>
              <a:rPr lang="en-US" sz="2400" dirty="0"/>
              <a:t>I said</a:t>
            </a:r>
            <a:r>
              <a:rPr lang="en-US" sz="2400" i="1" dirty="0"/>
              <a:t> just </a:t>
            </a:r>
            <a:r>
              <a:rPr lang="en-US" sz="2400" dirty="0"/>
              <a:t>making him feel less anxious was wrong. I needed to train him to be properly grounded and to feel stronger.  We all need to practice, be coached, and make mistakes.</a:t>
            </a:r>
          </a:p>
          <a:p>
            <a:pPr marL="0" indent="0">
              <a:lnSpc>
                <a:spcPct val="110000"/>
              </a:lnSpc>
              <a:buNone/>
            </a:pPr>
            <a:r>
              <a:rPr lang="en-US" sz="2400" dirty="0"/>
              <a:t>Then, with new skills and tools, the bad anxiety could begin to reduce itself.  Any subsequent anxiety would not be just controlling fear, but rather would face a healthy rechargeable battery to enhance and arm him so to understand how to protect himself and his community. </a:t>
            </a:r>
          </a:p>
          <a:p>
            <a:pPr marL="0" indent="0">
              <a:lnSpc>
                <a:spcPct val="110000"/>
              </a:lnSpc>
              <a:buNone/>
            </a:pPr>
            <a:r>
              <a:rPr lang="en-US" sz="2400" i="1" dirty="0"/>
              <a:t>This is all evenhanded,  old-fashioned psychotherapy. No fancy label. Just a different spin on the etiology, problem duration, global, political, and personal dimensions, and a distinctively, ever-shifting footprint as an endpoint.  And we too have to do the things as do the patients.</a:t>
            </a:r>
            <a:endParaRPr lang="en-US" sz="2400" dirty="0"/>
          </a:p>
        </p:txBody>
      </p:sp>
    </p:spTree>
    <p:extLst>
      <p:ext uri="{BB962C8B-B14F-4D97-AF65-F5344CB8AC3E}">
        <p14:creationId xmlns:p14="http://schemas.microsoft.com/office/powerpoint/2010/main" val="2050718896"/>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363D46"/>
            </a:gs>
            <a:gs pos="99000">
              <a:schemeClr val="tx1">
                <a:lumMod val="95000"/>
                <a:lumOff val="5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9F73F-0355-6356-6200-B7CAEA8C00F2}"/>
              </a:ext>
            </a:extLst>
          </p:cNvPr>
          <p:cNvSpPr>
            <a:spLocks noGrp="1"/>
          </p:cNvSpPr>
          <p:nvPr>
            <p:ph type="title"/>
          </p:nvPr>
        </p:nvSpPr>
        <p:spPr>
          <a:xfrm>
            <a:off x="5918752" y="209005"/>
            <a:ext cx="5614487" cy="6453051"/>
          </a:xfrm>
          <a:gradFill>
            <a:gsLst>
              <a:gs pos="70523">
                <a:schemeClr val="bg2">
                  <a:tint val="94000"/>
                  <a:satMod val="80000"/>
                  <a:lumMod val="106000"/>
                  <a:alpha val="0"/>
                </a:schemeClr>
              </a:gs>
              <a:gs pos="85000">
                <a:schemeClr val="tx1">
                  <a:lumMod val="80000"/>
                  <a:lumOff val="20000"/>
                </a:schemeClr>
              </a:gs>
              <a:gs pos="79000">
                <a:schemeClr val="bg2">
                  <a:tint val="94000"/>
                  <a:satMod val="80000"/>
                  <a:lumMod val="106000"/>
                  <a:alpha val="0"/>
                </a:schemeClr>
              </a:gs>
            </a:gsLst>
            <a:path path="circle">
              <a:fillToRect l="43000" r="43000" b="100000"/>
            </a:path>
          </a:gradFill>
        </p:spPr>
        <p:txBody>
          <a:bodyPr vert="horz" lIns="91440" tIns="45720" rIns="91440" bIns="45720" rtlCol="0" anchor="b">
            <a:normAutofit fontScale="90000"/>
          </a:bodyPr>
          <a:lstStyle/>
          <a:p>
            <a:pPr algn="ctr">
              <a:lnSpc>
                <a:spcPct val="90000"/>
              </a:lnSpc>
            </a:pPr>
            <a:br>
              <a:rPr lang="en-US" sz="3600" dirty="0">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br>
            <a:r>
              <a:rPr lang="en-US" sz="4400" b="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Bahnschrift SemiBold Condensed" panose="020B0502040204020203" pitchFamily="34" charset="0"/>
                <a:cs typeface="Aldhabi" panose="01000000000000000000" pitchFamily="2" charset="-78"/>
              </a:rPr>
              <a:t>Plastic and convenience</a:t>
            </a:r>
            <a:br>
              <a:rPr lang="en-US" b="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Bahnschrift SemiBold Condensed" panose="020B0502040204020203" pitchFamily="34" charset="0"/>
                <a:cs typeface="Aldhabi" panose="01000000000000000000" pitchFamily="2" charset="-78"/>
              </a:rPr>
            </a:br>
            <a:r>
              <a:rPr lang="en-US"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Bahnschrift SemiBold Condensed" panose="020B0502040204020203" pitchFamily="34" charset="0"/>
                <a:cs typeface="Aldhabi" panose="01000000000000000000" pitchFamily="2" charset="-78"/>
              </a:rPr>
              <a:t>for me too…</a:t>
            </a:r>
            <a:br>
              <a:rPr lang="en-US" b="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Bauhaus 93" panose="04030905020B02020C02" pitchFamily="82" charset="0"/>
                <a:cs typeface="Aldhabi" panose="01000000000000000000" pitchFamily="2" charset="-78"/>
              </a:rPr>
            </a:br>
            <a:br>
              <a:rPr lang="en-US" b="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Bauhaus 93" panose="04030905020B02020C02" pitchFamily="82" charset="0"/>
                <a:cs typeface="Aldhabi" panose="01000000000000000000" pitchFamily="2" charset="-78"/>
              </a:rPr>
            </a:br>
            <a: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culpa </a:t>
            </a:r>
            <a:r>
              <a:rPr lang="en-US" sz="3100" b="1" i="1" dirty="0" err="1">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communi</a:t>
            </a:r>
            <a:b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br>
            <a: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sui generis</a:t>
            </a:r>
            <a:b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br>
            <a:r>
              <a:rPr lang="en-US" sz="3100" b="1" i="1" dirty="0" err="1">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apertus</a:t>
            </a:r>
            <a:b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br>
            <a: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opus </a:t>
            </a:r>
            <a:r>
              <a:rPr lang="en-US" sz="3100" b="1" i="1" dirty="0" err="1">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est</a:t>
            </a:r>
            <a: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 </a:t>
            </a:r>
            <a:r>
              <a:rPr lang="en-US" sz="3100" b="1" i="1" dirty="0" err="1">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reficiendum</a:t>
            </a:r>
            <a:b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br>
            <a:r>
              <a:rPr lang="en-US" sz="3100" b="1" i="1" dirty="0" err="1">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numquam</a:t>
            </a:r>
            <a: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 </a:t>
            </a:r>
            <a:r>
              <a:rPr lang="en-US" sz="3100" b="1" i="1" dirty="0" err="1">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desperare</a:t>
            </a:r>
            <a:b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br>
            <a:b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br>
            <a: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community guilt</a:t>
            </a:r>
            <a:b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br>
            <a: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self-made</a:t>
            </a:r>
            <a:b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br>
            <a: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obvious</a:t>
            </a:r>
            <a:b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br>
            <a: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needs to be fixed</a:t>
            </a:r>
            <a:b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br>
            <a:r>
              <a:rPr lang="en-US" sz="3100" b="1" i="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t>never loose hope</a:t>
            </a:r>
            <a:br>
              <a:rPr lang="en-US" sz="3100" b="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latin typeface="Aldhabi" panose="01000000000000000000" pitchFamily="2" charset="-78"/>
                <a:cs typeface="Aldhabi" panose="01000000000000000000" pitchFamily="2" charset="-78"/>
              </a:rPr>
            </a:br>
            <a:r>
              <a:rPr lang="en-US" b="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rPr>
              <a:t> </a:t>
            </a:r>
          </a:p>
        </p:txBody>
      </p:sp>
      <p:pic>
        <p:nvPicPr>
          <p:cNvPr id="5" name="Content Placeholder 4" descr="A glass jar with white plastic cups inside&#10;&#10;Description automatically generated">
            <a:extLst>
              <a:ext uri="{FF2B5EF4-FFF2-40B4-BE49-F238E27FC236}">
                <a16:creationId xmlns:a16="http://schemas.microsoft.com/office/drawing/2014/main" id="{EDF7B8DB-4818-C032-1F81-967BEA7CED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424" y="638061"/>
            <a:ext cx="3354542" cy="558187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024544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Many question marks on black background">
            <a:extLst>
              <a:ext uri="{FF2B5EF4-FFF2-40B4-BE49-F238E27FC236}">
                <a16:creationId xmlns:a16="http://schemas.microsoft.com/office/drawing/2014/main" id="{55B7AD8F-75D1-2530-A0D5-22C710258734}"/>
              </a:ext>
            </a:extLst>
          </p:cNvPr>
          <p:cNvPicPr>
            <a:picLocks noChangeAspect="1"/>
          </p:cNvPicPr>
          <p:nvPr/>
        </p:nvPicPr>
        <p:blipFill rotWithShape="1">
          <a:blip r:embed="rId3">
            <a:alphaModFix amt="35000"/>
          </a:blip>
          <a:srcRect t="7787"/>
          <a:stretch/>
        </p:blipFill>
        <p:spPr>
          <a:xfrm>
            <a:off x="-64585" y="89462"/>
            <a:ext cx="12191980" cy="6857990"/>
          </a:xfrm>
          <a:prstGeom prst="rect">
            <a:avLst/>
          </a:prstGeom>
        </p:spPr>
      </p:pic>
      <p:sp>
        <p:nvSpPr>
          <p:cNvPr id="2" name="Title 1">
            <a:extLst>
              <a:ext uri="{FF2B5EF4-FFF2-40B4-BE49-F238E27FC236}">
                <a16:creationId xmlns:a16="http://schemas.microsoft.com/office/drawing/2014/main" id="{B1BE4776-5D80-AABB-80E3-9424CF4D19EC}"/>
              </a:ext>
            </a:extLst>
          </p:cNvPr>
          <p:cNvSpPr>
            <a:spLocks noGrp="1"/>
          </p:cNvSpPr>
          <p:nvPr>
            <p:ph type="title"/>
          </p:nvPr>
        </p:nvSpPr>
        <p:spPr>
          <a:xfrm>
            <a:off x="1295402" y="982132"/>
            <a:ext cx="9601196" cy="1303867"/>
          </a:xfrm>
        </p:spPr>
        <p:txBody>
          <a:bodyPr>
            <a:normAutofit/>
          </a:bodyPr>
          <a:lstStyle/>
          <a:p>
            <a:pPr algn="ctr"/>
            <a:r>
              <a:rPr lang="en-US" sz="3600" b="1" dirty="0">
                <a:solidFill>
                  <a:schemeClr val="tx1"/>
                </a:solidFill>
                <a:latin typeface="Amasis MT Pro Black" panose="02040A04050005020304" pitchFamily="18" charset="0"/>
                <a:ea typeface="ADLaM Display" panose="02010000000000000000" pitchFamily="2" charset="0"/>
                <a:cs typeface="ADLaM Display" panose="02010000000000000000" pitchFamily="2" charset="0"/>
              </a:rPr>
              <a:t>THANK YOU.    THOUGHTS?  QUESTIONS?</a:t>
            </a:r>
          </a:p>
        </p:txBody>
      </p:sp>
      <p:sp>
        <p:nvSpPr>
          <p:cNvPr id="3" name="Content Placeholder 2">
            <a:extLst>
              <a:ext uri="{FF2B5EF4-FFF2-40B4-BE49-F238E27FC236}">
                <a16:creationId xmlns:a16="http://schemas.microsoft.com/office/drawing/2014/main" id="{7DFB87A5-D1EF-73DB-F2B6-022B14981FF8}"/>
              </a:ext>
            </a:extLst>
          </p:cNvPr>
          <p:cNvSpPr>
            <a:spLocks noGrp="1"/>
          </p:cNvSpPr>
          <p:nvPr>
            <p:ph idx="1"/>
          </p:nvPr>
        </p:nvSpPr>
        <p:spPr>
          <a:xfrm>
            <a:off x="1083365" y="2556932"/>
            <a:ext cx="10560326" cy="3318936"/>
          </a:xfrm>
        </p:spPr>
        <p:txBody>
          <a:bodyPr>
            <a:normAutofit/>
          </a:bodyPr>
          <a:lstStyle/>
          <a:p>
            <a:pPr marL="0" indent="0">
              <a:buNone/>
            </a:pPr>
            <a:endParaRPr lang="en-US" dirty="0">
              <a:solidFill>
                <a:srgbClr val="FFFFFF"/>
              </a:solidFill>
            </a:endParaRPr>
          </a:p>
          <a:p>
            <a:pPr marL="0" indent="0">
              <a:buNone/>
            </a:pPr>
            <a:r>
              <a:rPr lang="en-US" sz="4800" b="1" i="1" dirty="0">
                <a:latin typeface="Bahnschrift SemiLight" panose="020B0502040204020203" pitchFamily="34" charset="0"/>
              </a:rPr>
              <a:t>Through others we become ourselves</a:t>
            </a:r>
          </a:p>
          <a:p>
            <a:pPr marL="3657600" lvl="8" indent="0">
              <a:buNone/>
            </a:pPr>
            <a:r>
              <a:rPr lang="en-US" sz="2800" b="1" i="1" dirty="0"/>
              <a:t>Lev Vygotsky 1896-1934</a:t>
            </a:r>
          </a:p>
        </p:txBody>
      </p:sp>
    </p:spTree>
    <p:extLst>
      <p:ext uri="{BB962C8B-B14F-4D97-AF65-F5344CB8AC3E}">
        <p14:creationId xmlns:p14="http://schemas.microsoft.com/office/powerpoint/2010/main" val="1556962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black background with a white tie&#10;&#10;Description automatically generated">
            <a:extLst>
              <a:ext uri="{FF2B5EF4-FFF2-40B4-BE49-F238E27FC236}">
                <a16:creationId xmlns:a16="http://schemas.microsoft.com/office/drawing/2014/main" id="{008BBDC7-9C26-5E0C-876C-031F035DB6D1}"/>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02145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Molten lava erupts from the earth">
            <a:extLst>
              <a:ext uri="{FF2B5EF4-FFF2-40B4-BE49-F238E27FC236}">
                <a16:creationId xmlns:a16="http://schemas.microsoft.com/office/drawing/2014/main" id="{0293DD29-842B-4376-6BAF-8735C50CEBDF}"/>
              </a:ext>
            </a:extLst>
          </p:cNvPr>
          <p:cNvPicPr>
            <a:picLocks noChangeAspect="1"/>
          </p:cNvPicPr>
          <p:nvPr/>
        </p:nvPicPr>
        <p:blipFill rotWithShape="1">
          <a:blip r:embed="rId2">
            <a:alphaModFix amt="50000"/>
            <a:grayscl/>
          </a:blip>
          <a:srcRect t="15728" r="-1" b="-1"/>
          <a:stretch/>
        </p:blipFill>
        <p:spPr>
          <a:xfrm>
            <a:off x="305" y="10"/>
            <a:ext cx="12191695" cy="6857990"/>
          </a:xfrm>
          <a:prstGeom prst="rect">
            <a:avLst/>
          </a:prstGeom>
        </p:spPr>
      </p:pic>
      <p:sp>
        <p:nvSpPr>
          <p:cNvPr id="2" name="Title 1">
            <a:extLst>
              <a:ext uri="{FF2B5EF4-FFF2-40B4-BE49-F238E27FC236}">
                <a16:creationId xmlns:a16="http://schemas.microsoft.com/office/drawing/2014/main" id="{6769E5E5-D5C1-4B7C-64C3-556CBBA910D7}"/>
              </a:ext>
            </a:extLst>
          </p:cNvPr>
          <p:cNvSpPr>
            <a:spLocks noGrp="1"/>
          </p:cNvSpPr>
          <p:nvPr>
            <p:ph type="title"/>
          </p:nvPr>
        </p:nvSpPr>
        <p:spPr>
          <a:xfrm>
            <a:off x="713876" y="1193800"/>
            <a:ext cx="3609445" cy="4699000"/>
          </a:xfrm>
        </p:spPr>
        <p:txBody>
          <a:bodyPr anchor="ctr">
            <a:normAutofit/>
          </a:bodyPr>
          <a:lstStyle/>
          <a:p>
            <a:r>
              <a:rPr lang="en-US" dirty="0"/>
              <a:t>Disasters Have Changed.  They Need Different Mental Health Strategies.  </a:t>
            </a:r>
          </a:p>
        </p:txBody>
      </p:sp>
      <p:sp>
        <p:nvSpPr>
          <p:cNvPr id="3" name="Content Placeholder 2">
            <a:extLst>
              <a:ext uri="{FF2B5EF4-FFF2-40B4-BE49-F238E27FC236}">
                <a16:creationId xmlns:a16="http://schemas.microsoft.com/office/drawing/2014/main" id="{C6AF694F-F61F-1178-381F-1ED7881BBC5B}"/>
              </a:ext>
            </a:extLst>
          </p:cNvPr>
          <p:cNvSpPr>
            <a:spLocks noGrp="1"/>
          </p:cNvSpPr>
          <p:nvPr>
            <p:ph idx="1"/>
          </p:nvPr>
        </p:nvSpPr>
        <p:spPr>
          <a:xfrm>
            <a:off x="4833991" y="1193800"/>
            <a:ext cx="6739847" cy="4699000"/>
          </a:xfrm>
        </p:spPr>
        <p:txBody>
          <a:bodyPr anchor="ctr">
            <a:normAutofit lnSpcReduction="10000"/>
          </a:bodyPr>
          <a:lstStyle/>
          <a:p>
            <a:pPr marL="457200" lvl="1" indent="0">
              <a:lnSpc>
                <a:spcPct val="110000"/>
              </a:lnSpc>
              <a:buNone/>
            </a:pPr>
            <a:r>
              <a:rPr lang="en-US" sz="2000" dirty="0"/>
              <a:t>The previously all natural disasters of tornadoes, storms, droughts, some forest fires, and avalanches are now goaded by climate change. Earthquakes and volcanoes are not. </a:t>
            </a:r>
          </a:p>
          <a:p>
            <a:pPr marL="457200" lvl="1" indent="0">
              <a:lnSpc>
                <a:spcPct val="110000"/>
              </a:lnSpc>
              <a:buNone/>
            </a:pPr>
            <a:endParaRPr lang="en-US" sz="2000" dirty="0"/>
          </a:p>
          <a:p>
            <a:pPr marL="457200" lvl="1" indent="0">
              <a:lnSpc>
                <a:spcPct val="110000"/>
              </a:lnSpc>
              <a:buNone/>
            </a:pPr>
            <a:r>
              <a:rPr lang="en-US" sz="2000" dirty="0"/>
              <a:t>The psychosocial impacts were once from pure chance events. Not now.</a:t>
            </a:r>
          </a:p>
          <a:p>
            <a:pPr marL="457200" lvl="1" indent="0">
              <a:lnSpc>
                <a:spcPct val="110000"/>
              </a:lnSpc>
              <a:buNone/>
            </a:pPr>
            <a:r>
              <a:rPr lang="en-US" sz="2000" dirty="0"/>
              <a:t>Future disasters – sea levels, pollutions, water and food sources, are unhurriedly caused by climate change. They will come.</a:t>
            </a:r>
          </a:p>
          <a:p>
            <a:pPr marL="457200" lvl="1" indent="0">
              <a:lnSpc>
                <a:spcPct val="110000"/>
              </a:lnSpc>
              <a:buNone/>
            </a:pPr>
            <a:endParaRPr lang="en-US" dirty="0"/>
          </a:p>
          <a:p>
            <a:pPr marL="0" indent="0" algn="ctr">
              <a:lnSpc>
                <a:spcPct val="110000"/>
              </a:lnSpc>
              <a:buNone/>
            </a:pPr>
            <a:r>
              <a:rPr lang="en-US" sz="2400" dirty="0">
                <a:solidFill>
                  <a:srgbClr val="FFFF00"/>
                </a:solidFill>
              </a:rPr>
              <a:t>Do we treat the event’s impact or the cause? </a:t>
            </a:r>
          </a:p>
          <a:p>
            <a:pPr marL="0" indent="0" algn="ctr">
              <a:lnSpc>
                <a:spcPct val="110000"/>
              </a:lnSpc>
              <a:buNone/>
            </a:pPr>
            <a:r>
              <a:rPr lang="en-US" sz="2400" dirty="0">
                <a:solidFill>
                  <a:srgbClr val="FFFF00"/>
                </a:solidFill>
              </a:rPr>
              <a:t>If yes, how to do so?</a:t>
            </a:r>
          </a:p>
          <a:p>
            <a:pPr marL="0" indent="0">
              <a:lnSpc>
                <a:spcPct val="110000"/>
              </a:lnSpc>
              <a:buNone/>
            </a:pPr>
            <a:endParaRPr lang="en-US" dirty="0"/>
          </a:p>
        </p:txBody>
      </p:sp>
    </p:spTree>
    <p:extLst>
      <p:ext uri="{BB962C8B-B14F-4D97-AF65-F5344CB8AC3E}">
        <p14:creationId xmlns:p14="http://schemas.microsoft.com/office/powerpoint/2010/main" val="249651941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View of earth from space">
            <a:extLst>
              <a:ext uri="{FF2B5EF4-FFF2-40B4-BE49-F238E27FC236}">
                <a16:creationId xmlns:a16="http://schemas.microsoft.com/office/drawing/2014/main" id="{8619E9DC-29D1-AE9F-0FDA-E1F5B819C9D9}"/>
              </a:ext>
            </a:extLst>
          </p:cNvPr>
          <p:cNvPicPr>
            <a:picLocks noChangeAspect="1"/>
          </p:cNvPicPr>
          <p:nvPr/>
        </p:nvPicPr>
        <p:blipFill rotWithShape="1">
          <a:blip r:embed="rId2">
            <a:alphaModFix amt="50000"/>
          </a:blip>
          <a:srcRect l="14" r="1322"/>
          <a:stretch/>
        </p:blipFill>
        <p:spPr>
          <a:xfrm>
            <a:off x="0" y="0"/>
            <a:ext cx="12192001" cy="6857990"/>
          </a:xfrm>
          <a:prstGeom prst="rect">
            <a:avLst/>
          </a:prstGeom>
        </p:spPr>
      </p:pic>
      <p:sp>
        <p:nvSpPr>
          <p:cNvPr id="2" name="Title 1">
            <a:extLst>
              <a:ext uri="{FF2B5EF4-FFF2-40B4-BE49-F238E27FC236}">
                <a16:creationId xmlns:a16="http://schemas.microsoft.com/office/drawing/2014/main" id="{8840E3CC-0371-F57D-65E3-BDFD7F3F76C9}"/>
              </a:ext>
            </a:extLst>
          </p:cNvPr>
          <p:cNvSpPr>
            <a:spLocks noGrp="1"/>
          </p:cNvSpPr>
          <p:nvPr>
            <p:ph type="title"/>
          </p:nvPr>
        </p:nvSpPr>
        <p:spPr>
          <a:xfrm>
            <a:off x="1130271" y="1193800"/>
            <a:ext cx="3193050" cy="4699000"/>
          </a:xfrm>
        </p:spPr>
        <p:txBody>
          <a:bodyPr anchor="ctr">
            <a:normAutofit/>
          </a:bodyPr>
          <a:lstStyle/>
          <a:p>
            <a:r>
              <a:rPr lang="en-US" b="1"/>
              <a:t>More Concerns</a:t>
            </a:r>
            <a:br>
              <a:rPr lang="en-US" b="1"/>
            </a:br>
            <a:r>
              <a:rPr lang="en-US" b="1"/>
              <a:t>Inside any Therapy</a:t>
            </a:r>
          </a:p>
        </p:txBody>
      </p:sp>
      <p:sp>
        <p:nvSpPr>
          <p:cNvPr id="3" name="Content Placeholder 2">
            <a:extLst>
              <a:ext uri="{FF2B5EF4-FFF2-40B4-BE49-F238E27FC236}">
                <a16:creationId xmlns:a16="http://schemas.microsoft.com/office/drawing/2014/main" id="{EE4F7AA4-CE8D-68C9-2B65-E8103EF646E0}"/>
              </a:ext>
            </a:extLst>
          </p:cNvPr>
          <p:cNvSpPr>
            <a:spLocks noGrp="1"/>
          </p:cNvSpPr>
          <p:nvPr>
            <p:ph idx="1"/>
          </p:nvPr>
        </p:nvSpPr>
        <p:spPr>
          <a:xfrm>
            <a:off x="4976636" y="1193800"/>
            <a:ext cx="6085091" cy="4699000"/>
          </a:xfrm>
        </p:spPr>
        <p:txBody>
          <a:bodyPr anchor="ctr">
            <a:normAutofit/>
          </a:bodyPr>
          <a:lstStyle/>
          <a:p>
            <a:r>
              <a:rPr lang="en-US" b="1"/>
              <a:t>That politics and other countries make things worse is problematic. “Do they not care about me,  and apparently for themselves as well?”</a:t>
            </a:r>
          </a:p>
          <a:p>
            <a:r>
              <a:rPr lang="en-US" b="1"/>
              <a:t>Storm disasters. These prompt political and economic questions: how to move to avoid them, and how to rebuild. Who pays for it? </a:t>
            </a:r>
          </a:p>
          <a:p>
            <a:r>
              <a:rPr lang="en-US" b="1"/>
              <a:t>Some insidious climate prompted disasters will come.  How do we prepare for the need to move  elsewhere to live after the event? Who will pay for it?</a:t>
            </a:r>
          </a:p>
          <a:p>
            <a:r>
              <a:rPr lang="en-US" b="1"/>
              <a:t>Prepare for realizations. </a:t>
            </a:r>
          </a:p>
          <a:p>
            <a:endParaRPr lang="en-US"/>
          </a:p>
          <a:p>
            <a:endParaRPr lang="en-US"/>
          </a:p>
          <a:p>
            <a:endParaRPr lang="en-US"/>
          </a:p>
        </p:txBody>
      </p:sp>
    </p:spTree>
    <p:extLst>
      <p:ext uri="{BB962C8B-B14F-4D97-AF65-F5344CB8AC3E}">
        <p14:creationId xmlns:p14="http://schemas.microsoft.com/office/powerpoint/2010/main" val="270673927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7F855-8A90-AAFE-8A56-0E3338D6B508}"/>
              </a:ext>
            </a:extLst>
          </p:cNvPr>
          <p:cNvSpPr>
            <a:spLocks noGrp="1"/>
          </p:cNvSpPr>
          <p:nvPr>
            <p:ph type="title"/>
          </p:nvPr>
        </p:nvSpPr>
        <p:spPr>
          <a:xfrm>
            <a:off x="1130271" y="1193800"/>
            <a:ext cx="3193050" cy="4699000"/>
          </a:xfrm>
        </p:spPr>
        <p:txBody>
          <a:bodyPr anchor="ctr">
            <a:normAutofit/>
          </a:bodyPr>
          <a:lstStyle/>
          <a:p>
            <a:r>
              <a:rPr lang="en-US" b="1" dirty="0"/>
              <a:t>Terms And Concepts</a:t>
            </a:r>
          </a:p>
        </p:txBody>
      </p:sp>
      <p:graphicFrame>
        <p:nvGraphicFramePr>
          <p:cNvPr id="12" name="Content Placeholder 2">
            <a:extLst>
              <a:ext uri="{FF2B5EF4-FFF2-40B4-BE49-F238E27FC236}">
                <a16:creationId xmlns:a16="http://schemas.microsoft.com/office/drawing/2014/main" id="{A1FA0013-3CAD-4539-D852-0B634352AFBC}"/>
              </a:ext>
            </a:extLst>
          </p:cNvPr>
          <p:cNvGraphicFramePr>
            <a:graphicFrameLocks noGrp="1"/>
          </p:cNvGraphicFramePr>
          <p:nvPr>
            <p:ph idx="1"/>
            <p:extLst>
              <p:ext uri="{D42A27DB-BD31-4B8C-83A1-F6EECF244321}">
                <p14:modId xmlns:p14="http://schemas.microsoft.com/office/powerpoint/2010/main" val="3315992086"/>
              </p:ext>
            </p:extLst>
          </p:nvPr>
        </p:nvGraphicFramePr>
        <p:xfrm>
          <a:off x="4976636" y="616449"/>
          <a:ext cx="6812958" cy="591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11747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umes from a powerplant chimney">
            <a:extLst>
              <a:ext uri="{FF2B5EF4-FFF2-40B4-BE49-F238E27FC236}">
                <a16:creationId xmlns:a16="http://schemas.microsoft.com/office/drawing/2014/main" id="{CB2822CF-C604-7A26-CB31-82FC00F2D573}"/>
              </a:ext>
            </a:extLst>
          </p:cNvPr>
          <p:cNvPicPr>
            <a:picLocks noChangeAspect="1"/>
          </p:cNvPicPr>
          <p:nvPr/>
        </p:nvPicPr>
        <p:blipFill rotWithShape="1">
          <a:blip r:embed="rId2"/>
          <a:srcRect t="16667"/>
          <a:stretch/>
        </p:blipFill>
        <p:spPr>
          <a:xfrm>
            <a:off x="-195943" y="0"/>
            <a:ext cx="12326159" cy="6857989"/>
          </a:xfrm>
          <a:prstGeom prst="rect">
            <a:avLst/>
          </a:prstGeom>
        </p:spPr>
      </p:pic>
      <p:sp>
        <p:nvSpPr>
          <p:cNvPr id="2" name="Title 1">
            <a:extLst>
              <a:ext uri="{FF2B5EF4-FFF2-40B4-BE49-F238E27FC236}">
                <a16:creationId xmlns:a16="http://schemas.microsoft.com/office/drawing/2014/main" id="{BA637948-4D48-5BB7-4FA8-4C988A37FB59}"/>
              </a:ext>
            </a:extLst>
          </p:cNvPr>
          <p:cNvSpPr>
            <a:spLocks noGrp="1"/>
          </p:cNvSpPr>
          <p:nvPr>
            <p:ph type="title"/>
          </p:nvPr>
        </p:nvSpPr>
        <p:spPr>
          <a:xfrm>
            <a:off x="491987" y="585537"/>
            <a:ext cx="6211956" cy="2172572"/>
          </a:xfrm>
        </p:spPr>
        <p:txBody>
          <a:bodyPr anchor="b">
            <a:noAutofit/>
          </a:bodyPr>
          <a:lstStyle/>
          <a:p>
            <a:r>
              <a:rPr lang="en-US" sz="4400" b="1" dirty="0">
                <a:solidFill>
                  <a:schemeClr val="bg1"/>
                </a:solidFill>
              </a:rPr>
              <a:t>Solastalgia</a:t>
            </a:r>
          </a:p>
        </p:txBody>
      </p:sp>
      <p:sp>
        <p:nvSpPr>
          <p:cNvPr id="3" name="Content Placeholder 2">
            <a:extLst>
              <a:ext uri="{FF2B5EF4-FFF2-40B4-BE49-F238E27FC236}">
                <a16:creationId xmlns:a16="http://schemas.microsoft.com/office/drawing/2014/main" id="{C6494781-09FC-BEF0-9471-9CE11441C53E}"/>
              </a:ext>
            </a:extLst>
          </p:cNvPr>
          <p:cNvSpPr>
            <a:spLocks noGrp="1"/>
          </p:cNvSpPr>
          <p:nvPr>
            <p:ph idx="1"/>
          </p:nvPr>
        </p:nvSpPr>
        <p:spPr>
          <a:xfrm>
            <a:off x="5446643" y="4099891"/>
            <a:ext cx="6366014" cy="2330726"/>
          </a:xfrm>
        </p:spPr>
        <p:txBody>
          <a:bodyPr>
            <a:noAutofit/>
          </a:bodyPr>
          <a:lstStyle/>
          <a:p>
            <a:pPr marL="0" indent="0" algn="r">
              <a:buNone/>
            </a:pPr>
            <a:r>
              <a:rPr lang="en-US" sz="2400" b="1" dirty="0">
                <a:solidFill>
                  <a:schemeClr val="accent2">
                    <a:lumMod val="60000"/>
                    <a:lumOff val="40000"/>
                  </a:schemeClr>
                </a:solidFill>
                <a:latin typeface="Aharoni" panose="02010803020104030203" pitchFamily="2" charset="-79"/>
                <a:ea typeface="ADLaM Display" panose="02010000000000000000" pitchFamily="2" charset="0"/>
                <a:cs typeface="Aharoni" panose="02010803020104030203" pitchFamily="2" charset="-79"/>
              </a:rPr>
              <a:t>Coined in 2005 by Glenn Albrecht.</a:t>
            </a:r>
          </a:p>
          <a:p>
            <a:pPr algn="r"/>
            <a:r>
              <a:rPr lang="en-US" sz="2400" b="1" dirty="0">
                <a:solidFill>
                  <a:schemeClr val="accent2">
                    <a:lumMod val="60000"/>
                    <a:lumOff val="40000"/>
                  </a:schemeClr>
                </a:solidFill>
                <a:effectLst/>
                <a:latin typeface="Aharoni" panose="02010803020104030203" pitchFamily="2" charset="-79"/>
                <a:ea typeface="ADLaM Display" panose="02010000000000000000" pitchFamily="2" charset="0"/>
                <a:cs typeface="Aharoni" panose="02010803020104030203" pitchFamily="2" charset="-79"/>
              </a:rPr>
              <a:t>From Latin </a:t>
            </a:r>
            <a:r>
              <a:rPr lang="en-US" sz="2400" b="1" dirty="0" err="1">
                <a:solidFill>
                  <a:schemeClr val="accent2">
                    <a:lumMod val="60000"/>
                    <a:lumOff val="40000"/>
                  </a:schemeClr>
                </a:solidFill>
                <a:effectLst/>
                <a:latin typeface="Aharoni" panose="02010803020104030203" pitchFamily="2" charset="-79"/>
                <a:ea typeface="ADLaM Display" panose="02010000000000000000" pitchFamily="2" charset="0"/>
                <a:cs typeface="Aharoni" panose="02010803020104030203" pitchFamily="2" charset="-79"/>
              </a:rPr>
              <a:t>sōlācium</a:t>
            </a:r>
            <a:r>
              <a:rPr lang="en-US" sz="2400" b="1" dirty="0">
                <a:solidFill>
                  <a:schemeClr val="accent2">
                    <a:lumMod val="60000"/>
                    <a:lumOff val="40000"/>
                  </a:schemeClr>
                </a:solidFill>
                <a:effectLst/>
                <a:latin typeface="Aharoni" panose="02010803020104030203" pitchFamily="2" charset="-79"/>
                <a:ea typeface="ADLaM Display" panose="02010000000000000000" pitchFamily="2" charset="0"/>
                <a:cs typeface="Aharoni" panose="02010803020104030203" pitchFamily="2" charset="-79"/>
              </a:rPr>
              <a:t> (comfort) and the Greek root -</a:t>
            </a:r>
            <a:r>
              <a:rPr lang="en-US" sz="2400" b="1" dirty="0" err="1">
                <a:solidFill>
                  <a:schemeClr val="accent2">
                    <a:lumMod val="60000"/>
                    <a:lumOff val="40000"/>
                  </a:schemeClr>
                </a:solidFill>
                <a:effectLst/>
                <a:latin typeface="Aharoni" panose="02010803020104030203" pitchFamily="2" charset="-79"/>
                <a:ea typeface="ADLaM Display" panose="02010000000000000000" pitchFamily="2" charset="0"/>
                <a:cs typeface="Aharoni" panose="02010803020104030203" pitchFamily="2" charset="-79"/>
              </a:rPr>
              <a:t>algia</a:t>
            </a:r>
            <a:r>
              <a:rPr lang="en-US" sz="2400" b="1" dirty="0">
                <a:solidFill>
                  <a:schemeClr val="accent2">
                    <a:lumMod val="60000"/>
                    <a:lumOff val="40000"/>
                  </a:schemeClr>
                </a:solidFill>
                <a:effectLst/>
                <a:latin typeface="Aharoni" panose="02010803020104030203" pitchFamily="2" charset="-79"/>
                <a:ea typeface="ADLaM Display" panose="02010000000000000000" pitchFamily="2" charset="0"/>
                <a:cs typeface="Aharoni" panose="02010803020104030203" pitchFamily="2" charset="-79"/>
              </a:rPr>
              <a:t> (pain, suffering, grief) -- emotional or existential distress caused by environmental changes.</a:t>
            </a:r>
            <a:endParaRPr lang="en-US" sz="2400" b="1" dirty="0">
              <a:solidFill>
                <a:schemeClr val="accent2">
                  <a:lumMod val="60000"/>
                  <a:lumOff val="40000"/>
                </a:schemeClr>
              </a:solidFill>
              <a:latin typeface="Aharoni" panose="02010803020104030203" pitchFamily="2" charset="-79"/>
              <a:ea typeface="ADLaM Display" panose="02010000000000000000" pitchFamily="2" charset="0"/>
              <a:cs typeface="Aharoni" panose="02010803020104030203" pitchFamily="2" charset="-79"/>
            </a:endParaRPr>
          </a:p>
          <a:p>
            <a:pPr marL="0" indent="0" algn="r">
              <a:buNone/>
            </a:pPr>
            <a:r>
              <a:rPr lang="en-US" sz="2400" b="1" dirty="0">
                <a:solidFill>
                  <a:schemeClr val="accent2">
                    <a:lumMod val="60000"/>
                    <a:lumOff val="40000"/>
                  </a:schemeClr>
                </a:solidFill>
                <a:latin typeface="Aharoni" panose="02010803020104030203" pitchFamily="2" charset="-79"/>
                <a:ea typeface="ADLaM Display" panose="02010000000000000000" pitchFamily="2" charset="0"/>
                <a:cs typeface="Aharoni" panose="02010803020104030203" pitchFamily="2" charset="-79"/>
              </a:rPr>
              <a:t>A new ICD-10 code?</a:t>
            </a:r>
          </a:p>
        </p:txBody>
      </p:sp>
    </p:spTree>
    <p:extLst>
      <p:ext uri="{BB962C8B-B14F-4D97-AF65-F5344CB8AC3E}">
        <p14:creationId xmlns:p14="http://schemas.microsoft.com/office/powerpoint/2010/main" val="1331272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1322</TotalTime>
  <Words>5542</Words>
  <Application>Microsoft Office PowerPoint</Application>
  <PresentationFormat>Widescreen</PresentationFormat>
  <Paragraphs>271</Paragraphs>
  <Slides>53</Slides>
  <Notes>1</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53</vt:i4>
      </vt:variant>
    </vt:vector>
  </HeadingPairs>
  <TitlesOfParts>
    <vt:vector size="72" baseType="lpstr">
      <vt:lpstr>ADLaM Display</vt:lpstr>
      <vt:lpstr>Aharoni</vt:lpstr>
      <vt:lpstr>Aldhabi</vt:lpstr>
      <vt:lpstr>Amasis MT Pro Black</vt:lpstr>
      <vt:lpstr>Amasis MT Pro Medium</vt:lpstr>
      <vt:lpstr>-apple-system</vt:lpstr>
      <vt:lpstr>Aptos Narrow</vt:lpstr>
      <vt:lpstr>Arial</vt:lpstr>
      <vt:lpstr>Bahnschrift</vt:lpstr>
      <vt:lpstr>Bahnschrift SemiBold Condensed</vt:lpstr>
      <vt:lpstr>Bahnschrift SemiLight</vt:lpstr>
      <vt:lpstr>Bauhaus 93</vt:lpstr>
      <vt:lpstr>Calibri</vt:lpstr>
      <vt:lpstr>Gill Sans MT</vt:lpstr>
      <vt:lpstr>Palatino Linotype</vt:lpstr>
      <vt:lpstr>Source Sans Pro</vt:lpstr>
      <vt:lpstr>Tw Cen MT</vt:lpstr>
      <vt:lpstr>Circuit</vt:lpstr>
      <vt:lpstr>Gallery</vt:lpstr>
      <vt:lpstr>Natural Disaster’s Impact on Mental Health  A Broader Perspective</vt:lpstr>
      <vt:lpstr>PowerPoint Presentation</vt:lpstr>
      <vt:lpstr>PowerPoint Presentation</vt:lpstr>
      <vt:lpstr>Global warming – very abridged </vt:lpstr>
      <vt:lpstr>Melting glaciers induce  our planet’s axis shifts</vt:lpstr>
      <vt:lpstr>Disasters Have Changed.  They Need Different Mental Health Strategies.  </vt:lpstr>
      <vt:lpstr>More Concerns Inside any Therapy</vt:lpstr>
      <vt:lpstr>Terms And Concepts</vt:lpstr>
      <vt:lpstr>Solastalgia</vt:lpstr>
      <vt:lpstr>Anomie</vt:lpstr>
      <vt:lpstr> Climate – The Word</vt:lpstr>
      <vt:lpstr>Psychotherapy Approaches</vt:lpstr>
      <vt:lpstr>Not all, even we here today, are helping – hang on!</vt:lpstr>
      <vt:lpstr>Ecocide – Killing The Ecosystem</vt:lpstr>
      <vt:lpstr>Ecocide Background</vt:lpstr>
      <vt:lpstr>The reality of our cultures</vt:lpstr>
      <vt:lpstr>The Zeitgeist Of Our Times</vt:lpstr>
      <vt:lpstr>Some clicking points –  a rest stop for our trip</vt:lpstr>
      <vt:lpstr>The Emotional Response Starts</vt:lpstr>
      <vt:lpstr>Human stirred disasters – except they do not come and go. They stay</vt:lpstr>
      <vt:lpstr>Caveats on Mental Health Interventions</vt:lpstr>
      <vt:lpstr>Define the challenges</vt:lpstr>
      <vt:lpstr>Climate Change, The Bees, The Flowers, Our Food, Our Emotions, Our Resiliency</vt:lpstr>
      <vt:lpstr>More caveats about managing the feelings</vt:lpstr>
      <vt:lpstr>Outlining Caveats….</vt:lpstr>
      <vt:lpstr>“And if the earth is not ultimately a predictable and safe place to live the way I expect it to be…   what happens to us?”</vt:lpstr>
      <vt:lpstr>What Are Our Goals As  We Prepare To Treat Others</vt:lpstr>
      <vt:lpstr>What is In The News? </vt:lpstr>
      <vt:lpstr>The real endpoint </vt:lpstr>
      <vt:lpstr>From NASA – 1000 years</vt:lpstr>
      <vt:lpstr>1880-2021  Warming trends - NASA</vt:lpstr>
      <vt:lpstr>Temperature Baselines</vt:lpstr>
      <vt:lpstr>PowerPoint Presentation</vt:lpstr>
      <vt:lpstr>As of January 11, 2024 -- </vt:lpstr>
      <vt:lpstr>Do We Treat The All-Natural Vs Mixed Caused Disaster With A Different Focus?</vt:lpstr>
      <vt:lpstr>The deeper questions…</vt:lpstr>
      <vt:lpstr>Some basics we are expected to know</vt:lpstr>
      <vt:lpstr>Avoiding Rube Goldberg Models &amp; Pitfalls</vt:lpstr>
      <vt:lpstr>A basic philosophic - science concept primer</vt:lpstr>
      <vt:lpstr>    A Core Scientific slope</vt:lpstr>
      <vt:lpstr>The Common Climate Change Causes and Influencers</vt:lpstr>
      <vt:lpstr>Methane  --  A Major Climatoxin</vt:lpstr>
      <vt:lpstr>Greenhouse Gases</vt:lpstr>
      <vt:lpstr>A few thoughts</vt:lpstr>
      <vt:lpstr>What Do You Think?</vt:lpstr>
      <vt:lpstr>The characteristics of climate related fears and anxieties.  </vt:lpstr>
      <vt:lpstr>Tier 5 Treatment   Details to start</vt:lpstr>
      <vt:lpstr>Tier 5 Treatment – more Details</vt:lpstr>
      <vt:lpstr>Tier 5 Treatment – even more Details</vt:lpstr>
      <vt:lpstr>Tier 5 Treatment – a story</vt:lpstr>
      <vt:lpstr> Plastic and convenience for me too…  culpa communi sui generis apertus opus est reficiendum numquam desperare  community guilt self-made obvious needs to be fixed never loose hope  </vt:lpstr>
      <vt:lpstr>THANK YOU.    THOUGHTS?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Disasters and Its Impact on Mental Health</dc:title>
  <dc:creator>ABBEY STRAUSS</dc:creator>
  <cp:lastModifiedBy>ABBEY</cp:lastModifiedBy>
  <cp:revision>167</cp:revision>
  <dcterms:created xsi:type="dcterms:W3CDTF">2023-12-21T12:17:15Z</dcterms:created>
  <dcterms:modified xsi:type="dcterms:W3CDTF">2024-01-17T01:21:19Z</dcterms:modified>
</cp:coreProperties>
</file>