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1766" r:id="rId2"/>
    <p:sldId id="2651" r:id="rId3"/>
    <p:sldId id="2647" r:id="rId4"/>
    <p:sldId id="2652" r:id="rId5"/>
    <p:sldId id="2658" r:id="rId6"/>
    <p:sldId id="2654" r:id="rId7"/>
    <p:sldId id="2674" r:id="rId8"/>
    <p:sldId id="2655" r:id="rId9"/>
    <p:sldId id="280" r:id="rId10"/>
    <p:sldId id="325" r:id="rId11"/>
    <p:sldId id="1714" r:id="rId12"/>
    <p:sldId id="2660" r:id="rId13"/>
    <p:sldId id="2661" r:id="rId14"/>
    <p:sldId id="2662" r:id="rId15"/>
    <p:sldId id="2665" r:id="rId16"/>
    <p:sldId id="2650" r:id="rId17"/>
    <p:sldId id="263" r:id="rId18"/>
    <p:sldId id="264" r:id="rId19"/>
    <p:sldId id="261" r:id="rId20"/>
    <p:sldId id="1798" r:id="rId21"/>
    <p:sldId id="2675" r:id="rId22"/>
    <p:sldId id="1773" r:id="rId23"/>
    <p:sldId id="1787" r:id="rId24"/>
    <p:sldId id="1788" r:id="rId25"/>
    <p:sldId id="1791" r:id="rId26"/>
    <p:sldId id="2670" r:id="rId27"/>
    <p:sldId id="2672" r:id="rId28"/>
    <p:sldId id="2671" r:id="rId29"/>
    <p:sldId id="2673" r:id="rId30"/>
    <p:sldId id="2676" r:id="rId31"/>
    <p:sldId id="1867" r:id="rId32"/>
    <p:sldId id="2668" r:id="rId33"/>
    <p:sldId id="1833" r:id="rId34"/>
    <p:sldId id="1832" r:id="rId35"/>
    <p:sldId id="2648" r:id="rId36"/>
    <p:sldId id="2646" r:id="rId37"/>
    <p:sldId id="2663" r:id="rId38"/>
    <p:sldId id="2649" r:id="rId39"/>
    <p:sldId id="265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ewresearch.org/short-reads/2021/05/26/key-findings-how-americans-attitudes-about-climate-change-differ-by-generation-party-and-other-factors/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pewresearch.org/short-reads/2021/05/26/key-findings-how-americans-attitudes-about-climate-change-differ-by-generation-party-and-other-factor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EB0B0-78DD-4903-978C-35A499D6316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2B21F81-AF05-4651-A3AE-7E7A92F5DFB3}">
      <dgm:prSet custT="1"/>
      <dgm:spPr/>
      <dgm:t>
        <a:bodyPr/>
        <a:lstStyle/>
        <a:p>
          <a:r>
            <a:rPr lang="en-US" sz="2400" dirty="0"/>
            <a:t>80% of this international sample felt “betrayed”</a:t>
          </a:r>
        </a:p>
      </dgm:t>
    </dgm:pt>
    <dgm:pt modelId="{1E06A95E-34C1-4825-9BDA-D2B19E39DB6F}" type="parTrans" cxnId="{25FC7895-9AEB-46C8-BD84-770F7F1352BC}">
      <dgm:prSet/>
      <dgm:spPr/>
      <dgm:t>
        <a:bodyPr/>
        <a:lstStyle/>
        <a:p>
          <a:endParaRPr lang="en-US"/>
        </a:p>
      </dgm:t>
    </dgm:pt>
    <dgm:pt modelId="{DD8F6D36-A3DC-44A4-B67F-E39F97FD78DD}" type="sibTrans" cxnId="{25FC7895-9AEB-46C8-BD84-770F7F1352BC}">
      <dgm:prSet/>
      <dgm:spPr/>
      <dgm:t>
        <a:bodyPr/>
        <a:lstStyle/>
        <a:p>
          <a:endParaRPr lang="en-US"/>
        </a:p>
      </dgm:t>
    </dgm:pt>
    <dgm:pt modelId="{5ACA2CC7-A10F-4C28-932C-7A8A3A8037A0}">
      <dgm:prSet custT="1"/>
      <dgm:spPr/>
      <dgm:t>
        <a:bodyPr/>
        <a:lstStyle/>
        <a:p>
          <a:r>
            <a:rPr lang="en-US" sz="2000" dirty="0"/>
            <a:t>48% reported negative impacts on daily functioning (eating, sleeping, concentrating, school, work, relationships</a:t>
          </a:r>
          <a:r>
            <a:rPr lang="en-US" sz="2400" dirty="0"/>
            <a:t>)</a:t>
          </a:r>
        </a:p>
      </dgm:t>
    </dgm:pt>
    <dgm:pt modelId="{62864211-A72A-4E10-B10D-69D4CA1AFA7A}" type="parTrans" cxnId="{5A903B0C-EB0D-4B4B-BB4F-0D2456238802}">
      <dgm:prSet/>
      <dgm:spPr/>
      <dgm:t>
        <a:bodyPr/>
        <a:lstStyle/>
        <a:p>
          <a:endParaRPr lang="en-US"/>
        </a:p>
      </dgm:t>
    </dgm:pt>
    <dgm:pt modelId="{D09B3C0F-1A88-4E48-B86C-DDA6943F4B6E}" type="sibTrans" cxnId="{5A903B0C-EB0D-4B4B-BB4F-0D2456238802}">
      <dgm:prSet/>
      <dgm:spPr/>
      <dgm:t>
        <a:bodyPr/>
        <a:lstStyle/>
        <a:p>
          <a:endParaRPr lang="en-US"/>
        </a:p>
      </dgm:t>
    </dgm:pt>
    <dgm:pt modelId="{0BDBC0F8-019B-481D-A12D-C21F92D246E9}">
      <dgm:prSet custT="1"/>
      <dgm:spPr/>
      <dgm:t>
        <a:bodyPr/>
        <a:lstStyle/>
        <a:p>
          <a:r>
            <a:rPr lang="en-US" sz="2400" dirty="0"/>
            <a:t>Levels of distress were higher in areas more affected by climate change</a:t>
          </a:r>
        </a:p>
      </dgm:t>
    </dgm:pt>
    <dgm:pt modelId="{C21DE499-E0F5-4476-A7AB-3086F1F8E793}" type="parTrans" cxnId="{06E2FC4C-F7DF-4145-831B-41F5FFE9ADAC}">
      <dgm:prSet/>
      <dgm:spPr/>
      <dgm:t>
        <a:bodyPr/>
        <a:lstStyle/>
        <a:p>
          <a:endParaRPr lang="en-US"/>
        </a:p>
      </dgm:t>
    </dgm:pt>
    <dgm:pt modelId="{CC94AD7B-73F5-48CE-B880-8065B303D82E}" type="sibTrans" cxnId="{06E2FC4C-F7DF-4145-831B-41F5FFE9ADAC}">
      <dgm:prSet/>
      <dgm:spPr/>
      <dgm:t>
        <a:bodyPr/>
        <a:lstStyle/>
        <a:p>
          <a:endParaRPr lang="en-US"/>
        </a:p>
      </dgm:t>
    </dgm:pt>
    <dgm:pt modelId="{D2CDE808-3D26-4506-9B5F-7626CC0C1A2E}">
      <dgm:prSet custT="1"/>
      <dgm:spPr/>
      <dgm:t>
        <a:bodyPr/>
        <a:lstStyle/>
        <a:p>
          <a:r>
            <a:rPr lang="en-US" sz="2400" dirty="0"/>
            <a:t>Over half felt anxious, powerless, sad, afraid, guilty, angry</a:t>
          </a:r>
        </a:p>
      </dgm:t>
    </dgm:pt>
    <dgm:pt modelId="{2F9B42E0-2EC2-413D-9996-E49D0EA62745}" type="parTrans" cxnId="{263FE75C-3AE5-417B-BE45-81454524550E}">
      <dgm:prSet/>
      <dgm:spPr/>
      <dgm:t>
        <a:bodyPr/>
        <a:lstStyle/>
        <a:p>
          <a:endParaRPr lang="en-US"/>
        </a:p>
      </dgm:t>
    </dgm:pt>
    <dgm:pt modelId="{5CAD4F70-065A-4EEF-98F9-F73ED067D016}" type="sibTrans" cxnId="{263FE75C-3AE5-417B-BE45-81454524550E}">
      <dgm:prSet/>
      <dgm:spPr/>
      <dgm:t>
        <a:bodyPr/>
        <a:lstStyle/>
        <a:p>
          <a:endParaRPr lang="en-US"/>
        </a:p>
      </dgm:t>
    </dgm:pt>
    <dgm:pt modelId="{FAD92903-DD4E-4A2E-9AD6-1B8E1FBC8B25}">
      <dgm:prSet/>
      <dgm:spPr/>
      <dgm:t>
        <a:bodyPr/>
        <a:lstStyle/>
        <a:p>
          <a:r>
            <a:rPr lang="en-US"/>
            <a:t>Over 40% felt ashamed, depressed, grief, and hurt</a:t>
          </a:r>
        </a:p>
      </dgm:t>
    </dgm:pt>
    <dgm:pt modelId="{8E7C5D1E-293B-408F-8664-E5D46F24A971}" type="parTrans" cxnId="{2BFF2837-9CA5-47C3-A82A-81CED5AC1F27}">
      <dgm:prSet/>
      <dgm:spPr/>
      <dgm:t>
        <a:bodyPr/>
        <a:lstStyle/>
        <a:p>
          <a:endParaRPr lang="en-US"/>
        </a:p>
      </dgm:t>
    </dgm:pt>
    <dgm:pt modelId="{6F86A14C-D6A7-4736-ADD3-D3678F0585F6}" type="sibTrans" cxnId="{2BFF2837-9CA5-47C3-A82A-81CED5AC1F27}">
      <dgm:prSet/>
      <dgm:spPr/>
      <dgm:t>
        <a:bodyPr/>
        <a:lstStyle/>
        <a:p>
          <a:endParaRPr lang="en-US"/>
        </a:p>
      </dgm:t>
    </dgm:pt>
    <dgm:pt modelId="{F855878C-BAC3-4DFD-AAC9-E824B33D372B}">
      <dgm:prSet custT="1"/>
      <dgm:spPr/>
      <dgm:t>
        <a:bodyPr/>
        <a:lstStyle/>
        <a:p>
          <a:r>
            <a:rPr lang="en-US" sz="2400" dirty="0"/>
            <a:t>56% felt “Humanity is doomed.”</a:t>
          </a:r>
        </a:p>
      </dgm:t>
    </dgm:pt>
    <dgm:pt modelId="{49DEEB04-F280-4202-9367-9AFA12723E74}" type="parTrans" cxnId="{E7D3CBC8-3510-4C20-AAF2-85FD33F935E4}">
      <dgm:prSet/>
      <dgm:spPr/>
      <dgm:t>
        <a:bodyPr/>
        <a:lstStyle/>
        <a:p>
          <a:endParaRPr lang="en-US"/>
        </a:p>
      </dgm:t>
    </dgm:pt>
    <dgm:pt modelId="{ADBABACE-829B-461B-AED9-8B14AD69B438}" type="sibTrans" cxnId="{E7D3CBC8-3510-4C20-AAF2-85FD33F935E4}">
      <dgm:prSet/>
      <dgm:spPr/>
      <dgm:t>
        <a:bodyPr/>
        <a:lstStyle/>
        <a:p>
          <a:endParaRPr lang="en-US"/>
        </a:p>
      </dgm:t>
    </dgm:pt>
    <dgm:pt modelId="{4A9F73D7-3395-4159-BAB9-56AC90635037}" type="pres">
      <dgm:prSet presAssocID="{DD5EB0B0-78DD-4903-978C-35A499D63162}" presName="Name0" presStyleCnt="0">
        <dgm:presLayoutVars>
          <dgm:dir/>
          <dgm:resizeHandles val="exact"/>
        </dgm:presLayoutVars>
      </dgm:prSet>
      <dgm:spPr/>
    </dgm:pt>
    <dgm:pt modelId="{6E244CF1-4256-468B-8583-145A08E85C7C}" type="pres">
      <dgm:prSet presAssocID="{42B21F81-AF05-4651-A3AE-7E7A92F5DFB3}" presName="node" presStyleLbl="node1" presStyleIdx="0" presStyleCnt="6" custLinFactNeighborX="3239" custLinFactNeighborY="3748">
        <dgm:presLayoutVars>
          <dgm:bulletEnabled val="1"/>
        </dgm:presLayoutVars>
      </dgm:prSet>
      <dgm:spPr/>
    </dgm:pt>
    <dgm:pt modelId="{5290FF53-2976-4077-8029-6CFA9EEEC54C}" type="pres">
      <dgm:prSet presAssocID="{DD8F6D36-A3DC-44A4-B67F-E39F97FD78DD}" presName="sibTrans" presStyleLbl="sibTrans1D1" presStyleIdx="0" presStyleCnt="5"/>
      <dgm:spPr/>
    </dgm:pt>
    <dgm:pt modelId="{FA48741C-1963-4D60-842A-EC271344BFA7}" type="pres">
      <dgm:prSet presAssocID="{DD8F6D36-A3DC-44A4-B67F-E39F97FD78DD}" presName="connectorText" presStyleLbl="sibTrans1D1" presStyleIdx="0" presStyleCnt="5"/>
      <dgm:spPr/>
    </dgm:pt>
    <dgm:pt modelId="{7E1B7A88-0270-4108-9F8E-1E0CE1068392}" type="pres">
      <dgm:prSet presAssocID="{5ACA2CC7-A10F-4C28-932C-7A8A3A8037A0}" presName="node" presStyleLbl="node1" presStyleIdx="1" presStyleCnt="6">
        <dgm:presLayoutVars>
          <dgm:bulletEnabled val="1"/>
        </dgm:presLayoutVars>
      </dgm:prSet>
      <dgm:spPr/>
    </dgm:pt>
    <dgm:pt modelId="{55CAF4BC-7095-4165-A2A8-32203FE457FA}" type="pres">
      <dgm:prSet presAssocID="{D09B3C0F-1A88-4E48-B86C-DDA6943F4B6E}" presName="sibTrans" presStyleLbl="sibTrans1D1" presStyleIdx="1" presStyleCnt="5"/>
      <dgm:spPr/>
    </dgm:pt>
    <dgm:pt modelId="{C74160C0-E0E5-4B69-8F3F-2E178C4F3A58}" type="pres">
      <dgm:prSet presAssocID="{D09B3C0F-1A88-4E48-B86C-DDA6943F4B6E}" presName="connectorText" presStyleLbl="sibTrans1D1" presStyleIdx="1" presStyleCnt="5"/>
      <dgm:spPr/>
    </dgm:pt>
    <dgm:pt modelId="{E93ABC4F-8C5F-4BF3-988E-33D470CC8346}" type="pres">
      <dgm:prSet presAssocID="{0BDBC0F8-019B-481D-A12D-C21F92D246E9}" presName="node" presStyleLbl="node1" presStyleIdx="2" presStyleCnt="6">
        <dgm:presLayoutVars>
          <dgm:bulletEnabled val="1"/>
        </dgm:presLayoutVars>
      </dgm:prSet>
      <dgm:spPr/>
    </dgm:pt>
    <dgm:pt modelId="{8CE12679-9493-4008-8FF3-BCE22B21CEB9}" type="pres">
      <dgm:prSet presAssocID="{CC94AD7B-73F5-48CE-B880-8065B303D82E}" presName="sibTrans" presStyleLbl="sibTrans1D1" presStyleIdx="2" presStyleCnt="5"/>
      <dgm:spPr/>
    </dgm:pt>
    <dgm:pt modelId="{A240FB68-448B-40EA-B3B5-3EBE8282927F}" type="pres">
      <dgm:prSet presAssocID="{CC94AD7B-73F5-48CE-B880-8065B303D82E}" presName="connectorText" presStyleLbl="sibTrans1D1" presStyleIdx="2" presStyleCnt="5"/>
      <dgm:spPr/>
    </dgm:pt>
    <dgm:pt modelId="{35ABADFF-D4D3-4911-A920-08BBF1D20A35}" type="pres">
      <dgm:prSet presAssocID="{D2CDE808-3D26-4506-9B5F-7626CC0C1A2E}" presName="node" presStyleLbl="node1" presStyleIdx="3" presStyleCnt="6" custLinFactNeighborX="-2809" custLinFactNeighborY="-283">
        <dgm:presLayoutVars>
          <dgm:bulletEnabled val="1"/>
        </dgm:presLayoutVars>
      </dgm:prSet>
      <dgm:spPr/>
    </dgm:pt>
    <dgm:pt modelId="{1F039B57-7C27-45B8-AAD7-F6FF82D7107D}" type="pres">
      <dgm:prSet presAssocID="{5CAD4F70-065A-4EEF-98F9-F73ED067D016}" presName="sibTrans" presStyleLbl="sibTrans1D1" presStyleIdx="3" presStyleCnt="5"/>
      <dgm:spPr/>
    </dgm:pt>
    <dgm:pt modelId="{A7D19983-DD97-4071-9027-0B635FD35AB4}" type="pres">
      <dgm:prSet presAssocID="{5CAD4F70-065A-4EEF-98F9-F73ED067D016}" presName="connectorText" presStyleLbl="sibTrans1D1" presStyleIdx="3" presStyleCnt="5"/>
      <dgm:spPr/>
    </dgm:pt>
    <dgm:pt modelId="{784C1A71-9ED5-47C2-8C27-4CA49C68F045}" type="pres">
      <dgm:prSet presAssocID="{FAD92903-DD4E-4A2E-9AD6-1B8E1FBC8B25}" presName="node" presStyleLbl="node1" presStyleIdx="4" presStyleCnt="6">
        <dgm:presLayoutVars>
          <dgm:bulletEnabled val="1"/>
        </dgm:presLayoutVars>
      </dgm:prSet>
      <dgm:spPr/>
    </dgm:pt>
    <dgm:pt modelId="{C30E1CDA-8A96-435A-B30E-B4912105EDB2}" type="pres">
      <dgm:prSet presAssocID="{6F86A14C-D6A7-4736-ADD3-D3678F0585F6}" presName="sibTrans" presStyleLbl="sibTrans1D1" presStyleIdx="4" presStyleCnt="5"/>
      <dgm:spPr/>
    </dgm:pt>
    <dgm:pt modelId="{23FBCF8F-0678-4275-AB41-2358EFC0E8C6}" type="pres">
      <dgm:prSet presAssocID="{6F86A14C-D6A7-4736-ADD3-D3678F0585F6}" presName="connectorText" presStyleLbl="sibTrans1D1" presStyleIdx="4" presStyleCnt="5"/>
      <dgm:spPr/>
    </dgm:pt>
    <dgm:pt modelId="{402FC23B-6C5C-4DD2-BAD3-9FEC8ADDC44D}" type="pres">
      <dgm:prSet presAssocID="{F855878C-BAC3-4DFD-AAC9-E824B33D372B}" presName="node" presStyleLbl="node1" presStyleIdx="5" presStyleCnt="6">
        <dgm:presLayoutVars>
          <dgm:bulletEnabled val="1"/>
        </dgm:presLayoutVars>
      </dgm:prSet>
      <dgm:spPr/>
    </dgm:pt>
  </dgm:ptLst>
  <dgm:cxnLst>
    <dgm:cxn modelId="{86283A00-3452-4A3E-83E4-643AE35167B8}" type="presOf" srcId="{F855878C-BAC3-4DFD-AAC9-E824B33D372B}" destId="{402FC23B-6C5C-4DD2-BAD3-9FEC8ADDC44D}" srcOrd="0" destOrd="0" presId="urn:microsoft.com/office/officeart/2016/7/layout/RepeatingBendingProcessNew"/>
    <dgm:cxn modelId="{43308F03-350C-4B4B-8E32-8034374557D8}" type="presOf" srcId="{D09B3C0F-1A88-4E48-B86C-DDA6943F4B6E}" destId="{55CAF4BC-7095-4165-A2A8-32203FE457FA}" srcOrd="0" destOrd="0" presId="urn:microsoft.com/office/officeart/2016/7/layout/RepeatingBendingProcessNew"/>
    <dgm:cxn modelId="{87A5FC04-70AE-4CA3-95E7-907E105D52D6}" type="presOf" srcId="{DD5EB0B0-78DD-4903-978C-35A499D63162}" destId="{4A9F73D7-3395-4159-BAB9-56AC90635037}" srcOrd="0" destOrd="0" presId="urn:microsoft.com/office/officeart/2016/7/layout/RepeatingBendingProcessNew"/>
    <dgm:cxn modelId="{5A903B0C-EB0D-4B4B-BB4F-0D2456238802}" srcId="{DD5EB0B0-78DD-4903-978C-35A499D63162}" destId="{5ACA2CC7-A10F-4C28-932C-7A8A3A8037A0}" srcOrd="1" destOrd="0" parTransId="{62864211-A72A-4E10-B10D-69D4CA1AFA7A}" sibTransId="{D09B3C0F-1A88-4E48-B86C-DDA6943F4B6E}"/>
    <dgm:cxn modelId="{9521C031-844E-4434-B367-61D0FB5BD237}" type="presOf" srcId="{D09B3C0F-1A88-4E48-B86C-DDA6943F4B6E}" destId="{C74160C0-E0E5-4B69-8F3F-2E178C4F3A58}" srcOrd="1" destOrd="0" presId="urn:microsoft.com/office/officeart/2016/7/layout/RepeatingBendingProcessNew"/>
    <dgm:cxn modelId="{2BFF2837-9CA5-47C3-A82A-81CED5AC1F27}" srcId="{DD5EB0B0-78DD-4903-978C-35A499D63162}" destId="{FAD92903-DD4E-4A2E-9AD6-1B8E1FBC8B25}" srcOrd="4" destOrd="0" parTransId="{8E7C5D1E-293B-408F-8664-E5D46F24A971}" sibTransId="{6F86A14C-D6A7-4736-ADD3-D3678F0585F6}"/>
    <dgm:cxn modelId="{1676E03F-8A2E-4C10-919A-F74BA3FF9AD1}" type="presOf" srcId="{6F86A14C-D6A7-4736-ADD3-D3678F0585F6}" destId="{C30E1CDA-8A96-435A-B30E-B4912105EDB2}" srcOrd="0" destOrd="0" presId="urn:microsoft.com/office/officeart/2016/7/layout/RepeatingBendingProcessNew"/>
    <dgm:cxn modelId="{1C0BB65B-2515-448E-BF8A-424A10AB4387}" type="presOf" srcId="{FAD92903-DD4E-4A2E-9AD6-1B8E1FBC8B25}" destId="{784C1A71-9ED5-47C2-8C27-4CA49C68F045}" srcOrd="0" destOrd="0" presId="urn:microsoft.com/office/officeart/2016/7/layout/RepeatingBendingProcessNew"/>
    <dgm:cxn modelId="{263FE75C-3AE5-417B-BE45-81454524550E}" srcId="{DD5EB0B0-78DD-4903-978C-35A499D63162}" destId="{D2CDE808-3D26-4506-9B5F-7626CC0C1A2E}" srcOrd="3" destOrd="0" parTransId="{2F9B42E0-2EC2-413D-9996-E49D0EA62745}" sibTransId="{5CAD4F70-065A-4EEF-98F9-F73ED067D016}"/>
    <dgm:cxn modelId="{CD4ED75F-DDC3-4408-86CC-85C93A70E822}" type="presOf" srcId="{5CAD4F70-065A-4EEF-98F9-F73ED067D016}" destId="{A7D19983-DD97-4071-9027-0B635FD35AB4}" srcOrd="1" destOrd="0" presId="urn:microsoft.com/office/officeart/2016/7/layout/RepeatingBendingProcessNew"/>
    <dgm:cxn modelId="{52729C42-89CF-4DA3-BC55-56DBE0ED1002}" type="presOf" srcId="{5ACA2CC7-A10F-4C28-932C-7A8A3A8037A0}" destId="{7E1B7A88-0270-4108-9F8E-1E0CE1068392}" srcOrd="0" destOrd="0" presId="urn:microsoft.com/office/officeart/2016/7/layout/RepeatingBendingProcessNew"/>
    <dgm:cxn modelId="{2448B563-8FB8-4F43-873B-39EA045B9C89}" type="presOf" srcId="{DD8F6D36-A3DC-44A4-B67F-E39F97FD78DD}" destId="{FA48741C-1963-4D60-842A-EC271344BFA7}" srcOrd="1" destOrd="0" presId="urn:microsoft.com/office/officeart/2016/7/layout/RepeatingBendingProcessNew"/>
    <dgm:cxn modelId="{2617EF64-D50F-4F6D-AA28-4A0184180E6E}" type="presOf" srcId="{42B21F81-AF05-4651-A3AE-7E7A92F5DFB3}" destId="{6E244CF1-4256-468B-8583-145A08E85C7C}" srcOrd="0" destOrd="0" presId="urn:microsoft.com/office/officeart/2016/7/layout/RepeatingBendingProcessNew"/>
    <dgm:cxn modelId="{06E2FC4C-F7DF-4145-831B-41F5FFE9ADAC}" srcId="{DD5EB0B0-78DD-4903-978C-35A499D63162}" destId="{0BDBC0F8-019B-481D-A12D-C21F92D246E9}" srcOrd="2" destOrd="0" parTransId="{C21DE499-E0F5-4476-A7AB-3086F1F8E793}" sibTransId="{CC94AD7B-73F5-48CE-B880-8065B303D82E}"/>
    <dgm:cxn modelId="{25FC7895-9AEB-46C8-BD84-770F7F1352BC}" srcId="{DD5EB0B0-78DD-4903-978C-35A499D63162}" destId="{42B21F81-AF05-4651-A3AE-7E7A92F5DFB3}" srcOrd="0" destOrd="0" parTransId="{1E06A95E-34C1-4825-9BDA-D2B19E39DB6F}" sibTransId="{DD8F6D36-A3DC-44A4-B67F-E39F97FD78DD}"/>
    <dgm:cxn modelId="{6F320BA4-F443-4AA6-B99F-8BF885B2A0CD}" type="presOf" srcId="{D2CDE808-3D26-4506-9B5F-7626CC0C1A2E}" destId="{35ABADFF-D4D3-4911-A920-08BBF1D20A35}" srcOrd="0" destOrd="0" presId="urn:microsoft.com/office/officeart/2016/7/layout/RepeatingBendingProcessNew"/>
    <dgm:cxn modelId="{A87B8AA5-E949-46A9-B1A8-D99250D45784}" type="presOf" srcId="{CC94AD7B-73F5-48CE-B880-8065B303D82E}" destId="{8CE12679-9493-4008-8FF3-BCE22B21CEB9}" srcOrd="0" destOrd="0" presId="urn:microsoft.com/office/officeart/2016/7/layout/RepeatingBendingProcessNew"/>
    <dgm:cxn modelId="{EDC804BE-85A8-4FFD-AFED-1BE8F90A5BBC}" type="presOf" srcId="{0BDBC0F8-019B-481D-A12D-C21F92D246E9}" destId="{E93ABC4F-8C5F-4BF3-988E-33D470CC8346}" srcOrd="0" destOrd="0" presId="urn:microsoft.com/office/officeart/2016/7/layout/RepeatingBendingProcessNew"/>
    <dgm:cxn modelId="{E7D3CBC8-3510-4C20-AAF2-85FD33F935E4}" srcId="{DD5EB0B0-78DD-4903-978C-35A499D63162}" destId="{F855878C-BAC3-4DFD-AAC9-E824B33D372B}" srcOrd="5" destOrd="0" parTransId="{49DEEB04-F280-4202-9367-9AFA12723E74}" sibTransId="{ADBABACE-829B-461B-AED9-8B14AD69B438}"/>
    <dgm:cxn modelId="{0FA6E4D2-EDB1-4452-8F3F-ACE7916A5921}" type="presOf" srcId="{DD8F6D36-A3DC-44A4-B67F-E39F97FD78DD}" destId="{5290FF53-2976-4077-8029-6CFA9EEEC54C}" srcOrd="0" destOrd="0" presId="urn:microsoft.com/office/officeart/2016/7/layout/RepeatingBendingProcessNew"/>
    <dgm:cxn modelId="{B7451EE2-0144-439F-BADE-508D03437976}" type="presOf" srcId="{CC94AD7B-73F5-48CE-B880-8065B303D82E}" destId="{A240FB68-448B-40EA-B3B5-3EBE8282927F}" srcOrd="1" destOrd="0" presId="urn:microsoft.com/office/officeart/2016/7/layout/RepeatingBendingProcessNew"/>
    <dgm:cxn modelId="{3A169AEE-4A32-4EAC-9AE0-F4C26B2B2C52}" type="presOf" srcId="{5CAD4F70-065A-4EEF-98F9-F73ED067D016}" destId="{1F039B57-7C27-45B8-AAD7-F6FF82D7107D}" srcOrd="0" destOrd="0" presId="urn:microsoft.com/office/officeart/2016/7/layout/RepeatingBendingProcessNew"/>
    <dgm:cxn modelId="{C96D7EFA-510E-4C23-8968-2601C7D58C4F}" type="presOf" srcId="{6F86A14C-D6A7-4736-ADD3-D3678F0585F6}" destId="{23FBCF8F-0678-4275-AB41-2358EFC0E8C6}" srcOrd="1" destOrd="0" presId="urn:microsoft.com/office/officeart/2016/7/layout/RepeatingBendingProcessNew"/>
    <dgm:cxn modelId="{12153A91-E00A-4183-BE5B-F2562496FBDA}" type="presParOf" srcId="{4A9F73D7-3395-4159-BAB9-56AC90635037}" destId="{6E244CF1-4256-468B-8583-145A08E85C7C}" srcOrd="0" destOrd="0" presId="urn:microsoft.com/office/officeart/2016/7/layout/RepeatingBendingProcessNew"/>
    <dgm:cxn modelId="{796547F1-F04C-4EE6-9291-618698C040F9}" type="presParOf" srcId="{4A9F73D7-3395-4159-BAB9-56AC90635037}" destId="{5290FF53-2976-4077-8029-6CFA9EEEC54C}" srcOrd="1" destOrd="0" presId="urn:microsoft.com/office/officeart/2016/7/layout/RepeatingBendingProcessNew"/>
    <dgm:cxn modelId="{8B9EF741-D164-469B-8196-E46A2A00D81C}" type="presParOf" srcId="{5290FF53-2976-4077-8029-6CFA9EEEC54C}" destId="{FA48741C-1963-4D60-842A-EC271344BFA7}" srcOrd="0" destOrd="0" presId="urn:microsoft.com/office/officeart/2016/7/layout/RepeatingBendingProcessNew"/>
    <dgm:cxn modelId="{38728F5D-F8EE-4B6D-8AF0-78467906A89B}" type="presParOf" srcId="{4A9F73D7-3395-4159-BAB9-56AC90635037}" destId="{7E1B7A88-0270-4108-9F8E-1E0CE1068392}" srcOrd="2" destOrd="0" presId="urn:microsoft.com/office/officeart/2016/7/layout/RepeatingBendingProcessNew"/>
    <dgm:cxn modelId="{CBDFB67E-417B-4DCB-905C-52A3F83641FA}" type="presParOf" srcId="{4A9F73D7-3395-4159-BAB9-56AC90635037}" destId="{55CAF4BC-7095-4165-A2A8-32203FE457FA}" srcOrd="3" destOrd="0" presId="urn:microsoft.com/office/officeart/2016/7/layout/RepeatingBendingProcessNew"/>
    <dgm:cxn modelId="{B67E92E4-52F3-4165-AB2C-E0D9BC328DDA}" type="presParOf" srcId="{55CAF4BC-7095-4165-A2A8-32203FE457FA}" destId="{C74160C0-E0E5-4B69-8F3F-2E178C4F3A58}" srcOrd="0" destOrd="0" presId="urn:microsoft.com/office/officeart/2016/7/layout/RepeatingBendingProcessNew"/>
    <dgm:cxn modelId="{BAF0DA6A-11BE-414F-B85C-16F090B440FB}" type="presParOf" srcId="{4A9F73D7-3395-4159-BAB9-56AC90635037}" destId="{E93ABC4F-8C5F-4BF3-988E-33D470CC8346}" srcOrd="4" destOrd="0" presId="urn:microsoft.com/office/officeart/2016/7/layout/RepeatingBendingProcessNew"/>
    <dgm:cxn modelId="{E64A1761-FB1C-4C21-B665-0E5061387BA8}" type="presParOf" srcId="{4A9F73D7-3395-4159-BAB9-56AC90635037}" destId="{8CE12679-9493-4008-8FF3-BCE22B21CEB9}" srcOrd="5" destOrd="0" presId="urn:microsoft.com/office/officeart/2016/7/layout/RepeatingBendingProcessNew"/>
    <dgm:cxn modelId="{0F3E0E4C-0A10-4EC0-803B-D0081B99F6F4}" type="presParOf" srcId="{8CE12679-9493-4008-8FF3-BCE22B21CEB9}" destId="{A240FB68-448B-40EA-B3B5-3EBE8282927F}" srcOrd="0" destOrd="0" presId="urn:microsoft.com/office/officeart/2016/7/layout/RepeatingBendingProcessNew"/>
    <dgm:cxn modelId="{C6138F6C-1753-430D-BB9B-CEA12005DA5A}" type="presParOf" srcId="{4A9F73D7-3395-4159-BAB9-56AC90635037}" destId="{35ABADFF-D4D3-4911-A920-08BBF1D20A35}" srcOrd="6" destOrd="0" presId="urn:microsoft.com/office/officeart/2016/7/layout/RepeatingBendingProcessNew"/>
    <dgm:cxn modelId="{F6B9241F-9246-4BBB-947A-231F311F1460}" type="presParOf" srcId="{4A9F73D7-3395-4159-BAB9-56AC90635037}" destId="{1F039B57-7C27-45B8-AAD7-F6FF82D7107D}" srcOrd="7" destOrd="0" presId="urn:microsoft.com/office/officeart/2016/7/layout/RepeatingBendingProcessNew"/>
    <dgm:cxn modelId="{04A206A9-7190-423B-96EE-2FC54B6C8B53}" type="presParOf" srcId="{1F039B57-7C27-45B8-AAD7-F6FF82D7107D}" destId="{A7D19983-DD97-4071-9027-0B635FD35AB4}" srcOrd="0" destOrd="0" presId="urn:microsoft.com/office/officeart/2016/7/layout/RepeatingBendingProcessNew"/>
    <dgm:cxn modelId="{5DD5D355-8C64-4D92-9194-FC878345991E}" type="presParOf" srcId="{4A9F73D7-3395-4159-BAB9-56AC90635037}" destId="{784C1A71-9ED5-47C2-8C27-4CA49C68F045}" srcOrd="8" destOrd="0" presId="urn:microsoft.com/office/officeart/2016/7/layout/RepeatingBendingProcessNew"/>
    <dgm:cxn modelId="{F50CCEE3-EE95-428D-B488-19A8CA773F89}" type="presParOf" srcId="{4A9F73D7-3395-4159-BAB9-56AC90635037}" destId="{C30E1CDA-8A96-435A-B30E-B4912105EDB2}" srcOrd="9" destOrd="0" presId="urn:microsoft.com/office/officeart/2016/7/layout/RepeatingBendingProcessNew"/>
    <dgm:cxn modelId="{6E8D7C34-47B7-44F1-8BC0-4EC0149F4468}" type="presParOf" srcId="{C30E1CDA-8A96-435A-B30E-B4912105EDB2}" destId="{23FBCF8F-0678-4275-AB41-2358EFC0E8C6}" srcOrd="0" destOrd="0" presId="urn:microsoft.com/office/officeart/2016/7/layout/RepeatingBendingProcessNew"/>
    <dgm:cxn modelId="{056DEF0B-352A-46E6-9A5A-8D5FE17372D0}" type="presParOf" srcId="{4A9F73D7-3395-4159-BAB9-56AC90635037}" destId="{402FC23B-6C5C-4DD2-BAD3-9FEC8ADDC44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BDA4CA-490B-451C-A5B2-226F51AB112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A38C623-6491-4531-988B-989B929D74AA}">
      <dgm:prSet/>
      <dgm:spPr/>
      <dgm:t>
        <a:bodyPr/>
        <a:lstStyle/>
        <a:p>
          <a:r>
            <a:rPr lang="en-US" dirty="0"/>
            <a:t>1. Rising greenhouse gases in atmosphere leading to global warming/climate disruption/extreme weather events</a:t>
          </a:r>
        </a:p>
      </dgm:t>
    </dgm:pt>
    <dgm:pt modelId="{6ADF622E-BBE3-4ED8-8748-DC672B66F2F1}" type="parTrans" cxnId="{685F481F-172C-4D5D-B360-1580DED3D0ED}">
      <dgm:prSet/>
      <dgm:spPr/>
      <dgm:t>
        <a:bodyPr/>
        <a:lstStyle/>
        <a:p>
          <a:endParaRPr lang="en-US"/>
        </a:p>
      </dgm:t>
    </dgm:pt>
    <dgm:pt modelId="{90349EB3-F72C-4B2D-B68E-FC58F082DCD5}" type="sibTrans" cxnId="{685F481F-172C-4D5D-B360-1580DED3D0ED}">
      <dgm:prSet/>
      <dgm:spPr/>
      <dgm:t>
        <a:bodyPr/>
        <a:lstStyle/>
        <a:p>
          <a:endParaRPr lang="en-US"/>
        </a:p>
      </dgm:t>
    </dgm:pt>
    <dgm:pt modelId="{6CA47A69-8AD1-4EDA-81E0-2F2F19BF32C4}">
      <dgm:prSet/>
      <dgm:spPr/>
      <dgm:t>
        <a:bodyPr/>
        <a:lstStyle/>
        <a:p>
          <a:r>
            <a:rPr lang="en-US"/>
            <a:t>2. Deforestation for agriculture and profit, leading to less carbon storage, higher surface temperatures, and desertification</a:t>
          </a:r>
        </a:p>
      </dgm:t>
    </dgm:pt>
    <dgm:pt modelId="{6E2FF068-8E3C-479F-A0D5-2660E51D05BD}" type="parTrans" cxnId="{33BDC356-FB38-435E-8FCA-F5DFD4B66A9C}">
      <dgm:prSet/>
      <dgm:spPr/>
      <dgm:t>
        <a:bodyPr/>
        <a:lstStyle/>
        <a:p>
          <a:endParaRPr lang="en-US"/>
        </a:p>
      </dgm:t>
    </dgm:pt>
    <dgm:pt modelId="{31434FB0-42DA-4F58-B476-01152BEF400B}" type="sibTrans" cxnId="{33BDC356-FB38-435E-8FCA-F5DFD4B66A9C}">
      <dgm:prSet/>
      <dgm:spPr/>
      <dgm:t>
        <a:bodyPr/>
        <a:lstStyle/>
        <a:p>
          <a:endParaRPr lang="en-US"/>
        </a:p>
      </dgm:t>
    </dgm:pt>
    <dgm:pt modelId="{0350FF51-57AA-4B03-BC18-03448154D401}">
      <dgm:prSet/>
      <dgm:spPr/>
      <dgm:t>
        <a:bodyPr/>
        <a:lstStyle/>
        <a:p>
          <a:r>
            <a:rPr lang="en-US" dirty="0"/>
            <a:t>3. Fresh water depletion, with 40% of people experiencing water scarcity; this can lead to crop failure and mass migrations</a:t>
          </a:r>
        </a:p>
      </dgm:t>
    </dgm:pt>
    <dgm:pt modelId="{4D43FC25-79AB-485F-AFB1-F3888B83D449}" type="parTrans" cxnId="{964B779C-5B87-4E29-B7C7-7E6F9CDFC60F}">
      <dgm:prSet/>
      <dgm:spPr/>
      <dgm:t>
        <a:bodyPr/>
        <a:lstStyle/>
        <a:p>
          <a:endParaRPr lang="en-US"/>
        </a:p>
      </dgm:t>
    </dgm:pt>
    <dgm:pt modelId="{26FC4426-B972-4335-8B54-3B1E53FC2DE2}" type="sibTrans" cxnId="{964B779C-5B87-4E29-B7C7-7E6F9CDFC60F}">
      <dgm:prSet/>
      <dgm:spPr/>
      <dgm:t>
        <a:bodyPr/>
        <a:lstStyle/>
        <a:p>
          <a:endParaRPr lang="en-US"/>
        </a:p>
      </dgm:t>
    </dgm:pt>
    <dgm:pt modelId="{7904FF37-6F80-402E-B633-2CE036254C9F}">
      <dgm:prSet/>
      <dgm:spPr/>
      <dgm:t>
        <a:bodyPr/>
        <a:lstStyle/>
        <a:p>
          <a:r>
            <a:rPr lang="en-US"/>
            <a:t>4. Global soil degradation, from industrial agriculture, overuse of soils, overgrazing, erosion</a:t>
          </a:r>
        </a:p>
      </dgm:t>
    </dgm:pt>
    <dgm:pt modelId="{DB4F3C8A-3B32-4A12-84B8-862B192A55A0}" type="parTrans" cxnId="{33C15CAB-27EE-4C09-8E5B-D003C9BCF11B}">
      <dgm:prSet/>
      <dgm:spPr/>
      <dgm:t>
        <a:bodyPr/>
        <a:lstStyle/>
        <a:p>
          <a:endParaRPr lang="en-US"/>
        </a:p>
      </dgm:t>
    </dgm:pt>
    <dgm:pt modelId="{1028E60B-2435-4041-B23A-91D54C98BC4C}" type="sibTrans" cxnId="{33C15CAB-27EE-4C09-8E5B-D003C9BCF11B}">
      <dgm:prSet/>
      <dgm:spPr/>
      <dgm:t>
        <a:bodyPr/>
        <a:lstStyle/>
        <a:p>
          <a:endParaRPr lang="en-US"/>
        </a:p>
      </dgm:t>
    </dgm:pt>
    <dgm:pt modelId="{B992BBCE-CF95-4C3C-9522-CBAD658CF77F}">
      <dgm:prSet/>
      <dgm:spPr/>
      <dgm:t>
        <a:bodyPr/>
        <a:lstStyle/>
        <a:p>
          <a:r>
            <a:rPr lang="en-US"/>
            <a:t>5. Ocean acidification, as ocean absorbs 30% of CO2 from atmosphere; leads to diseased marine life, decreased human food supply</a:t>
          </a:r>
        </a:p>
      </dgm:t>
    </dgm:pt>
    <dgm:pt modelId="{90178D63-47F1-442F-B9B4-3A4787A19E82}" type="parTrans" cxnId="{7BBB756B-8B35-4052-8493-004B2214D76B}">
      <dgm:prSet/>
      <dgm:spPr/>
      <dgm:t>
        <a:bodyPr/>
        <a:lstStyle/>
        <a:p>
          <a:endParaRPr lang="en-US"/>
        </a:p>
      </dgm:t>
    </dgm:pt>
    <dgm:pt modelId="{D929BEB9-20C3-440B-92DD-99770F0151D6}" type="sibTrans" cxnId="{7BBB756B-8B35-4052-8493-004B2214D76B}">
      <dgm:prSet/>
      <dgm:spPr/>
      <dgm:t>
        <a:bodyPr/>
        <a:lstStyle/>
        <a:p>
          <a:endParaRPr lang="en-US"/>
        </a:p>
      </dgm:t>
    </dgm:pt>
    <dgm:pt modelId="{26B81A62-1639-44BE-87E6-5BFB5062F39D}">
      <dgm:prSet/>
      <dgm:spPr/>
      <dgm:t>
        <a:bodyPr/>
        <a:lstStyle/>
        <a:p>
          <a:r>
            <a:rPr lang="en-US"/>
            <a:t>6. The Sixth Mass extinction, an ongoing loss of plant and animal life; insect pollenators for our food supply have been significantly declining</a:t>
          </a:r>
        </a:p>
      </dgm:t>
    </dgm:pt>
    <dgm:pt modelId="{5C4FEECF-A2A1-4F9E-8FFB-A4FDB4908ACF}" type="parTrans" cxnId="{3E598A9E-B845-4525-A7C9-DF6476678661}">
      <dgm:prSet/>
      <dgm:spPr/>
      <dgm:t>
        <a:bodyPr/>
        <a:lstStyle/>
        <a:p>
          <a:endParaRPr lang="en-US"/>
        </a:p>
      </dgm:t>
    </dgm:pt>
    <dgm:pt modelId="{C6642731-F200-4420-8411-7EE80AEDA2B5}" type="sibTrans" cxnId="{3E598A9E-B845-4525-A7C9-DF6476678661}">
      <dgm:prSet/>
      <dgm:spPr/>
      <dgm:t>
        <a:bodyPr/>
        <a:lstStyle/>
        <a:p>
          <a:endParaRPr lang="en-US"/>
        </a:p>
      </dgm:t>
    </dgm:pt>
    <dgm:pt modelId="{7491CEF5-C503-4700-8326-25EB81589905}" type="pres">
      <dgm:prSet presAssocID="{0DBDA4CA-490B-451C-A5B2-226F51AB112A}" presName="diagram" presStyleCnt="0">
        <dgm:presLayoutVars>
          <dgm:dir/>
          <dgm:resizeHandles val="exact"/>
        </dgm:presLayoutVars>
      </dgm:prSet>
      <dgm:spPr/>
    </dgm:pt>
    <dgm:pt modelId="{26EF8D8C-9450-4E90-BC8C-4F12592999BC}" type="pres">
      <dgm:prSet presAssocID="{5A38C623-6491-4531-988B-989B929D74AA}" presName="node" presStyleLbl="node1" presStyleIdx="0" presStyleCnt="6">
        <dgm:presLayoutVars>
          <dgm:bulletEnabled val="1"/>
        </dgm:presLayoutVars>
      </dgm:prSet>
      <dgm:spPr/>
    </dgm:pt>
    <dgm:pt modelId="{DE48DC4C-BA5F-4794-AD1A-EB2E0347090F}" type="pres">
      <dgm:prSet presAssocID="{90349EB3-F72C-4B2D-B68E-FC58F082DCD5}" presName="sibTrans" presStyleCnt="0"/>
      <dgm:spPr/>
    </dgm:pt>
    <dgm:pt modelId="{CAD3487D-3C82-4AB1-B45F-5BA7F057A041}" type="pres">
      <dgm:prSet presAssocID="{6CA47A69-8AD1-4EDA-81E0-2F2F19BF32C4}" presName="node" presStyleLbl="node1" presStyleIdx="1" presStyleCnt="6">
        <dgm:presLayoutVars>
          <dgm:bulletEnabled val="1"/>
        </dgm:presLayoutVars>
      </dgm:prSet>
      <dgm:spPr/>
    </dgm:pt>
    <dgm:pt modelId="{182F8EF1-B128-4E84-A222-F01ED0BEB515}" type="pres">
      <dgm:prSet presAssocID="{31434FB0-42DA-4F58-B476-01152BEF400B}" presName="sibTrans" presStyleCnt="0"/>
      <dgm:spPr/>
    </dgm:pt>
    <dgm:pt modelId="{2A54D8B4-0186-4655-A855-E6777B0B0E3E}" type="pres">
      <dgm:prSet presAssocID="{0350FF51-57AA-4B03-BC18-03448154D401}" presName="node" presStyleLbl="node1" presStyleIdx="2" presStyleCnt="6">
        <dgm:presLayoutVars>
          <dgm:bulletEnabled val="1"/>
        </dgm:presLayoutVars>
      </dgm:prSet>
      <dgm:spPr/>
    </dgm:pt>
    <dgm:pt modelId="{C1F61DE3-1A72-4459-9C15-9B2725AAA2BC}" type="pres">
      <dgm:prSet presAssocID="{26FC4426-B972-4335-8B54-3B1E53FC2DE2}" presName="sibTrans" presStyleCnt="0"/>
      <dgm:spPr/>
    </dgm:pt>
    <dgm:pt modelId="{CFA7FFA7-8D05-4ED9-8D8A-087E1167E6FD}" type="pres">
      <dgm:prSet presAssocID="{7904FF37-6F80-402E-B633-2CE036254C9F}" presName="node" presStyleLbl="node1" presStyleIdx="3" presStyleCnt="6">
        <dgm:presLayoutVars>
          <dgm:bulletEnabled val="1"/>
        </dgm:presLayoutVars>
      </dgm:prSet>
      <dgm:spPr/>
    </dgm:pt>
    <dgm:pt modelId="{DA979B4D-77AF-44AB-BF69-645D6AF546A3}" type="pres">
      <dgm:prSet presAssocID="{1028E60B-2435-4041-B23A-91D54C98BC4C}" presName="sibTrans" presStyleCnt="0"/>
      <dgm:spPr/>
    </dgm:pt>
    <dgm:pt modelId="{229054FB-7612-4069-AB2A-A5CB3FB01FB5}" type="pres">
      <dgm:prSet presAssocID="{B992BBCE-CF95-4C3C-9522-CBAD658CF77F}" presName="node" presStyleLbl="node1" presStyleIdx="4" presStyleCnt="6">
        <dgm:presLayoutVars>
          <dgm:bulletEnabled val="1"/>
        </dgm:presLayoutVars>
      </dgm:prSet>
      <dgm:spPr/>
    </dgm:pt>
    <dgm:pt modelId="{BCE1CABE-6E03-4D85-AF42-D95BD4534EFF}" type="pres">
      <dgm:prSet presAssocID="{D929BEB9-20C3-440B-92DD-99770F0151D6}" presName="sibTrans" presStyleCnt="0"/>
      <dgm:spPr/>
    </dgm:pt>
    <dgm:pt modelId="{0F43638D-B639-46F4-94EA-FF3F464F7E8F}" type="pres">
      <dgm:prSet presAssocID="{26B81A62-1639-44BE-87E6-5BFB5062F39D}" presName="node" presStyleLbl="node1" presStyleIdx="5" presStyleCnt="6">
        <dgm:presLayoutVars>
          <dgm:bulletEnabled val="1"/>
        </dgm:presLayoutVars>
      </dgm:prSet>
      <dgm:spPr/>
    </dgm:pt>
  </dgm:ptLst>
  <dgm:cxnLst>
    <dgm:cxn modelId="{562CB402-D044-4353-B781-68DF6F0CE82D}" type="presOf" srcId="{0DBDA4CA-490B-451C-A5B2-226F51AB112A}" destId="{7491CEF5-C503-4700-8326-25EB81589905}" srcOrd="0" destOrd="0" presId="urn:microsoft.com/office/officeart/2005/8/layout/default"/>
    <dgm:cxn modelId="{82B2A711-A0E0-4D17-852E-9A4C3A37BA83}" type="presOf" srcId="{6CA47A69-8AD1-4EDA-81E0-2F2F19BF32C4}" destId="{CAD3487D-3C82-4AB1-B45F-5BA7F057A041}" srcOrd="0" destOrd="0" presId="urn:microsoft.com/office/officeart/2005/8/layout/default"/>
    <dgm:cxn modelId="{685F481F-172C-4D5D-B360-1580DED3D0ED}" srcId="{0DBDA4CA-490B-451C-A5B2-226F51AB112A}" destId="{5A38C623-6491-4531-988B-989B929D74AA}" srcOrd="0" destOrd="0" parTransId="{6ADF622E-BBE3-4ED8-8748-DC672B66F2F1}" sibTransId="{90349EB3-F72C-4B2D-B68E-FC58F082DCD5}"/>
    <dgm:cxn modelId="{E75ADE31-30C7-4D3A-A655-4A39343A8F1C}" type="presOf" srcId="{0350FF51-57AA-4B03-BC18-03448154D401}" destId="{2A54D8B4-0186-4655-A855-E6777B0B0E3E}" srcOrd="0" destOrd="0" presId="urn:microsoft.com/office/officeart/2005/8/layout/default"/>
    <dgm:cxn modelId="{7BBB756B-8B35-4052-8493-004B2214D76B}" srcId="{0DBDA4CA-490B-451C-A5B2-226F51AB112A}" destId="{B992BBCE-CF95-4C3C-9522-CBAD658CF77F}" srcOrd="4" destOrd="0" parTransId="{90178D63-47F1-442F-B9B4-3A4787A19E82}" sibTransId="{D929BEB9-20C3-440B-92DD-99770F0151D6}"/>
    <dgm:cxn modelId="{33BDC356-FB38-435E-8FCA-F5DFD4B66A9C}" srcId="{0DBDA4CA-490B-451C-A5B2-226F51AB112A}" destId="{6CA47A69-8AD1-4EDA-81E0-2F2F19BF32C4}" srcOrd="1" destOrd="0" parTransId="{6E2FF068-8E3C-479F-A0D5-2660E51D05BD}" sibTransId="{31434FB0-42DA-4F58-B476-01152BEF400B}"/>
    <dgm:cxn modelId="{BF51A25A-00CD-4AE5-B682-32232CA46832}" type="presOf" srcId="{7904FF37-6F80-402E-B633-2CE036254C9F}" destId="{CFA7FFA7-8D05-4ED9-8D8A-087E1167E6FD}" srcOrd="0" destOrd="0" presId="urn:microsoft.com/office/officeart/2005/8/layout/default"/>
    <dgm:cxn modelId="{964B779C-5B87-4E29-B7C7-7E6F9CDFC60F}" srcId="{0DBDA4CA-490B-451C-A5B2-226F51AB112A}" destId="{0350FF51-57AA-4B03-BC18-03448154D401}" srcOrd="2" destOrd="0" parTransId="{4D43FC25-79AB-485F-AFB1-F3888B83D449}" sibTransId="{26FC4426-B972-4335-8B54-3B1E53FC2DE2}"/>
    <dgm:cxn modelId="{3E598A9E-B845-4525-A7C9-DF6476678661}" srcId="{0DBDA4CA-490B-451C-A5B2-226F51AB112A}" destId="{26B81A62-1639-44BE-87E6-5BFB5062F39D}" srcOrd="5" destOrd="0" parTransId="{5C4FEECF-A2A1-4F9E-8FFB-A4FDB4908ACF}" sibTransId="{C6642731-F200-4420-8411-7EE80AEDA2B5}"/>
    <dgm:cxn modelId="{94A0F39F-4887-4A19-98D9-C8D0C5F67270}" type="presOf" srcId="{B992BBCE-CF95-4C3C-9522-CBAD658CF77F}" destId="{229054FB-7612-4069-AB2A-A5CB3FB01FB5}" srcOrd="0" destOrd="0" presId="urn:microsoft.com/office/officeart/2005/8/layout/default"/>
    <dgm:cxn modelId="{33C15CAB-27EE-4C09-8E5B-D003C9BCF11B}" srcId="{0DBDA4CA-490B-451C-A5B2-226F51AB112A}" destId="{7904FF37-6F80-402E-B633-2CE036254C9F}" srcOrd="3" destOrd="0" parTransId="{DB4F3C8A-3B32-4A12-84B8-862B192A55A0}" sibTransId="{1028E60B-2435-4041-B23A-91D54C98BC4C}"/>
    <dgm:cxn modelId="{056711C1-B716-4758-9601-C003C05EB98A}" type="presOf" srcId="{26B81A62-1639-44BE-87E6-5BFB5062F39D}" destId="{0F43638D-B639-46F4-94EA-FF3F464F7E8F}" srcOrd="0" destOrd="0" presId="urn:microsoft.com/office/officeart/2005/8/layout/default"/>
    <dgm:cxn modelId="{DEFEFBFF-1536-479A-AA56-CCC1BF0F5527}" type="presOf" srcId="{5A38C623-6491-4531-988B-989B929D74AA}" destId="{26EF8D8C-9450-4E90-BC8C-4F12592999BC}" srcOrd="0" destOrd="0" presId="urn:microsoft.com/office/officeart/2005/8/layout/default"/>
    <dgm:cxn modelId="{6B04F4E6-710A-462A-9D1F-9BE8A434D41A}" type="presParOf" srcId="{7491CEF5-C503-4700-8326-25EB81589905}" destId="{26EF8D8C-9450-4E90-BC8C-4F12592999BC}" srcOrd="0" destOrd="0" presId="urn:microsoft.com/office/officeart/2005/8/layout/default"/>
    <dgm:cxn modelId="{1AF1EA1C-C4DD-42F2-A538-9F7087A208E8}" type="presParOf" srcId="{7491CEF5-C503-4700-8326-25EB81589905}" destId="{DE48DC4C-BA5F-4794-AD1A-EB2E0347090F}" srcOrd="1" destOrd="0" presId="urn:microsoft.com/office/officeart/2005/8/layout/default"/>
    <dgm:cxn modelId="{E858117B-B5EC-4891-B9DD-CAA7F12795C8}" type="presParOf" srcId="{7491CEF5-C503-4700-8326-25EB81589905}" destId="{CAD3487D-3C82-4AB1-B45F-5BA7F057A041}" srcOrd="2" destOrd="0" presId="urn:microsoft.com/office/officeart/2005/8/layout/default"/>
    <dgm:cxn modelId="{0668BD81-A923-451C-9BDF-94E2FC4FFEE7}" type="presParOf" srcId="{7491CEF5-C503-4700-8326-25EB81589905}" destId="{182F8EF1-B128-4E84-A222-F01ED0BEB515}" srcOrd="3" destOrd="0" presId="urn:microsoft.com/office/officeart/2005/8/layout/default"/>
    <dgm:cxn modelId="{EC69B22B-82CB-4E92-BBB5-79CC067EC372}" type="presParOf" srcId="{7491CEF5-C503-4700-8326-25EB81589905}" destId="{2A54D8B4-0186-4655-A855-E6777B0B0E3E}" srcOrd="4" destOrd="0" presId="urn:microsoft.com/office/officeart/2005/8/layout/default"/>
    <dgm:cxn modelId="{444FF303-6001-427F-BE1E-3B360C9F27E6}" type="presParOf" srcId="{7491CEF5-C503-4700-8326-25EB81589905}" destId="{C1F61DE3-1A72-4459-9C15-9B2725AAA2BC}" srcOrd="5" destOrd="0" presId="urn:microsoft.com/office/officeart/2005/8/layout/default"/>
    <dgm:cxn modelId="{068D50AE-BABE-40B9-A92A-C8274203F18C}" type="presParOf" srcId="{7491CEF5-C503-4700-8326-25EB81589905}" destId="{CFA7FFA7-8D05-4ED9-8D8A-087E1167E6FD}" srcOrd="6" destOrd="0" presId="urn:microsoft.com/office/officeart/2005/8/layout/default"/>
    <dgm:cxn modelId="{DC91329F-ADB5-4258-8613-37F294EE1AAF}" type="presParOf" srcId="{7491CEF5-C503-4700-8326-25EB81589905}" destId="{DA979B4D-77AF-44AB-BF69-645D6AF546A3}" srcOrd="7" destOrd="0" presId="urn:microsoft.com/office/officeart/2005/8/layout/default"/>
    <dgm:cxn modelId="{73B3192C-1A0D-494D-B716-52E4EDA5502A}" type="presParOf" srcId="{7491CEF5-C503-4700-8326-25EB81589905}" destId="{229054FB-7612-4069-AB2A-A5CB3FB01FB5}" srcOrd="8" destOrd="0" presId="urn:microsoft.com/office/officeart/2005/8/layout/default"/>
    <dgm:cxn modelId="{CE89A9C6-B3DE-4DD0-9635-3006CAE277AE}" type="presParOf" srcId="{7491CEF5-C503-4700-8326-25EB81589905}" destId="{BCE1CABE-6E03-4D85-AF42-D95BD4534EFF}" srcOrd="9" destOrd="0" presId="urn:microsoft.com/office/officeart/2005/8/layout/default"/>
    <dgm:cxn modelId="{5F4AEBE9-53FC-4DEB-9C65-D3866CEE3A7F}" type="presParOf" srcId="{7491CEF5-C503-4700-8326-25EB81589905}" destId="{0F43638D-B639-46F4-94EA-FF3F464F7E8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FB93A0-03E6-4AE4-ABC6-414390152AC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B01B95D-E82E-4A19-8BB8-41E930E89662}">
      <dgm:prSet custT="1"/>
      <dgm:spPr/>
      <dgm:t>
        <a:bodyPr/>
        <a:lstStyle/>
        <a:p>
          <a:pPr>
            <a:defRPr cap="all"/>
          </a:pPr>
          <a:r>
            <a:rPr lang="en-US" sz="2000" dirty="0"/>
            <a:t>Exploring specific fears, future fears</a:t>
          </a:r>
        </a:p>
      </dgm:t>
    </dgm:pt>
    <dgm:pt modelId="{1EF81DCF-09DA-4F70-B5B5-144E73A2ED71}" type="parTrans" cxnId="{D37738A2-4033-453D-9DCD-7CF66BBFBFB3}">
      <dgm:prSet/>
      <dgm:spPr/>
      <dgm:t>
        <a:bodyPr/>
        <a:lstStyle/>
        <a:p>
          <a:endParaRPr lang="en-US"/>
        </a:p>
      </dgm:t>
    </dgm:pt>
    <dgm:pt modelId="{25D0B0F1-9EBB-45C1-A0C7-B1D565041243}" type="sibTrans" cxnId="{D37738A2-4033-453D-9DCD-7CF66BBFBFB3}">
      <dgm:prSet/>
      <dgm:spPr/>
      <dgm:t>
        <a:bodyPr/>
        <a:lstStyle/>
        <a:p>
          <a:endParaRPr lang="en-US"/>
        </a:p>
      </dgm:t>
    </dgm:pt>
    <dgm:pt modelId="{FEBC1D26-972B-4B96-9F9B-51BFAC2193F7}">
      <dgm:prSet custT="1"/>
      <dgm:spPr/>
      <dgm:t>
        <a:bodyPr/>
        <a:lstStyle/>
        <a:p>
          <a:pPr>
            <a:defRPr cap="all"/>
          </a:pPr>
          <a:r>
            <a:rPr lang="en-US" sz="1800" dirty="0"/>
            <a:t>Encouraging expression of affects</a:t>
          </a:r>
        </a:p>
      </dgm:t>
    </dgm:pt>
    <dgm:pt modelId="{FB8EB188-E37F-45CC-95AE-DCB7020DFCC0}" type="parTrans" cxnId="{EC304377-801C-4F9A-A96E-BC56B3BF6D26}">
      <dgm:prSet/>
      <dgm:spPr/>
      <dgm:t>
        <a:bodyPr/>
        <a:lstStyle/>
        <a:p>
          <a:endParaRPr lang="en-US"/>
        </a:p>
      </dgm:t>
    </dgm:pt>
    <dgm:pt modelId="{BC81C906-61AA-440B-B8CE-6BB39EFCA04B}" type="sibTrans" cxnId="{EC304377-801C-4F9A-A96E-BC56B3BF6D26}">
      <dgm:prSet/>
      <dgm:spPr/>
      <dgm:t>
        <a:bodyPr/>
        <a:lstStyle/>
        <a:p>
          <a:endParaRPr lang="en-US"/>
        </a:p>
      </dgm:t>
    </dgm:pt>
    <dgm:pt modelId="{0E2F9F0B-FED9-4B39-AB9C-4DF5A2C73586}">
      <dgm:prSet custT="1"/>
      <dgm:spPr/>
      <dgm:t>
        <a:bodyPr/>
        <a:lstStyle/>
        <a:p>
          <a:pPr>
            <a:defRPr cap="all"/>
          </a:pPr>
          <a:r>
            <a:rPr lang="en-US" sz="1800" dirty="0"/>
            <a:t>Working within the therapeutic dyad to allow new ways of interacting in vivo</a:t>
          </a:r>
        </a:p>
      </dgm:t>
    </dgm:pt>
    <dgm:pt modelId="{0676699E-54E5-42BB-BF27-74DFC8976AD7}" type="parTrans" cxnId="{AD334475-1BC9-4FDD-83E3-75F741B921AF}">
      <dgm:prSet/>
      <dgm:spPr/>
      <dgm:t>
        <a:bodyPr/>
        <a:lstStyle/>
        <a:p>
          <a:endParaRPr lang="en-US"/>
        </a:p>
      </dgm:t>
    </dgm:pt>
    <dgm:pt modelId="{E4DF2790-917B-486B-A691-E34387AF5478}" type="sibTrans" cxnId="{AD334475-1BC9-4FDD-83E3-75F741B921AF}">
      <dgm:prSet/>
      <dgm:spPr/>
      <dgm:t>
        <a:bodyPr/>
        <a:lstStyle/>
        <a:p>
          <a:endParaRPr lang="en-US"/>
        </a:p>
      </dgm:t>
    </dgm:pt>
    <dgm:pt modelId="{9A4C3146-78DD-4950-8E5A-45A3F2B1D104}">
      <dgm:prSet/>
      <dgm:spPr/>
      <dgm:t>
        <a:bodyPr/>
        <a:lstStyle/>
        <a:p>
          <a:pPr>
            <a:defRPr cap="all"/>
          </a:pPr>
          <a:r>
            <a:rPr lang="en-US"/>
            <a:t>Encouraging appropriate anger at the therapist as representing an inactive generation</a:t>
          </a:r>
        </a:p>
      </dgm:t>
    </dgm:pt>
    <dgm:pt modelId="{D61F10C6-7A6A-40FD-83F8-C394F6EEDA96}" type="parTrans" cxnId="{D8B64EA5-14E1-4D0E-B95C-E3A52E4D3B16}">
      <dgm:prSet/>
      <dgm:spPr/>
      <dgm:t>
        <a:bodyPr/>
        <a:lstStyle/>
        <a:p>
          <a:endParaRPr lang="en-US"/>
        </a:p>
      </dgm:t>
    </dgm:pt>
    <dgm:pt modelId="{A4D9AAD5-7A50-493D-8C17-3D3754A22709}" type="sibTrans" cxnId="{D8B64EA5-14E1-4D0E-B95C-E3A52E4D3B16}">
      <dgm:prSet/>
      <dgm:spPr/>
      <dgm:t>
        <a:bodyPr/>
        <a:lstStyle/>
        <a:p>
          <a:endParaRPr lang="en-US"/>
        </a:p>
      </dgm:t>
    </dgm:pt>
    <dgm:pt modelId="{5393ED26-2443-4DC0-B79D-84B46DA5AC08}" type="pres">
      <dgm:prSet presAssocID="{E5FB93A0-03E6-4AE4-ABC6-414390152ACA}" presName="root" presStyleCnt="0">
        <dgm:presLayoutVars>
          <dgm:dir/>
          <dgm:resizeHandles val="exact"/>
        </dgm:presLayoutVars>
      </dgm:prSet>
      <dgm:spPr/>
    </dgm:pt>
    <dgm:pt modelId="{9C4ACA1D-DEA9-4600-AE33-59E4FF84B17B}" type="pres">
      <dgm:prSet presAssocID="{8B01B95D-E82E-4A19-8BB8-41E930E89662}" presName="compNode" presStyleCnt="0"/>
      <dgm:spPr/>
    </dgm:pt>
    <dgm:pt modelId="{8101D428-55E4-4DEA-8FD1-23B0EC449990}" type="pres">
      <dgm:prSet presAssocID="{8B01B95D-E82E-4A19-8BB8-41E930E8966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7A36839-2519-4DDB-8666-7145451DF9F1}" type="pres">
      <dgm:prSet presAssocID="{8B01B95D-E82E-4A19-8BB8-41E930E89662}" presName="iconRect" presStyleLbl="node1" presStyleIdx="0" presStyleCnt="4" custScaleY="139403" custLinFactNeighborX="-1370" custLinFactNeighborY="-13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7BFF4BFE-EFC5-4960-AADB-4E33C2B6C5B2}" type="pres">
      <dgm:prSet presAssocID="{8B01B95D-E82E-4A19-8BB8-41E930E89662}" presName="spaceRect" presStyleCnt="0"/>
      <dgm:spPr/>
    </dgm:pt>
    <dgm:pt modelId="{3F0D3E2D-78F7-4328-8495-36A7ADACCC15}" type="pres">
      <dgm:prSet presAssocID="{8B01B95D-E82E-4A19-8BB8-41E930E89662}" presName="textRect" presStyleLbl="revTx" presStyleIdx="0" presStyleCnt="4" custScaleY="145700">
        <dgm:presLayoutVars>
          <dgm:chMax val="1"/>
          <dgm:chPref val="1"/>
        </dgm:presLayoutVars>
      </dgm:prSet>
      <dgm:spPr/>
    </dgm:pt>
    <dgm:pt modelId="{0BD93B71-D929-4F63-8FD3-00DB952959FB}" type="pres">
      <dgm:prSet presAssocID="{25D0B0F1-9EBB-45C1-A0C7-B1D565041243}" presName="sibTrans" presStyleCnt="0"/>
      <dgm:spPr/>
    </dgm:pt>
    <dgm:pt modelId="{ABB00AAC-4C47-4B30-AAB6-EADAF43974B3}" type="pres">
      <dgm:prSet presAssocID="{FEBC1D26-972B-4B96-9F9B-51BFAC2193F7}" presName="compNode" presStyleCnt="0"/>
      <dgm:spPr/>
    </dgm:pt>
    <dgm:pt modelId="{957B9FD2-B4C4-43B0-B022-4943CCEA4554}" type="pres">
      <dgm:prSet presAssocID="{FEBC1D26-972B-4B96-9F9B-51BFAC2193F7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E5D4510-4C8D-4A1F-BB1A-7210462FF155}" type="pres">
      <dgm:prSet presAssocID="{FEBC1D26-972B-4B96-9F9B-51BFAC2193F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29B22F4E-6992-4B60-ABB1-56A56B15354F}" type="pres">
      <dgm:prSet presAssocID="{FEBC1D26-972B-4B96-9F9B-51BFAC2193F7}" presName="spaceRect" presStyleCnt="0"/>
      <dgm:spPr/>
    </dgm:pt>
    <dgm:pt modelId="{5523CB5B-08F0-43D5-AC70-29DAACEBF2F4}" type="pres">
      <dgm:prSet presAssocID="{FEBC1D26-972B-4B96-9F9B-51BFAC2193F7}" presName="textRect" presStyleLbl="revTx" presStyleIdx="1" presStyleCnt="4">
        <dgm:presLayoutVars>
          <dgm:chMax val="1"/>
          <dgm:chPref val="1"/>
        </dgm:presLayoutVars>
      </dgm:prSet>
      <dgm:spPr/>
    </dgm:pt>
    <dgm:pt modelId="{E4F0D2EC-3459-486E-A235-33046D0371B4}" type="pres">
      <dgm:prSet presAssocID="{BC81C906-61AA-440B-B8CE-6BB39EFCA04B}" presName="sibTrans" presStyleCnt="0"/>
      <dgm:spPr/>
    </dgm:pt>
    <dgm:pt modelId="{F777328F-FCDD-479F-A43A-3125C72B13D2}" type="pres">
      <dgm:prSet presAssocID="{0E2F9F0B-FED9-4B39-AB9C-4DF5A2C73586}" presName="compNode" presStyleCnt="0"/>
      <dgm:spPr/>
    </dgm:pt>
    <dgm:pt modelId="{66A0C1F4-9987-449C-8345-7D4B960EA6DE}" type="pres">
      <dgm:prSet presAssocID="{0E2F9F0B-FED9-4B39-AB9C-4DF5A2C73586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9FB7A54-E33A-45AE-8774-58CAF1850BA6}" type="pres">
      <dgm:prSet presAssocID="{0E2F9F0B-FED9-4B39-AB9C-4DF5A2C7358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9E365E5F-52F7-4F1E-B63F-681C887C9059}" type="pres">
      <dgm:prSet presAssocID="{0E2F9F0B-FED9-4B39-AB9C-4DF5A2C73586}" presName="spaceRect" presStyleCnt="0"/>
      <dgm:spPr/>
    </dgm:pt>
    <dgm:pt modelId="{72C11622-E8C6-48E8-AD9B-18C45783EC52}" type="pres">
      <dgm:prSet presAssocID="{0E2F9F0B-FED9-4B39-AB9C-4DF5A2C73586}" presName="textRect" presStyleLbl="revTx" presStyleIdx="2" presStyleCnt="4">
        <dgm:presLayoutVars>
          <dgm:chMax val="1"/>
          <dgm:chPref val="1"/>
        </dgm:presLayoutVars>
      </dgm:prSet>
      <dgm:spPr/>
    </dgm:pt>
    <dgm:pt modelId="{3F472ACD-7B83-4A62-A17B-545F3BEBF158}" type="pres">
      <dgm:prSet presAssocID="{E4DF2790-917B-486B-A691-E34387AF5478}" presName="sibTrans" presStyleCnt="0"/>
      <dgm:spPr/>
    </dgm:pt>
    <dgm:pt modelId="{0813C603-E108-4B01-AD14-B8208927311C}" type="pres">
      <dgm:prSet presAssocID="{9A4C3146-78DD-4950-8E5A-45A3F2B1D104}" presName="compNode" presStyleCnt="0"/>
      <dgm:spPr/>
    </dgm:pt>
    <dgm:pt modelId="{89D1406B-75DE-4996-9B97-64B0E4F46CA1}" type="pres">
      <dgm:prSet presAssocID="{9A4C3146-78DD-4950-8E5A-45A3F2B1D104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4EC2841-F07A-4704-9000-169A4BDF2E48}" type="pres">
      <dgm:prSet presAssocID="{9A4C3146-78DD-4950-8E5A-45A3F2B1D10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308A5DCF-9857-4F98-AF2D-66699346CDB7}" type="pres">
      <dgm:prSet presAssocID="{9A4C3146-78DD-4950-8E5A-45A3F2B1D104}" presName="spaceRect" presStyleCnt="0"/>
      <dgm:spPr/>
    </dgm:pt>
    <dgm:pt modelId="{BEB1DE62-2B6A-4B49-B65C-05B017EA6B4F}" type="pres">
      <dgm:prSet presAssocID="{9A4C3146-78DD-4950-8E5A-45A3F2B1D10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4A0E108-60B6-4230-9013-3FF171A16BDB}" type="presOf" srcId="{0E2F9F0B-FED9-4B39-AB9C-4DF5A2C73586}" destId="{72C11622-E8C6-48E8-AD9B-18C45783EC52}" srcOrd="0" destOrd="0" presId="urn:microsoft.com/office/officeart/2018/5/layout/IconLeafLabelList"/>
    <dgm:cxn modelId="{AD334475-1BC9-4FDD-83E3-75F741B921AF}" srcId="{E5FB93A0-03E6-4AE4-ABC6-414390152ACA}" destId="{0E2F9F0B-FED9-4B39-AB9C-4DF5A2C73586}" srcOrd="2" destOrd="0" parTransId="{0676699E-54E5-42BB-BF27-74DFC8976AD7}" sibTransId="{E4DF2790-917B-486B-A691-E34387AF5478}"/>
    <dgm:cxn modelId="{EC304377-801C-4F9A-A96E-BC56B3BF6D26}" srcId="{E5FB93A0-03E6-4AE4-ABC6-414390152ACA}" destId="{FEBC1D26-972B-4B96-9F9B-51BFAC2193F7}" srcOrd="1" destOrd="0" parTransId="{FB8EB188-E37F-45CC-95AE-DCB7020DFCC0}" sibTransId="{BC81C906-61AA-440B-B8CE-6BB39EFCA04B}"/>
    <dgm:cxn modelId="{83D9287E-DAA5-4F41-8D44-2C7278698A8A}" type="presOf" srcId="{E5FB93A0-03E6-4AE4-ABC6-414390152ACA}" destId="{5393ED26-2443-4DC0-B79D-84B46DA5AC08}" srcOrd="0" destOrd="0" presId="urn:microsoft.com/office/officeart/2018/5/layout/IconLeafLabelList"/>
    <dgm:cxn modelId="{51FDE286-95D2-4751-BDBD-D383D130A781}" type="presOf" srcId="{9A4C3146-78DD-4950-8E5A-45A3F2B1D104}" destId="{BEB1DE62-2B6A-4B49-B65C-05B017EA6B4F}" srcOrd="0" destOrd="0" presId="urn:microsoft.com/office/officeart/2018/5/layout/IconLeafLabelList"/>
    <dgm:cxn modelId="{D37738A2-4033-453D-9DCD-7CF66BBFBFB3}" srcId="{E5FB93A0-03E6-4AE4-ABC6-414390152ACA}" destId="{8B01B95D-E82E-4A19-8BB8-41E930E89662}" srcOrd="0" destOrd="0" parTransId="{1EF81DCF-09DA-4F70-B5B5-144E73A2ED71}" sibTransId="{25D0B0F1-9EBB-45C1-A0C7-B1D565041243}"/>
    <dgm:cxn modelId="{D8B64EA5-14E1-4D0E-B95C-E3A52E4D3B16}" srcId="{E5FB93A0-03E6-4AE4-ABC6-414390152ACA}" destId="{9A4C3146-78DD-4950-8E5A-45A3F2B1D104}" srcOrd="3" destOrd="0" parTransId="{D61F10C6-7A6A-40FD-83F8-C394F6EEDA96}" sibTransId="{A4D9AAD5-7A50-493D-8C17-3D3754A22709}"/>
    <dgm:cxn modelId="{1C1381F8-98D3-491B-88AD-D1BD096AF013}" type="presOf" srcId="{FEBC1D26-972B-4B96-9F9B-51BFAC2193F7}" destId="{5523CB5B-08F0-43D5-AC70-29DAACEBF2F4}" srcOrd="0" destOrd="0" presId="urn:microsoft.com/office/officeart/2018/5/layout/IconLeafLabelList"/>
    <dgm:cxn modelId="{B9A163FC-BBD9-4362-9A2F-5601B32586D8}" type="presOf" srcId="{8B01B95D-E82E-4A19-8BB8-41E930E89662}" destId="{3F0D3E2D-78F7-4328-8495-36A7ADACCC15}" srcOrd="0" destOrd="0" presId="urn:microsoft.com/office/officeart/2018/5/layout/IconLeafLabelList"/>
    <dgm:cxn modelId="{651ED440-B39A-4B07-AAF7-8079732EE29E}" type="presParOf" srcId="{5393ED26-2443-4DC0-B79D-84B46DA5AC08}" destId="{9C4ACA1D-DEA9-4600-AE33-59E4FF84B17B}" srcOrd="0" destOrd="0" presId="urn:microsoft.com/office/officeart/2018/5/layout/IconLeafLabelList"/>
    <dgm:cxn modelId="{FAC41FB7-324D-4E01-8FEC-20C392288A5F}" type="presParOf" srcId="{9C4ACA1D-DEA9-4600-AE33-59E4FF84B17B}" destId="{8101D428-55E4-4DEA-8FD1-23B0EC449990}" srcOrd="0" destOrd="0" presId="urn:microsoft.com/office/officeart/2018/5/layout/IconLeafLabelList"/>
    <dgm:cxn modelId="{C353F37E-EAE8-4FFE-B22E-B860AA3F112F}" type="presParOf" srcId="{9C4ACA1D-DEA9-4600-AE33-59E4FF84B17B}" destId="{37A36839-2519-4DDB-8666-7145451DF9F1}" srcOrd="1" destOrd="0" presId="urn:microsoft.com/office/officeart/2018/5/layout/IconLeafLabelList"/>
    <dgm:cxn modelId="{8B08EF2A-D0D7-455E-9474-B727BEC20F13}" type="presParOf" srcId="{9C4ACA1D-DEA9-4600-AE33-59E4FF84B17B}" destId="{7BFF4BFE-EFC5-4960-AADB-4E33C2B6C5B2}" srcOrd="2" destOrd="0" presId="urn:microsoft.com/office/officeart/2018/5/layout/IconLeafLabelList"/>
    <dgm:cxn modelId="{B9CEBF8E-43BC-4A63-AFEE-8A7603A00339}" type="presParOf" srcId="{9C4ACA1D-DEA9-4600-AE33-59E4FF84B17B}" destId="{3F0D3E2D-78F7-4328-8495-36A7ADACCC15}" srcOrd="3" destOrd="0" presId="urn:microsoft.com/office/officeart/2018/5/layout/IconLeafLabelList"/>
    <dgm:cxn modelId="{6EEDA18B-C58E-4D47-9436-FE33AA612A50}" type="presParOf" srcId="{5393ED26-2443-4DC0-B79D-84B46DA5AC08}" destId="{0BD93B71-D929-4F63-8FD3-00DB952959FB}" srcOrd="1" destOrd="0" presId="urn:microsoft.com/office/officeart/2018/5/layout/IconLeafLabelList"/>
    <dgm:cxn modelId="{8B05855E-FB89-441F-8BDB-9911DB3FE8FF}" type="presParOf" srcId="{5393ED26-2443-4DC0-B79D-84B46DA5AC08}" destId="{ABB00AAC-4C47-4B30-AAB6-EADAF43974B3}" srcOrd="2" destOrd="0" presId="urn:microsoft.com/office/officeart/2018/5/layout/IconLeafLabelList"/>
    <dgm:cxn modelId="{9CC61180-3793-49F5-8FDC-F41722DF8468}" type="presParOf" srcId="{ABB00AAC-4C47-4B30-AAB6-EADAF43974B3}" destId="{957B9FD2-B4C4-43B0-B022-4943CCEA4554}" srcOrd="0" destOrd="0" presId="urn:microsoft.com/office/officeart/2018/5/layout/IconLeafLabelList"/>
    <dgm:cxn modelId="{DA406F0A-C310-4574-9F93-3598D1672D20}" type="presParOf" srcId="{ABB00AAC-4C47-4B30-AAB6-EADAF43974B3}" destId="{FE5D4510-4C8D-4A1F-BB1A-7210462FF155}" srcOrd="1" destOrd="0" presId="urn:microsoft.com/office/officeart/2018/5/layout/IconLeafLabelList"/>
    <dgm:cxn modelId="{C601B03B-3077-48B4-BCCB-FC1A20D66302}" type="presParOf" srcId="{ABB00AAC-4C47-4B30-AAB6-EADAF43974B3}" destId="{29B22F4E-6992-4B60-ABB1-56A56B15354F}" srcOrd="2" destOrd="0" presId="urn:microsoft.com/office/officeart/2018/5/layout/IconLeafLabelList"/>
    <dgm:cxn modelId="{62CB73A9-5F80-4404-97D1-5B3333BBDE91}" type="presParOf" srcId="{ABB00AAC-4C47-4B30-AAB6-EADAF43974B3}" destId="{5523CB5B-08F0-43D5-AC70-29DAACEBF2F4}" srcOrd="3" destOrd="0" presId="urn:microsoft.com/office/officeart/2018/5/layout/IconLeafLabelList"/>
    <dgm:cxn modelId="{8DF72B3D-6E1D-4C09-BA06-EA5DFCCB721A}" type="presParOf" srcId="{5393ED26-2443-4DC0-B79D-84B46DA5AC08}" destId="{E4F0D2EC-3459-486E-A235-33046D0371B4}" srcOrd="3" destOrd="0" presId="urn:microsoft.com/office/officeart/2018/5/layout/IconLeafLabelList"/>
    <dgm:cxn modelId="{DCAA2226-AB2D-4EF0-845D-B35A806CE1E1}" type="presParOf" srcId="{5393ED26-2443-4DC0-B79D-84B46DA5AC08}" destId="{F777328F-FCDD-479F-A43A-3125C72B13D2}" srcOrd="4" destOrd="0" presId="urn:microsoft.com/office/officeart/2018/5/layout/IconLeafLabelList"/>
    <dgm:cxn modelId="{E2F1A308-B675-44AA-8534-BDDBDD19B15A}" type="presParOf" srcId="{F777328F-FCDD-479F-A43A-3125C72B13D2}" destId="{66A0C1F4-9987-449C-8345-7D4B960EA6DE}" srcOrd="0" destOrd="0" presId="urn:microsoft.com/office/officeart/2018/5/layout/IconLeafLabelList"/>
    <dgm:cxn modelId="{A5333C15-486D-4E73-B6FE-0E23CFE60A5E}" type="presParOf" srcId="{F777328F-FCDD-479F-A43A-3125C72B13D2}" destId="{59FB7A54-E33A-45AE-8774-58CAF1850BA6}" srcOrd="1" destOrd="0" presId="urn:microsoft.com/office/officeart/2018/5/layout/IconLeafLabelList"/>
    <dgm:cxn modelId="{DDEED934-3FFD-4FA6-B25D-98FD7EEE5329}" type="presParOf" srcId="{F777328F-FCDD-479F-A43A-3125C72B13D2}" destId="{9E365E5F-52F7-4F1E-B63F-681C887C9059}" srcOrd="2" destOrd="0" presId="urn:microsoft.com/office/officeart/2018/5/layout/IconLeafLabelList"/>
    <dgm:cxn modelId="{7FE58163-D458-4D24-8C38-BB48B9F29258}" type="presParOf" srcId="{F777328F-FCDD-479F-A43A-3125C72B13D2}" destId="{72C11622-E8C6-48E8-AD9B-18C45783EC52}" srcOrd="3" destOrd="0" presId="urn:microsoft.com/office/officeart/2018/5/layout/IconLeafLabelList"/>
    <dgm:cxn modelId="{11FA33EE-021B-4B36-BA65-70FEB7C41985}" type="presParOf" srcId="{5393ED26-2443-4DC0-B79D-84B46DA5AC08}" destId="{3F472ACD-7B83-4A62-A17B-545F3BEBF158}" srcOrd="5" destOrd="0" presId="urn:microsoft.com/office/officeart/2018/5/layout/IconLeafLabelList"/>
    <dgm:cxn modelId="{7A2F57B8-CD31-4470-80FB-9FCEB7730E1A}" type="presParOf" srcId="{5393ED26-2443-4DC0-B79D-84B46DA5AC08}" destId="{0813C603-E108-4B01-AD14-B8208927311C}" srcOrd="6" destOrd="0" presId="urn:microsoft.com/office/officeart/2018/5/layout/IconLeafLabelList"/>
    <dgm:cxn modelId="{505168A3-1EF0-4311-A89D-D28173DAF792}" type="presParOf" srcId="{0813C603-E108-4B01-AD14-B8208927311C}" destId="{89D1406B-75DE-4996-9B97-64B0E4F46CA1}" srcOrd="0" destOrd="0" presId="urn:microsoft.com/office/officeart/2018/5/layout/IconLeafLabelList"/>
    <dgm:cxn modelId="{30F624FA-0729-4B9F-8C8C-FFDD9B3DBEC4}" type="presParOf" srcId="{0813C603-E108-4B01-AD14-B8208927311C}" destId="{84EC2841-F07A-4704-9000-169A4BDF2E48}" srcOrd="1" destOrd="0" presId="urn:microsoft.com/office/officeart/2018/5/layout/IconLeafLabelList"/>
    <dgm:cxn modelId="{341CE7C3-EBFD-451B-B92F-D817097A81A9}" type="presParOf" srcId="{0813C603-E108-4B01-AD14-B8208927311C}" destId="{308A5DCF-9857-4F98-AF2D-66699346CDB7}" srcOrd="2" destOrd="0" presId="urn:microsoft.com/office/officeart/2018/5/layout/IconLeafLabelList"/>
    <dgm:cxn modelId="{579CA336-0C6F-406C-AD98-31463968CD18}" type="presParOf" srcId="{0813C603-E108-4B01-AD14-B8208927311C}" destId="{BEB1DE62-2B6A-4B49-B65C-05B017EA6B4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EFE95A-15BE-4202-B23A-BFBF9779C23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C92ED0E-8059-4FC8-85A0-A1713D92ED95}">
      <dgm:prSet custT="1"/>
      <dgm:spPr/>
      <dgm:t>
        <a:bodyPr/>
        <a:lstStyle/>
        <a:p>
          <a:r>
            <a:rPr lang="en-US" sz="2800" dirty="0"/>
            <a:t>Modeling an environmentally aware life stance</a:t>
          </a:r>
        </a:p>
      </dgm:t>
    </dgm:pt>
    <dgm:pt modelId="{3D48DB0B-699C-4CC2-9897-0A8B9F419B42}" type="parTrans" cxnId="{7E4F1F68-5D07-4180-B788-B204D66F3B9C}">
      <dgm:prSet/>
      <dgm:spPr/>
      <dgm:t>
        <a:bodyPr/>
        <a:lstStyle/>
        <a:p>
          <a:endParaRPr lang="en-US"/>
        </a:p>
      </dgm:t>
    </dgm:pt>
    <dgm:pt modelId="{3D954B81-9007-440B-BFDE-2B009188D7CA}" type="sibTrans" cxnId="{7E4F1F68-5D07-4180-B788-B204D66F3B9C}">
      <dgm:prSet/>
      <dgm:spPr/>
      <dgm:t>
        <a:bodyPr/>
        <a:lstStyle/>
        <a:p>
          <a:endParaRPr lang="en-US"/>
        </a:p>
      </dgm:t>
    </dgm:pt>
    <dgm:pt modelId="{9DD3772C-730B-40BF-B1AA-02B728323B3D}">
      <dgm:prSet/>
      <dgm:spPr/>
      <dgm:t>
        <a:bodyPr/>
        <a:lstStyle/>
        <a:p>
          <a:r>
            <a:rPr lang="en-US" dirty="0"/>
            <a:t>Allowing myself to be educated by the client</a:t>
          </a:r>
        </a:p>
      </dgm:t>
    </dgm:pt>
    <dgm:pt modelId="{633DD13E-350F-48B6-88C0-EF7664C7F784}" type="parTrans" cxnId="{B11A7888-3BD9-475D-A01C-794CF4A951D3}">
      <dgm:prSet/>
      <dgm:spPr/>
      <dgm:t>
        <a:bodyPr/>
        <a:lstStyle/>
        <a:p>
          <a:endParaRPr lang="en-US"/>
        </a:p>
      </dgm:t>
    </dgm:pt>
    <dgm:pt modelId="{E8D8884C-248A-44A9-ADB5-FA46F33903F3}" type="sibTrans" cxnId="{B11A7888-3BD9-475D-A01C-794CF4A951D3}">
      <dgm:prSet/>
      <dgm:spPr/>
      <dgm:t>
        <a:bodyPr/>
        <a:lstStyle/>
        <a:p>
          <a:endParaRPr lang="en-US"/>
        </a:p>
      </dgm:t>
    </dgm:pt>
    <dgm:pt modelId="{CDD17D90-B985-4AEF-9063-D6863E507E7A}">
      <dgm:prSet/>
      <dgm:spPr/>
      <dgm:t>
        <a:bodyPr/>
        <a:lstStyle/>
        <a:p>
          <a:r>
            <a:rPr lang="en-US" dirty="0"/>
            <a:t>Helping the client “purpose” in the larger environment (Doppelt, 2016) to increase agency</a:t>
          </a:r>
        </a:p>
      </dgm:t>
    </dgm:pt>
    <dgm:pt modelId="{880E955A-E694-4337-946B-223DE7AD7449}" type="parTrans" cxnId="{08FE63B0-CBCD-4898-A911-0E6B67C59BA0}">
      <dgm:prSet/>
      <dgm:spPr/>
      <dgm:t>
        <a:bodyPr/>
        <a:lstStyle/>
        <a:p>
          <a:endParaRPr lang="en-US"/>
        </a:p>
      </dgm:t>
    </dgm:pt>
    <dgm:pt modelId="{F69ED402-1141-4E0E-B677-A9536A0B9DCC}" type="sibTrans" cxnId="{08FE63B0-CBCD-4898-A911-0E6B67C59BA0}">
      <dgm:prSet/>
      <dgm:spPr/>
      <dgm:t>
        <a:bodyPr/>
        <a:lstStyle/>
        <a:p>
          <a:endParaRPr lang="en-US"/>
        </a:p>
      </dgm:t>
    </dgm:pt>
    <dgm:pt modelId="{85D38EEC-46DF-4306-9699-4097C580E886}" type="pres">
      <dgm:prSet presAssocID="{86EFE95A-15BE-4202-B23A-BFBF9779C238}" presName="root" presStyleCnt="0">
        <dgm:presLayoutVars>
          <dgm:dir/>
          <dgm:resizeHandles val="exact"/>
        </dgm:presLayoutVars>
      </dgm:prSet>
      <dgm:spPr/>
    </dgm:pt>
    <dgm:pt modelId="{6CBE7839-7AF4-496A-B06E-9BDF21532F11}" type="pres">
      <dgm:prSet presAssocID="{9C92ED0E-8059-4FC8-85A0-A1713D92ED95}" presName="compNode" presStyleCnt="0"/>
      <dgm:spPr/>
    </dgm:pt>
    <dgm:pt modelId="{2190139D-0AE7-43B8-8428-D4C3C4992A81}" type="pres">
      <dgm:prSet presAssocID="{9C92ED0E-8059-4FC8-85A0-A1713D92ED9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6727F47B-FAB0-406F-BCEF-E1F067BC9511}" type="pres">
      <dgm:prSet presAssocID="{9C92ED0E-8059-4FC8-85A0-A1713D92ED95}" presName="spaceRect" presStyleCnt="0"/>
      <dgm:spPr/>
    </dgm:pt>
    <dgm:pt modelId="{D1DEB824-D16F-4808-B6E3-97D0D6360F41}" type="pres">
      <dgm:prSet presAssocID="{9C92ED0E-8059-4FC8-85A0-A1713D92ED95}" presName="textRect" presStyleLbl="revTx" presStyleIdx="0" presStyleCnt="3" custScaleY="175981">
        <dgm:presLayoutVars>
          <dgm:chMax val="1"/>
          <dgm:chPref val="1"/>
        </dgm:presLayoutVars>
      </dgm:prSet>
      <dgm:spPr/>
    </dgm:pt>
    <dgm:pt modelId="{40360EDD-C16A-4F16-92C8-64AA47E680DC}" type="pres">
      <dgm:prSet presAssocID="{3D954B81-9007-440B-BFDE-2B009188D7CA}" presName="sibTrans" presStyleCnt="0"/>
      <dgm:spPr/>
    </dgm:pt>
    <dgm:pt modelId="{5B3AAF51-91D3-44A3-BC41-D26A3EA2B70C}" type="pres">
      <dgm:prSet presAssocID="{9DD3772C-730B-40BF-B1AA-02B728323B3D}" presName="compNode" presStyleCnt="0"/>
      <dgm:spPr/>
    </dgm:pt>
    <dgm:pt modelId="{7FCE70F1-F1EC-4298-9E22-F975EF496660}" type="pres">
      <dgm:prSet presAssocID="{9DD3772C-730B-40BF-B1AA-02B728323B3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B45889C-9208-49D1-BA1B-CD5C44CAEE82}" type="pres">
      <dgm:prSet presAssocID="{9DD3772C-730B-40BF-B1AA-02B728323B3D}" presName="spaceRect" presStyleCnt="0"/>
      <dgm:spPr/>
    </dgm:pt>
    <dgm:pt modelId="{E7C45A75-9161-4E1D-BA49-9A89B022D848}" type="pres">
      <dgm:prSet presAssocID="{9DD3772C-730B-40BF-B1AA-02B728323B3D}" presName="textRect" presStyleLbl="revTx" presStyleIdx="1" presStyleCnt="3" custScaleY="195146">
        <dgm:presLayoutVars>
          <dgm:chMax val="1"/>
          <dgm:chPref val="1"/>
        </dgm:presLayoutVars>
      </dgm:prSet>
      <dgm:spPr/>
    </dgm:pt>
    <dgm:pt modelId="{8016C099-04BE-40DB-A3FD-F25D614E6FF2}" type="pres">
      <dgm:prSet presAssocID="{E8D8884C-248A-44A9-ADB5-FA46F33903F3}" presName="sibTrans" presStyleCnt="0"/>
      <dgm:spPr/>
    </dgm:pt>
    <dgm:pt modelId="{9BEA06B3-E8FB-4331-AAF0-F8DB8D62CADB}" type="pres">
      <dgm:prSet presAssocID="{CDD17D90-B985-4AEF-9063-D6863E507E7A}" presName="compNode" presStyleCnt="0"/>
      <dgm:spPr/>
    </dgm:pt>
    <dgm:pt modelId="{C4372628-96C8-4582-999A-0AFAEDF1C559}" type="pres">
      <dgm:prSet presAssocID="{CDD17D90-B985-4AEF-9063-D6863E507E7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ize"/>
        </a:ext>
      </dgm:extLst>
    </dgm:pt>
    <dgm:pt modelId="{241E5BA1-DD4E-4208-8420-9815AD7259EC}" type="pres">
      <dgm:prSet presAssocID="{CDD17D90-B985-4AEF-9063-D6863E507E7A}" presName="spaceRect" presStyleCnt="0"/>
      <dgm:spPr/>
    </dgm:pt>
    <dgm:pt modelId="{C241C0A2-3A06-46A7-9537-6749254FF159}" type="pres">
      <dgm:prSet presAssocID="{CDD17D90-B985-4AEF-9063-D6863E507E7A}" presName="textRect" presStyleLbl="revTx" presStyleIdx="2" presStyleCnt="3" custScaleY="183367">
        <dgm:presLayoutVars>
          <dgm:chMax val="1"/>
          <dgm:chPref val="1"/>
        </dgm:presLayoutVars>
      </dgm:prSet>
      <dgm:spPr/>
    </dgm:pt>
  </dgm:ptLst>
  <dgm:cxnLst>
    <dgm:cxn modelId="{304AF01D-999B-424E-A889-295ABBB73978}" type="presOf" srcId="{CDD17D90-B985-4AEF-9063-D6863E507E7A}" destId="{C241C0A2-3A06-46A7-9537-6749254FF159}" srcOrd="0" destOrd="0" presId="urn:microsoft.com/office/officeart/2018/2/layout/IconLabelList"/>
    <dgm:cxn modelId="{F16A7165-91D6-4D90-8D92-4A3A3FBFEA2E}" type="presOf" srcId="{9C92ED0E-8059-4FC8-85A0-A1713D92ED95}" destId="{D1DEB824-D16F-4808-B6E3-97D0D6360F41}" srcOrd="0" destOrd="0" presId="urn:microsoft.com/office/officeart/2018/2/layout/IconLabelList"/>
    <dgm:cxn modelId="{F588F945-0CC7-4014-A031-90E7555288D2}" type="presOf" srcId="{9DD3772C-730B-40BF-B1AA-02B728323B3D}" destId="{E7C45A75-9161-4E1D-BA49-9A89B022D848}" srcOrd="0" destOrd="0" presId="urn:microsoft.com/office/officeart/2018/2/layout/IconLabelList"/>
    <dgm:cxn modelId="{7E4F1F68-5D07-4180-B788-B204D66F3B9C}" srcId="{86EFE95A-15BE-4202-B23A-BFBF9779C238}" destId="{9C92ED0E-8059-4FC8-85A0-A1713D92ED95}" srcOrd="0" destOrd="0" parTransId="{3D48DB0B-699C-4CC2-9897-0A8B9F419B42}" sibTransId="{3D954B81-9007-440B-BFDE-2B009188D7CA}"/>
    <dgm:cxn modelId="{B11A7888-3BD9-475D-A01C-794CF4A951D3}" srcId="{86EFE95A-15BE-4202-B23A-BFBF9779C238}" destId="{9DD3772C-730B-40BF-B1AA-02B728323B3D}" srcOrd="1" destOrd="0" parTransId="{633DD13E-350F-48B6-88C0-EF7664C7F784}" sibTransId="{E8D8884C-248A-44A9-ADB5-FA46F33903F3}"/>
    <dgm:cxn modelId="{08FE63B0-CBCD-4898-A911-0E6B67C59BA0}" srcId="{86EFE95A-15BE-4202-B23A-BFBF9779C238}" destId="{CDD17D90-B985-4AEF-9063-D6863E507E7A}" srcOrd="2" destOrd="0" parTransId="{880E955A-E694-4337-946B-223DE7AD7449}" sibTransId="{F69ED402-1141-4E0E-B677-A9536A0B9DCC}"/>
    <dgm:cxn modelId="{370F26B1-C226-4BB2-B63A-A6A898F3F24B}" type="presOf" srcId="{86EFE95A-15BE-4202-B23A-BFBF9779C238}" destId="{85D38EEC-46DF-4306-9699-4097C580E886}" srcOrd="0" destOrd="0" presId="urn:microsoft.com/office/officeart/2018/2/layout/IconLabelList"/>
    <dgm:cxn modelId="{54A40CC7-FA3A-4D26-B4A2-8ADA1354DF95}" type="presParOf" srcId="{85D38EEC-46DF-4306-9699-4097C580E886}" destId="{6CBE7839-7AF4-496A-B06E-9BDF21532F11}" srcOrd="0" destOrd="0" presId="urn:microsoft.com/office/officeart/2018/2/layout/IconLabelList"/>
    <dgm:cxn modelId="{00B3779F-47A3-4107-AFFF-7AE6687DCDA9}" type="presParOf" srcId="{6CBE7839-7AF4-496A-B06E-9BDF21532F11}" destId="{2190139D-0AE7-43B8-8428-D4C3C4992A81}" srcOrd="0" destOrd="0" presId="urn:microsoft.com/office/officeart/2018/2/layout/IconLabelList"/>
    <dgm:cxn modelId="{AB0A25A5-E11F-4481-8448-A175C3559533}" type="presParOf" srcId="{6CBE7839-7AF4-496A-B06E-9BDF21532F11}" destId="{6727F47B-FAB0-406F-BCEF-E1F067BC9511}" srcOrd="1" destOrd="0" presId="urn:microsoft.com/office/officeart/2018/2/layout/IconLabelList"/>
    <dgm:cxn modelId="{5C451A50-9126-4EEB-89A6-1AA82FD6457B}" type="presParOf" srcId="{6CBE7839-7AF4-496A-B06E-9BDF21532F11}" destId="{D1DEB824-D16F-4808-B6E3-97D0D6360F41}" srcOrd="2" destOrd="0" presId="urn:microsoft.com/office/officeart/2018/2/layout/IconLabelList"/>
    <dgm:cxn modelId="{C4DB1DFA-A1CC-4707-B577-201C72C588FD}" type="presParOf" srcId="{85D38EEC-46DF-4306-9699-4097C580E886}" destId="{40360EDD-C16A-4F16-92C8-64AA47E680DC}" srcOrd="1" destOrd="0" presId="urn:microsoft.com/office/officeart/2018/2/layout/IconLabelList"/>
    <dgm:cxn modelId="{0F82FE09-398C-48DE-AFB8-9D4EE396519B}" type="presParOf" srcId="{85D38EEC-46DF-4306-9699-4097C580E886}" destId="{5B3AAF51-91D3-44A3-BC41-D26A3EA2B70C}" srcOrd="2" destOrd="0" presId="urn:microsoft.com/office/officeart/2018/2/layout/IconLabelList"/>
    <dgm:cxn modelId="{7B9B1B9E-D341-4C72-8990-EB3A71AEB0A4}" type="presParOf" srcId="{5B3AAF51-91D3-44A3-BC41-D26A3EA2B70C}" destId="{7FCE70F1-F1EC-4298-9E22-F975EF496660}" srcOrd="0" destOrd="0" presId="urn:microsoft.com/office/officeart/2018/2/layout/IconLabelList"/>
    <dgm:cxn modelId="{9509AEA6-7B0B-4D0D-BD78-8B6E92DF9691}" type="presParOf" srcId="{5B3AAF51-91D3-44A3-BC41-D26A3EA2B70C}" destId="{4B45889C-9208-49D1-BA1B-CD5C44CAEE82}" srcOrd="1" destOrd="0" presId="urn:microsoft.com/office/officeart/2018/2/layout/IconLabelList"/>
    <dgm:cxn modelId="{7E887232-932C-4EAB-97B4-1E1ADFF97C64}" type="presParOf" srcId="{5B3AAF51-91D3-44A3-BC41-D26A3EA2B70C}" destId="{E7C45A75-9161-4E1D-BA49-9A89B022D848}" srcOrd="2" destOrd="0" presId="urn:microsoft.com/office/officeart/2018/2/layout/IconLabelList"/>
    <dgm:cxn modelId="{0304B004-4970-42E8-8088-F49C3C8831D8}" type="presParOf" srcId="{85D38EEC-46DF-4306-9699-4097C580E886}" destId="{8016C099-04BE-40DB-A3FD-F25D614E6FF2}" srcOrd="3" destOrd="0" presId="urn:microsoft.com/office/officeart/2018/2/layout/IconLabelList"/>
    <dgm:cxn modelId="{D82FECA9-B81F-4B78-9608-9034606C94E4}" type="presParOf" srcId="{85D38EEC-46DF-4306-9699-4097C580E886}" destId="{9BEA06B3-E8FB-4331-AAF0-F8DB8D62CADB}" srcOrd="4" destOrd="0" presId="urn:microsoft.com/office/officeart/2018/2/layout/IconLabelList"/>
    <dgm:cxn modelId="{A42F6281-7635-451F-A675-ED57E3A4E8B8}" type="presParOf" srcId="{9BEA06B3-E8FB-4331-AAF0-F8DB8D62CADB}" destId="{C4372628-96C8-4582-999A-0AFAEDF1C559}" srcOrd="0" destOrd="0" presId="urn:microsoft.com/office/officeart/2018/2/layout/IconLabelList"/>
    <dgm:cxn modelId="{DAAB3410-A670-489B-9866-DF694EDBE28B}" type="presParOf" srcId="{9BEA06B3-E8FB-4331-AAF0-F8DB8D62CADB}" destId="{241E5BA1-DD4E-4208-8420-9815AD7259EC}" srcOrd="1" destOrd="0" presId="urn:microsoft.com/office/officeart/2018/2/layout/IconLabelList"/>
    <dgm:cxn modelId="{EAAC784C-8B97-4309-9BDC-9B64BEE669E3}" type="presParOf" srcId="{9BEA06B3-E8FB-4331-AAF0-F8DB8D62CADB}" destId="{C241C0A2-3A06-46A7-9537-6749254FF1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93356D-AC4C-4743-823C-D21DF6D4975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3E4E15-6FF9-4D28-8308-32B2534BADC1}">
      <dgm:prSet phldrT="[Text]"/>
      <dgm:spPr/>
      <dgm:t>
        <a:bodyPr/>
        <a:lstStyle/>
        <a:p>
          <a:r>
            <a:rPr lang="en-US" dirty="0" err="1"/>
            <a:t>Ecosystemic</a:t>
          </a:r>
          <a:endParaRPr lang="en-US" dirty="0"/>
        </a:p>
      </dgm:t>
    </dgm:pt>
    <dgm:pt modelId="{F78B5CB8-676F-4D42-82A9-CB796E7EC72C}" type="parTrans" cxnId="{8939595E-5D8A-4662-8C1E-9418066F474E}">
      <dgm:prSet/>
      <dgm:spPr/>
      <dgm:t>
        <a:bodyPr/>
        <a:lstStyle/>
        <a:p>
          <a:endParaRPr lang="en-US"/>
        </a:p>
      </dgm:t>
    </dgm:pt>
    <dgm:pt modelId="{B6BC81FF-50F0-4088-89C8-E62C50935E67}" type="sibTrans" cxnId="{8939595E-5D8A-4662-8C1E-9418066F474E}">
      <dgm:prSet/>
      <dgm:spPr/>
      <dgm:t>
        <a:bodyPr/>
        <a:lstStyle/>
        <a:p>
          <a:endParaRPr lang="en-US"/>
        </a:p>
      </dgm:t>
    </dgm:pt>
    <dgm:pt modelId="{65C7A64A-9167-4FFE-94F5-03F74CA3970A}">
      <dgm:prSet phldrT="[Text]"/>
      <dgm:spPr/>
      <dgm:t>
        <a:bodyPr/>
        <a:lstStyle/>
        <a:p>
          <a:r>
            <a:rPr lang="en-US" dirty="0"/>
            <a:t>Socio-political/cultural</a:t>
          </a:r>
        </a:p>
      </dgm:t>
    </dgm:pt>
    <dgm:pt modelId="{812D5105-9545-4479-A861-7BDA5D8D37A0}" type="parTrans" cxnId="{5E3CD9FB-9029-4269-B34C-E4B461A2BD98}">
      <dgm:prSet/>
      <dgm:spPr/>
      <dgm:t>
        <a:bodyPr/>
        <a:lstStyle/>
        <a:p>
          <a:endParaRPr lang="en-US"/>
        </a:p>
      </dgm:t>
    </dgm:pt>
    <dgm:pt modelId="{806196A5-25A0-4237-A7F8-F0148AE710A7}" type="sibTrans" cxnId="{5E3CD9FB-9029-4269-B34C-E4B461A2BD98}">
      <dgm:prSet/>
      <dgm:spPr/>
      <dgm:t>
        <a:bodyPr/>
        <a:lstStyle/>
        <a:p>
          <a:endParaRPr lang="en-US"/>
        </a:p>
      </dgm:t>
    </dgm:pt>
    <dgm:pt modelId="{2C3FABF1-0713-4539-A661-E1C4A4D5F5A5}">
      <dgm:prSet phldrT="[Text]"/>
      <dgm:spPr/>
      <dgm:t>
        <a:bodyPr/>
        <a:lstStyle/>
        <a:p>
          <a:r>
            <a:rPr lang="en-US" dirty="0"/>
            <a:t>Interpersonal</a:t>
          </a:r>
        </a:p>
      </dgm:t>
    </dgm:pt>
    <dgm:pt modelId="{303467EB-CDD0-4994-8BA9-F0B3661AF211}" type="parTrans" cxnId="{749CFCE7-030D-4851-80FB-148EE3EE90A0}">
      <dgm:prSet/>
      <dgm:spPr/>
      <dgm:t>
        <a:bodyPr/>
        <a:lstStyle/>
        <a:p>
          <a:endParaRPr lang="en-US"/>
        </a:p>
      </dgm:t>
    </dgm:pt>
    <dgm:pt modelId="{9E64AF53-9683-47CD-881C-78CB4458752A}" type="sibTrans" cxnId="{749CFCE7-030D-4851-80FB-148EE3EE90A0}">
      <dgm:prSet/>
      <dgm:spPr/>
      <dgm:t>
        <a:bodyPr/>
        <a:lstStyle/>
        <a:p>
          <a:endParaRPr lang="en-US"/>
        </a:p>
      </dgm:t>
    </dgm:pt>
    <dgm:pt modelId="{1DCA7901-BC54-47EC-AE90-D2D972B3BBD6}">
      <dgm:prSet phldrT="[Text]"/>
      <dgm:spPr/>
      <dgm:t>
        <a:bodyPr/>
        <a:lstStyle/>
        <a:p>
          <a:r>
            <a:rPr lang="en-US" dirty="0"/>
            <a:t>Intrapsychic</a:t>
          </a:r>
        </a:p>
      </dgm:t>
    </dgm:pt>
    <dgm:pt modelId="{17D2F68F-B202-445D-95E4-508F5B135CDF}" type="parTrans" cxnId="{749A8991-96A4-4BC3-8BD8-2E8F30DE825E}">
      <dgm:prSet/>
      <dgm:spPr/>
      <dgm:t>
        <a:bodyPr/>
        <a:lstStyle/>
        <a:p>
          <a:endParaRPr lang="en-US"/>
        </a:p>
      </dgm:t>
    </dgm:pt>
    <dgm:pt modelId="{CC44582C-5A42-483F-A967-BD0396C4AC78}" type="sibTrans" cxnId="{749A8991-96A4-4BC3-8BD8-2E8F30DE825E}">
      <dgm:prSet/>
      <dgm:spPr/>
      <dgm:t>
        <a:bodyPr/>
        <a:lstStyle/>
        <a:p>
          <a:endParaRPr lang="en-US"/>
        </a:p>
      </dgm:t>
    </dgm:pt>
    <dgm:pt modelId="{6C612661-7E1A-45E3-B94F-CB60E95B4F4D}" type="pres">
      <dgm:prSet presAssocID="{2593356D-AC4C-4743-823C-D21DF6D49751}" presName="Name0" presStyleCnt="0">
        <dgm:presLayoutVars>
          <dgm:chMax val="7"/>
          <dgm:resizeHandles val="exact"/>
        </dgm:presLayoutVars>
      </dgm:prSet>
      <dgm:spPr/>
    </dgm:pt>
    <dgm:pt modelId="{FBB58F8D-2DEC-4B2E-98F8-5E2A0F521FAF}" type="pres">
      <dgm:prSet presAssocID="{2593356D-AC4C-4743-823C-D21DF6D49751}" presName="comp1" presStyleCnt="0"/>
      <dgm:spPr/>
    </dgm:pt>
    <dgm:pt modelId="{5B968C4B-C32A-4F8B-9F72-F270ADD9B21C}" type="pres">
      <dgm:prSet presAssocID="{2593356D-AC4C-4743-823C-D21DF6D49751}" presName="circle1" presStyleLbl="node1" presStyleIdx="0" presStyleCnt="4"/>
      <dgm:spPr/>
    </dgm:pt>
    <dgm:pt modelId="{F8A19344-FE1F-4688-8B27-AF9EE10FE7FE}" type="pres">
      <dgm:prSet presAssocID="{2593356D-AC4C-4743-823C-D21DF6D49751}" presName="c1text" presStyleLbl="node1" presStyleIdx="0" presStyleCnt="4">
        <dgm:presLayoutVars>
          <dgm:bulletEnabled val="1"/>
        </dgm:presLayoutVars>
      </dgm:prSet>
      <dgm:spPr/>
    </dgm:pt>
    <dgm:pt modelId="{0C5DADF9-2AB2-42D4-8319-5DA6D2DEAAA4}" type="pres">
      <dgm:prSet presAssocID="{2593356D-AC4C-4743-823C-D21DF6D49751}" presName="comp2" presStyleCnt="0"/>
      <dgm:spPr/>
    </dgm:pt>
    <dgm:pt modelId="{EE83D36B-4570-4C3E-9020-73226ABC8F2B}" type="pres">
      <dgm:prSet presAssocID="{2593356D-AC4C-4743-823C-D21DF6D49751}" presName="circle2" presStyleLbl="node1" presStyleIdx="1" presStyleCnt="4"/>
      <dgm:spPr/>
    </dgm:pt>
    <dgm:pt modelId="{B3F2F038-C748-4E09-B709-FD07F83ACD19}" type="pres">
      <dgm:prSet presAssocID="{2593356D-AC4C-4743-823C-D21DF6D49751}" presName="c2text" presStyleLbl="node1" presStyleIdx="1" presStyleCnt="4">
        <dgm:presLayoutVars>
          <dgm:bulletEnabled val="1"/>
        </dgm:presLayoutVars>
      </dgm:prSet>
      <dgm:spPr/>
    </dgm:pt>
    <dgm:pt modelId="{836BAAD3-0CEE-42A4-82F7-54410569F45D}" type="pres">
      <dgm:prSet presAssocID="{2593356D-AC4C-4743-823C-D21DF6D49751}" presName="comp3" presStyleCnt="0"/>
      <dgm:spPr/>
    </dgm:pt>
    <dgm:pt modelId="{CB0A333D-E67F-481B-8DF4-A54CE8747E64}" type="pres">
      <dgm:prSet presAssocID="{2593356D-AC4C-4743-823C-D21DF6D49751}" presName="circle3" presStyleLbl="node1" presStyleIdx="2" presStyleCnt="4" custLinFactNeighborX="-545" custLinFactNeighborY="-1176"/>
      <dgm:spPr/>
    </dgm:pt>
    <dgm:pt modelId="{C2FE1EFB-C589-42A3-9593-AD821F69A269}" type="pres">
      <dgm:prSet presAssocID="{2593356D-AC4C-4743-823C-D21DF6D49751}" presName="c3text" presStyleLbl="node1" presStyleIdx="2" presStyleCnt="4">
        <dgm:presLayoutVars>
          <dgm:bulletEnabled val="1"/>
        </dgm:presLayoutVars>
      </dgm:prSet>
      <dgm:spPr/>
    </dgm:pt>
    <dgm:pt modelId="{2C00D3A3-54F9-41CB-B2E9-F62BDDC08870}" type="pres">
      <dgm:prSet presAssocID="{2593356D-AC4C-4743-823C-D21DF6D49751}" presName="comp4" presStyleCnt="0"/>
      <dgm:spPr/>
    </dgm:pt>
    <dgm:pt modelId="{4BBD722B-363C-4F2E-97F7-71CEDCFA643D}" type="pres">
      <dgm:prSet presAssocID="{2593356D-AC4C-4743-823C-D21DF6D49751}" presName="circle4" presStyleLbl="node1" presStyleIdx="3" presStyleCnt="4"/>
      <dgm:spPr/>
    </dgm:pt>
    <dgm:pt modelId="{45BF08DB-0D0B-4E2F-ABD9-6048A162DD89}" type="pres">
      <dgm:prSet presAssocID="{2593356D-AC4C-4743-823C-D21DF6D4975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52EDF900-2679-491E-9028-24EF68EE6F3E}" type="presOf" srcId="{2593356D-AC4C-4743-823C-D21DF6D49751}" destId="{6C612661-7E1A-45E3-B94F-CB60E95B4F4D}" srcOrd="0" destOrd="0" presId="urn:microsoft.com/office/officeart/2005/8/layout/venn2"/>
    <dgm:cxn modelId="{E94EC805-155B-47AE-9AE6-B4B1E4471D2B}" type="presOf" srcId="{1DCA7901-BC54-47EC-AE90-D2D972B3BBD6}" destId="{4BBD722B-363C-4F2E-97F7-71CEDCFA643D}" srcOrd="0" destOrd="0" presId="urn:microsoft.com/office/officeart/2005/8/layout/venn2"/>
    <dgm:cxn modelId="{47B8120A-8C22-433F-8428-BEBA104CECAC}" type="presOf" srcId="{2C3FABF1-0713-4539-A661-E1C4A4D5F5A5}" destId="{CB0A333D-E67F-481B-8DF4-A54CE8747E64}" srcOrd="0" destOrd="0" presId="urn:microsoft.com/office/officeart/2005/8/layout/venn2"/>
    <dgm:cxn modelId="{A435D10B-64F7-44A9-928D-A6EF3C49CBC6}" type="presOf" srcId="{1DCA7901-BC54-47EC-AE90-D2D972B3BBD6}" destId="{45BF08DB-0D0B-4E2F-ABD9-6048A162DD89}" srcOrd="1" destOrd="0" presId="urn:microsoft.com/office/officeart/2005/8/layout/venn2"/>
    <dgm:cxn modelId="{8939595E-5D8A-4662-8C1E-9418066F474E}" srcId="{2593356D-AC4C-4743-823C-D21DF6D49751}" destId="{4C3E4E15-6FF9-4D28-8308-32B2534BADC1}" srcOrd="0" destOrd="0" parTransId="{F78B5CB8-676F-4D42-82A9-CB796E7EC72C}" sibTransId="{B6BC81FF-50F0-4088-89C8-E62C50935E67}"/>
    <dgm:cxn modelId="{9C860575-98F6-41CE-9CE3-414AF1311D3E}" type="presOf" srcId="{2C3FABF1-0713-4539-A661-E1C4A4D5F5A5}" destId="{C2FE1EFB-C589-42A3-9593-AD821F69A269}" srcOrd="1" destOrd="0" presId="urn:microsoft.com/office/officeart/2005/8/layout/venn2"/>
    <dgm:cxn modelId="{B3B4CB7B-A519-4649-8F15-65CE65B8C0CA}" type="presOf" srcId="{4C3E4E15-6FF9-4D28-8308-32B2534BADC1}" destId="{F8A19344-FE1F-4688-8B27-AF9EE10FE7FE}" srcOrd="1" destOrd="0" presId="urn:microsoft.com/office/officeart/2005/8/layout/venn2"/>
    <dgm:cxn modelId="{749A8991-96A4-4BC3-8BD8-2E8F30DE825E}" srcId="{2593356D-AC4C-4743-823C-D21DF6D49751}" destId="{1DCA7901-BC54-47EC-AE90-D2D972B3BBD6}" srcOrd="3" destOrd="0" parTransId="{17D2F68F-B202-445D-95E4-508F5B135CDF}" sibTransId="{CC44582C-5A42-483F-A967-BD0396C4AC78}"/>
    <dgm:cxn modelId="{5B634094-8EF4-4DC3-B10E-6E8038922B5E}" type="presOf" srcId="{4C3E4E15-6FF9-4D28-8308-32B2534BADC1}" destId="{5B968C4B-C32A-4F8B-9F72-F270ADD9B21C}" srcOrd="0" destOrd="0" presId="urn:microsoft.com/office/officeart/2005/8/layout/venn2"/>
    <dgm:cxn modelId="{DD80579D-791B-4B1A-A845-98A00518204A}" type="presOf" srcId="{65C7A64A-9167-4FFE-94F5-03F74CA3970A}" destId="{B3F2F038-C748-4E09-B709-FD07F83ACD19}" srcOrd="1" destOrd="0" presId="urn:microsoft.com/office/officeart/2005/8/layout/venn2"/>
    <dgm:cxn modelId="{D43DB1C6-D353-43C1-9AB4-D11F9FAFC447}" type="presOf" srcId="{65C7A64A-9167-4FFE-94F5-03F74CA3970A}" destId="{EE83D36B-4570-4C3E-9020-73226ABC8F2B}" srcOrd="0" destOrd="0" presId="urn:microsoft.com/office/officeart/2005/8/layout/venn2"/>
    <dgm:cxn modelId="{749CFCE7-030D-4851-80FB-148EE3EE90A0}" srcId="{2593356D-AC4C-4743-823C-D21DF6D49751}" destId="{2C3FABF1-0713-4539-A661-E1C4A4D5F5A5}" srcOrd="2" destOrd="0" parTransId="{303467EB-CDD0-4994-8BA9-F0B3661AF211}" sibTransId="{9E64AF53-9683-47CD-881C-78CB4458752A}"/>
    <dgm:cxn modelId="{5E3CD9FB-9029-4269-B34C-E4B461A2BD98}" srcId="{2593356D-AC4C-4743-823C-D21DF6D49751}" destId="{65C7A64A-9167-4FFE-94F5-03F74CA3970A}" srcOrd="1" destOrd="0" parTransId="{812D5105-9545-4479-A861-7BDA5D8D37A0}" sibTransId="{806196A5-25A0-4237-A7F8-F0148AE710A7}"/>
    <dgm:cxn modelId="{CE932B47-BC2F-419D-AAAC-6FC9EE9C22E4}" type="presParOf" srcId="{6C612661-7E1A-45E3-B94F-CB60E95B4F4D}" destId="{FBB58F8D-2DEC-4B2E-98F8-5E2A0F521FAF}" srcOrd="0" destOrd="0" presId="urn:microsoft.com/office/officeart/2005/8/layout/venn2"/>
    <dgm:cxn modelId="{CD119A7C-17DA-4359-9C41-DD368923658D}" type="presParOf" srcId="{FBB58F8D-2DEC-4B2E-98F8-5E2A0F521FAF}" destId="{5B968C4B-C32A-4F8B-9F72-F270ADD9B21C}" srcOrd="0" destOrd="0" presId="urn:microsoft.com/office/officeart/2005/8/layout/venn2"/>
    <dgm:cxn modelId="{91E3B579-CFF9-4854-9CFE-B7D62F3B97C8}" type="presParOf" srcId="{FBB58F8D-2DEC-4B2E-98F8-5E2A0F521FAF}" destId="{F8A19344-FE1F-4688-8B27-AF9EE10FE7FE}" srcOrd="1" destOrd="0" presId="urn:microsoft.com/office/officeart/2005/8/layout/venn2"/>
    <dgm:cxn modelId="{205D8CB6-CF91-4879-904F-52E292DE8E52}" type="presParOf" srcId="{6C612661-7E1A-45E3-B94F-CB60E95B4F4D}" destId="{0C5DADF9-2AB2-42D4-8319-5DA6D2DEAAA4}" srcOrd="1" destOrd="0" presId="urn:microsoft.com/office/officeart/2005/8/layout/venn2"/>
    <dgm:cxn modelId="{584323B4-1982-4A58-9732-4A9351A7A1AC}" type="presParOf" srcId="{0C5DADF9-2AB2-42D4-8319-5DA6D2DEAAA4}" destId="{EE83D36B-4570-4C3E-9020-73226ABC8F2B}" srcOrd="0" destOrd="0" presId="urn:microsoft.com/office/officeart/2005/8/layout/venn2"/>
    <dgm:cxn modelId="{8AD210FE-E8FD-4050-9508-8C40F0E88156}" type="presParOf" srcId="{0C5DADF9-2AB2-42D4-8319-5DA6D2DEAAA4}" destId="{B3F2F038-C748-4E09-B709-FD07F83ACD19}" srcOrd="1" destOrd="0" presId="urn:microsoft.com/office/officeart/2005/8/layout/venn2"/>
    <dgm:cxn modelId="{A10CDC3B-5176-4E88-97AC-C2C96FC32F9A}" type="presParOf" srcId="{6C612661-7E1A-45E3-B94F-CB60E95B4F4D}" destId="{836BAAD3-0CEE-42A4-82F7-54410569F45D}" srcOrd="2" destOrd="0" presId="urn:microsoft.com/office/officeart/2005/8/layout/venn2"/>
    <dgm:cxn modelId="{B99B2A70-D5E2-4901-9FAF-05BD18470A12}" type="presParOf" srcId="{836BAAD3-0CEE-42A4-82F7-54410569F45D}" destId="{CB0A333D-E67F-481B-8DF4-A54CE8747E64}" srcOrd="0" destOrd="0" presId="urn:microsoft.com/office/officeart/2005/8/layout/venn2"/>
    <dgm:cxn modelId="{744459DB-C382-40AF-9EC8-EC67CFEA5BF9}" type="presParOf" srcId="{836BAAD3-0CEE-42A4-82F7-54410569F45D}" destId="{C2FE1EFB-C589-42A3-9593-AD821F69A269}" srcOrd="1" destOrd="0" presId="urn:microsoft.com/office/officeart/2005/8/layout/venn2"/>
    <dgm:cxn modelId="{F4088AC2-8F86-4A36-87CC-50265137E8C4}" type="presParOf" srcId="{6C612661-7E1A-45E3-B94F-CB60E95B4F4D}" destId="{2C00D3A3-54F9-41CB-B2E9-F62BDDC08870}" srcOrd="3" destOrd="0" presId="urn:microsoft.com/office/officeart/2005/8/layout/venn2"/>
    <dgm:cxn modelId="{6A11EDC2-D6FC-4D93-A6DF-BF507EACC900}" type="presParOf" srcId="{2C00D3A3-54F9-41CB-B2E9-F62BDDC08870}" destId="{4BBD722B-363C-4F2E-97F7-71CEDCFA643D}" srcOrd="0" destOrd="0" presId="urn:microsoft.com/office/officeart/2005/8/layout/venn2"/>
    <dgm:cxn modelId="{15C625BF-5603-4C0A-AABF-DC15BA5C8E47}" type="presParOf" srcId="{2C00D3A3-54F9-41CB-B2E9-F62BDDC08870}" destId="{45BF08DB-0D0B-4E2F-ABD9-6048A162DD8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FFC9EB-816D-47F7-A8C9-271FBA5D157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727226-6450-4403-873D-B26CDED341A0}">
      <dgm:prSet/>
      <dgm:spPr/>
      <dgm:t>
        <a:bodyPr/>
        <a:lstStyle/>
        <a:p>
          <a:r>
            <a:rPr lang="en-US"/>
            <a:t>Morton, T. (2013) </a:t>
          </a:r>
          <a:r>
            <a:rPr lang="en-US" i="1"/>
            <a:t>Hyperobjects: Philosophy and Ecology after the End of the World. </a:t>
          </a:r>
          <a:r>
            <a:rPr lang="en-US"/>
            <a:t>Minneapolis, MN: University of Minnesota Press. </a:t>
          </a:r>
        </a:p>
      </dgm:t>
    </dgm:pt>
    <dgm:pt modelId="{F9CF17F6-28B8-4AE8-8B4E-85323FB7DF8A}" type="parTrans" cxnId="{DD28D335-9823-4CE8-9717-D15F2BB7F175}">
      <dgm:prSet/>
      <dgm:spPr/>
      <dgm:t>
        <a:bodyPr/>
        <a:lstStyle/>
        <a:p>
          <a:endParaRPr lang="en-US"/>
        </a:p>
      </dgm:t>
    </dgm:pt>
    <dgm:pt modelId="{2A3A3AEF-0792-4437-8FB6-5AFC0D9EA8E5}" type="sibTrans" cxnId="{DD28D335-9823-4CE8-9717-D15F2BB7F175}">
      <dgm:prSet/>
      <dgm:spPr/>
      <dgm:t>
        <a:bodyPr/>
        <a:lstStyle/>
        <a:p>
          <a:endParaRPr lang="en-US"/>
        </a:p>
      </dgm:t>
    </dgm:pt>
    <dgm:pt modelId="{849250E8-40FB-4493-AA0A-FBF7AC3B4A19}">
      <dgm:prSet/>
      <dgm:spPr/>
      <dgm:t>
        <a:bodyPr/>
        <a:lstStyle/>
        <a:p>
          <a:r>
            <a:rPr lang="en-US" b="0" i="0"/>
            <a:t>Tyson, A., Kennedy, B. and Funk, C. (2021) Gen Z, Millennials Stand Out for Climate Change Activism, Social Media Engagement With Issue.  </a:t>
          </a:r>
          <a:r>
            <a:rPr lang="en-US" b="0" i="1"/>
            <a:t>Pew Research Center </a:t>
          </a:r>
          <a:r>
            <a:rPr lang="en-US" b="0" i="0">
              <a:hlinkClick xmlns:r="http://schemas.openxmlformats.org/officeDocument/2006/relationships" r:id="rId1"/>
            </a:rPr>
            <a:t>https://www.pewresearch.org/short-reads/2021/05/26/key-findings-how-americans-attitudes-about-climate-change-differ-by-generation-party-and-other-factors/</a:t>
          </a:r>
          <a:r>
            <a:rPr lang="en-US" b="0" i="0"/>
            <a:t> </a:t>
          </a:r>
          <a:endParaRPr lang="en-US"/>
        </a:p>
      </dgm:t>
    </dgm:pt>
    <dgm:pt modelId="{617BAFF3-DA35-42F0-B6BC-47738A968A50}" type="parTrans" cxnId="{8B3102A2-13ED-4444-926F-32162C48DA69}">
      <dgm:prSet/>
      <dgm:spPr/>
      <dgm:t>
        <a:bodyPr/>
        <a:lstStyle/>
        <a:p>
          <a:endParaRPr lang="en-US"/>
        </a:p>
      </dgm:t>
    </dgm:pt>
    <dgm:pt modelId="{F33D7000-0682-475C-9C66-131BAB283FA8}" type="sibTrans" cxnId="{8B3102A2-13ED-4444-926F-32162C48DA69}">
      <dgm:prSet/>
      <dgm:spPr/>
      <dgm:t>
        <a:bodyPr/>
        <a:lstStyle/>
        <a:p>
          <a:endParaRPr lang="en-US"/>
        </a:p>
      </dgm:t>
    </dgm:pt>
    <dgm:pt modelId="{56D82062-E6D5-4710-B44A-381AA2E5ADA8}">
      <dgm:prSet/>
      <dgm:spPr/>
      <dgm:t>
        <a:bodyPr/>
        <a:lstStyle/>
        <a:p>
          <a:r>
            <a:rPr lang="en-US" b="0" i="0"/>
            <a:t>Uppalapati, S., Ballew, M., Campbell, E., Kotcher, J., Rosenthal, S., Leiserowitz, A., &amp; Maibach, E. (2023). </a:t>
          </a:r>
          <a:r>
            <a:rPr lang="en-US" b="0" i="1"/>
            <a:t>The prevalence of Climate Change Psychological Distress among American adults.</a:t>
          </a:r>
          <a:r>
            <a:rPr lang="en-US" b="0" i="0"/>
            <a:t> Yale University and George Mason University. New Haven, CT: Yale Program on Climate Change Communication.</a:t>
          </a:r>
          <a:endParaRPr lang="en-US"/>
        </a:p>
      </dgm:t>
    </dgm:pt>
    <dgm:pt modelId="{CCF71B7B-47D6-425C-BE6A-1EAC43006062}" type="parTrans" cxnId="{3632DAFC-82C8-4690-A3D3-7FF95D911631}">
      <dgm:prSet/>
      <dgm:spPr/>
      <dgm:t>
        <a:bodyPr/>
        <a:lstStyle/>
        <a:p>
          <a:endParaRPr lang="en-US"/>
        </a:p>
      </dgm:t>
    </dgm:pt>
    <dgm:pt modelId="{00EAF7E7-A6A4-433B-84CC-0F4E34AEBA36}" type="sibTrans" cxnId="{3632DAFC-82C8-4690-A3D3-7FF95D911631}">
      <dgm:prSet/>
      <dgm:spPr/>
      <dgm:t>
        <a:bodyPr/>
        <a:lstStyle/>
        <a:p>
          <a:endParaRPr lang="en-US"/>
        </a:p>
      </dgm:t>
    </dgm:pt>
    <dgm:pt modelId="{F22C8317-7065-452F-ADFC-B32D0BFCC2BF}" type="pres">
      <dgm:prSet presAssocID="{2EFFC9EB-816D-47F7-A8C9-271FBA5D1570}" presName="vert0" presStyleCnt="0">
        <dgm:presLayoutVars>
          <dgm:dir/>
          <dgm:animOne val="branch"/>
          <dgm:animLvl val="lvl"/>
        </dgm:presLayoutVars>
      </dgm:prSet>
      <dgm:spPr/>
    </dgm:pt>
    <dgm:pt modelId="{0B70A208-89D3-43CE-85FA-37494F41E9FE}" type="pres">
      <dgm:prSet presAssocID="{FE727226-6450-4403-873D-B26CDED341A0}" presName="thickLine" presStyleLbl="alignNode1" presStyleIdx="0" presStyleCnt="3"/>
      <dgm:spPr/>
    </dgm:pt>
    <dgm:pt modelId="{7E3E8803-850B-4035-9983-6606E8660F5C}" type="pres">
      <dgm:prSet presAssocID="{FE727226-6450-4403-873D-B26CDED341A0}" presName="horz1" presStyleCnt="0"/>
      <dgm:spPr/>
    </dgm:pt>
    <dgm:pt modelId="{60E54F62-D0B0-440A-9182-157A9CEBF9A2}" type="pres">
      <dgm:prSet presAssocID="{FE727226-6450-4403-873D-B26CDED341A0}" presName="tx1" presStyleLbl="revTx" presStyleIdx="0" presStyleCnt="3"/>
      <dgm:spPr/>
    </dgm:pt>
    <dgm:pt modelId="{4F3FB7AF-08E7-4E1F-8580-9C17913C655D}" type="pres">
      <dgm:prSet presAssocID="{FE727226-6450-4403-873D-B26CDED341A0}" presName="vert1" presStyleCnt="0"/>
      <dgm:spPr/>
    </dgm:pt>
    <dgm:pt modelId="{E4911FA4-4B01-4084-99A5-41592A68DA1F}" type="pres">
      <dgm:prSet presAssocID="{849250E8-40FB-4493-AA0A-FBF7AC3B4A19}" presName="thickLine" presStyleLbl="alignNode1" presStyleIdx="1" presStyleCnt="3"/>
      <dgm:spPr/>
    </dgm:pt>
    <dgm:pt modelId="{D80ED184-C2F5-4A7F-80D2-8486D9E57391}" type="pres">
      <dgm:prSet presAssocID="{849250E8-40FB-4493-AA0A-FBF7AC3B4A19}" presName="horz1" presStyleCnt="0"/>
      <dgm:spPr/>
    </dgm:pt>
    <dgm:pt modelId="{F842651D-0A60-41FC-A131-D9F48F75FCA7}" type="pres">
      <dgm:prSet presAssocID="{849250E8-40FB-4493-AA0A-FBF7AC3B4A19}" presName="tx1" presStyleLbl="revTx" presStyleIdx="1" presStyleCnt="3"/>
      <dgm:spPr/>
    </dgm:pt>
    <dgm:pt modelId="{21952837-CABF-4CD4-94BA-C81FF4308DDD}" type="pres">
      <dgm:prSet presAssocID="{849250E8-40FB-4493-AA0A-FBF7AC3B4A19}" presName="vert1" presStyleCnt="0"/>
      <dgm:spPr/>
    </dgm:pt>
    <dgm:pt modelId="{00E8595B-06D1-40DE-93AA-3753D73FF83D}" type="pres">
      <dgm:prSet presAssocID="{56D82062-E6D5-4710-B44A-381AA2E5ADA8}" presName="thickLine" presStyleLbl="alignNode1" presStyleIdx="2" presStyleCnt="3"/>
      <dgm:spPr/>
    </dgm:pt>
    <dgm:pt modelId="{067731B7-2E8E-4E18-B7DC-5EEAF13B4129}" type="pres">
      <dgm:prSet presAssocID="{56D82062-E6D5-4710-B44A-381AA2E5ADA8}" presName="horz1" presStyleCnt="0"/>
      <dgm:spPr/>
    </dgm:pt>
    <dgm:pt modelId="{6C4925F3-FB19-4557-B738-53974C60DA98}" type="pres">
      <dgm:prSet presAssocID="{56D82062-E6D5-4710-B44A-381AA2E5ADA8}" presName="tx1" presStyleLbl="revTx" presStyleIdx="2" presStyleCnt="3"/>
      <dgm:spPr/>
    </dgm:pt>
    <dgm:pt modelId="{8969A1F9-B2A4-4177-96E9-88BC69C990C1}" type="pres">
      <dgm:prSet presAssocID="{56D82062-E6D5-4710-B44A-381AA2E5ADA8}" presName="vert1" presStyleCnt="0"/>
      <dgm:spPr/>
    </dgm:pt>
  </dgm:ptLst>
  <dgm:cxnLst>
    <dgm:cxn modelId="{0C544305-AF32-4F1C-BE15-52B29E49B772}" type="presOf" srcId="{2EFFC9EB-816D-47F7-A8C9-271FBA5D1570}" destId="{F22C8317-7065-452F-ADFC-B32D0BFCC2BF}" srcOrd="0" destOrd="0" presId="urn:microsoft.com/office/officeart/2008/layout/LinedList"/>
    <dgm:cxn modelId="{DD28D335-9823-4CE8-9717-D15F2BB7F175}" srcId="{2EFFC9EB-816D-47F7-A8C9-271FBA5D1570}" destId="{FE727226-6450-4403-873D-B26CDED341A0}" srcOrd="0" destOrd="0" parTransId="{F9CF17F6-28B8-4AE8-8B4E-85323FB7DF8A}" sibTransId="{2A3A3AEF-0792-4437-8FB6-5AFC0D9EA8E5}"/>
    <dgm:cxn modelId="{3F666448-07B8-4FC9-9FE2-6345DF4F6749}" type="presOf" srcId="{56D82062-E6D5-4710-B44A-381AA2E5ADA8}" destId="{6C4925F3-FB19-4557-B738-53974C60DA98}" srcOrd="0" destOrd="0" presId="urn:microsoft.com/office/officeart/2008/layout/LinedList"/>
    <dgm:cxn modelId="{EC07B189-84FE-450E-B4E7-DFED6119DF27}" type="presOf" srcId="{FE727226-6450-4403-873D-B26CDED341A0}" destId="{60E54F62-D0B0-440A-9182-157A9CEBF9A2}" srcOrd="0" destOrd="0" presId="urn:microsoft.com/office/officeart/2008/layout/LinedList"/>
    <dgm:cxn modelId="{8B3102A2-13ED-4444-926F-32162C48DA69}" srcId="{2EFFC9EB-816D-47F7-A8C9-271FBA5D1570}" destId="{849250E8-40FB-4493-AA0A-FBF7AC3B4A19}" srcOrd="1" destOrd="0" parTransId="{617BAFF3-DA35-42F0-B6BC-47738A968A50}" sibTransId="{F33D7000-0682-475C-9C66-131BAB283FA8}"/>
    <dgm:cxn modelId="{36FD37F4-C1EB-4D21-A58D-9A058181BA36}" type="presOf" srcId="{849250E8-40FB-4493-AA0A-FBF7AC3B4A19}" destId="{F842651D-0A60-41FC-A131-D9F48F75FCA7}" srcOrd="0" destOrd="0" presId="urn:microsoft.com/office/officeart/2008/layout/LinedList"/>
    <dgm:cxn modelId="{3632DAFC-82C8-4690-A3D3-7FF95D911631}" srcId="{2EFFC9EB-816D-47F7-A8C9-271FBA5D1570}" destId="{56D82062-E6D5-4710-B44A-381AA2E5ADA8}" srcOrd="2" destOrd="0" parTransId="{CCF71B7B-47D6-425C-BE6A-1EAC43006062}" sibTransId="{00EAF7E7-A6A4-433B-84CC-0F4E34AEBA36}"/>
    <dgm:cxn modelId="{5C8E89F5-BBE0-4E37-8452-1D3F146208C4}" type="presParOf" srcId="{F22C8317-7065-452F-ADFC-B32D0BFCC2BF}" destId="{0B70A208-89D3-43CE-85FA-37494F41E9FE}" srcOrd="0" destOrd="0" presId="urn:microsoft.com/office/officeart/2008/layout/LinedList"/>
    <dgm:cxn modelId="{9815A03E-4FB6-473D-98BA-C100F2DB2CA2}" type="presParOf" srcId="{F22C8317-7065-452F-ADFC-B32D0BFCC2BF}" destId="{7E3E8803-850B-4035-9983-6606E8660F5C}" srcOrd="1" destOrd="0" presId="urn:microsoft.com/office/officeart/2008/layout/LinedList"/>
    <dgm:cxn modelId="{3D7B4619-06BB-4426-AB52-10DF2CB276DB}" type="presParOf" srcId="{7E3E8803-850B-4035-9983-6606E8660F5C}" destId="{60E54F62-D0B0-440A-9182-157A9CEBF9A2}" srcOrd="0" destOrd="0" presId="urn:microsoft.com/office/officeart/2008/layout/LinedList"/>
    <dgm:cxn modelId="{1429752D-C947-428F-8589-3CDB0EC1E8E1}" type="presParOf" srcId="{7E3E8803-850B-4035-9983-6606E8660F5C}" destId="{4F3FB7AF-08E7-4E1F-8580-9C17913C655D}" srcOrd="1" destOrd="0" presId="urn:microsoft.com/office/officeart/2008/layout/LinedList"/>
    <dgm:cxn modelId="{ACA6793C-9949-483A-8FEB-13962C544038}" type="presParOf" srcId="{F22C8317-7065-452F-ADFC-B32D0BFCC2BF}" destId="{E4911FA4-4B01-4084-99A5-41592A68DA1F}" srcOrd="2" destOrd="0" presId="urn:microsoft.com/office/officeart/2008/layout/LinedList"/>
    <dgm:cxn modelId="{AA0A0105-3BCE-46DA-BBAF-380D911C8D95}" type="presParOf" srcId="{F22C8317-7065-452F-ADFC-B32D0BFCC2BF}" destId="{D80ED184-C2F5-4A7F-80D2-8486D9E57391}" srcOrd="3" destOrd="0" presId="urn:microsoft.com/office/officeart/2008/layout/LinedList"/>
    <dgm:cxn modelId="{0A339C22-C9CD-4977-ACC8-9142A71C8C23}" type="presParOf" srcId="{D80ED184-C2F5-4A7F-80D2-8486D9E57391}" destId="{F842651D-0A60-41FC-A131-D9F48F75FCA7}" srcOrd="0" destOrd="0" presId="urn:microsoft.com/office/officeart/2008/layout/LinedList"/>
    <dgm:cxn modelId="{92F5BC3B-A4CE-43DF-BE4B-970DE4AE61BF}" type="presParOf" srcId="{D80ED184-C2F5-4A7F-80D2-8486D9E57391}" destId="{21952837-CABF-4CD4-94BA-C81FF4308DDD}" srcOrd="1" destOrd="0" presId="urn:microsoft.com/office/officeart/2008/layout/LinedList"/>
    <dgm:cxn modelId="{6699C843-A52C-4CE5-BBF5-CBD6D7D547CF}" type="presParOf" srcId="{F22C8317-7065-452F-ADFC-B32D0BFCC2BF}" destId="{00E8595B-06D1-40DE-93AA-3753D73FF83D}" srcOrd="4" destOrd="0" presId="urn:microsoft.com/office/officeart/2008/layout/LinedList"/>
    <dgm:cxn modelId="{1AA93203-F8A0-4E91-9F44-7796AF5073EC}" type="presParOf" srcId="{F22C8317-7065-452F-ADFC-B32D0BFCC2BF}" destId="{067731B7-2E8E-4E18-B7DC-5EEAF13B4129}" srcOrd="5" destOrd="0" presId="urn:microsoft.com/office/officeart/2008/layout/LinedList"/>
    <dgm:cxn modelId="{72AF104B-C21B-459C-A444-FE43BC308513}" type="presParOf" srcId="{067731B7-2E8E-4E18-B7DC-5EEAF13B4129}" destId="{6C4925F3-FB19-4557-B738-53974C60DA98}" srcOrd="0" destOrd="0" presId="urn:microsoft.com/office/officeart/2008/layout/LinedList"/>
    <dgm:cxn modelId="{6F92C28F-44A6-4BC9-ACBA-652A8479614F}" type="presParOf" srcId="{067731B7-2E8E-4E18-B7DC-5EEAF13B4129}" destId="{8969A1F9-B2A4-4177-96E9-88BC69C990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0FF53-2976-4077-8029-6CFA9EEEC54C}">
      <dsp:nvSpPr>
        <dsp:cNvPr id="0" name=""/>
        <dsp:cNvSpPr/>
      </dsp:nvSpPr>
      <dsp:spPr>
        <a:xfrm>
          <a:off x="2948383" y="808322"/>
          <a:ext cx="5286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9357"/>
              </a:moveTo>
              <a:lnTo>
                <a:pt x="281401" y="109357"/>
              </a:lnTo>
              <a:lnTo>
                <a:pt x="281401" y="45720"/>
              </a:lnTo>
              <a:lnTo>
                <a:pt x="52860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98615" y="850785"/>
        <a:ext cx="28140" cy="6514"/>
      </dsp:txXfrm>
    </dsp:sp>
    <dsp:sp modelId="{6E244CF1-4256-468B-8583-145A08E85C7C}">
      <dsp:nvSpPr>
        <dsp:cNvPr id="0" name=""/>
        <dsp:cNvSpPr/>
      </dsp:nvSpPr>
      <dsp:spPr>
        <a:xfrm>
          <a:off x="120348" y="68729"/>
          <a:ext cx="2829835" cy="16979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64" tIns="145553" rIns="138664" bIns="14555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80% of this international sample felt “betrayed”</a:t>
          </a:r>
        </a:p>
      </dsp:txBody>
      <dsp:txXfrm>
        <a:off x="120348" y="68729"/>
        <a:ext cx="2829835" cy="1697901"/>
      </dsp:txXfrm>
    </dsp:sp>
    <dsp:sp modelId="{55CAF4BC-7095-4165-A2A8-32203FE457FA}">
      <dsp:nvSpPr>
        <dsp:cNvPr id="0" name=""/>
        <dsp:cNvSpPr/>
      </dsp:nvSpPr>
      <dsp:spPr>
        <a:xfrm>
          <a:off x="1443607" y="1701193"/>
          <a:ext cx="3480697" cy="620262"/>
        </a:xfrm>
        <a:custGeom>
          <a:avLst/>
          <a:gdLst/>
          <a:ahLst/>
          <a:cxnLst/>
          <a:rect l="0" t="0" r="0" b="0"/>
          <a:pathLst>
            <a:path>
              <a:moveTo>
                <a:pt x="3480697" y="0"/>
              </a:moveTo>
              <a:lnTo>
                <a:pt x="3480697" y="327231"/>
              </a:lnTo>
              <a:lnTo>
                <a:pt x="0" y="327231"/>
              </a:lnTo>
              <a:lnTo>
                <a:pt x="0" y="620262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95430" y="2008067"/>
        <a:ext cx="177051" cy="6514"/>
      </dsp:txXfrm>
    </dsp:sp>
    <dsp:sp modelId="{7E1B7A88-0270-4108-9F8E-1E0CE1068392}">
      <dsp:nvSpPr>
        <dsp:cNvPr id="0" name=""/>
        <dsp:cNvSpPr/>
      </dsp:nvSpPr>
      <dsp:spPr>
        <a:xfrm>
          <a:off x="3509387" y="5092"/>
          <a:ext cx="2829835" cy="1697901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64" tIns="145553" rIns="138664" bIns="14555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48% reported negative impacts on daily functioning (eating, sleeping, concentrating, school, work, relationships</a:t>
          </a:r>
          <a:r>
            <a:rPr lang="en-US" sz="2400" kern="1200" dirty="0"/>
            <a:t>)</a:t>
          </a:r>
        </a:p>
      </dsp:txBody>
      <dsp:txXfrm>
        <a:off x="3509387" y="5092"/>
        <a:ext cx="2829835" cy="1697901"/>
      </dsp:txXfrm>
    </dsp:sp>
    <dsp:sp modelId="{8CE12679-9493-4008-8FF3-BCE22B21CEB9}">
      <dsp:nvSpPr>
        <dsp:cNvPr id="0" name=""/>
        <dsp:cNvSpPr/>
      </dsp:nvSpPr>
      <dsp:spPr>
        <a:xfrm>
          <a:off x="2856725" y="3152281"/>
          <a:ext cx="540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525"/>
              </a:moveTo>
              <a:lnTo>
                <a:pt x="287486" y="50525"/>
              </a:lnTo>
              <a:lnTo>
                <a:pt x="287486" y="45720"/>
              </a:lnTo>
              <a:lnTo>
                <a:pt x="540772" y="45720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2826" y="3194743"/>
        <a:ext cx="28569" cy="6514"/>
      </dsp:txXfrm>
    </dsp:sp>
    <dsp:sp modelId="{E93ABC4F-8C5F-4BF3-988E-33D470CC8346}">
      <dsp:nvSpPr>
        <dsp:cNvPr id="0" name=""/>
        <dsp:cNvSpPr/>
      </dsp:nvSpPr>
      <dsp:spPr>
        <a:xfrm>
          <a:off x="28689" y="2353855"/>
          <a:ext cx="2829835" cy="1697901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64" tIns="145553" rIns="138664" bIns="14555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Levels of distress were higher in areas more affected by climate change</a:t>
          </a:r>
        </a:p>
      </dsp:txBody>
      <dsp:txXfrm>
        <a:off x="28689" y="2353855"/>
        <a:ext cx="2829835" cy="1697901"/>
      </dsp:txXfrm>
    </dsp:sp>
    <dsp:sp modelId="{1F039B57-7C27-45B8-AAD7-F6FF82D7107D}">
      <dsp:nvSpPr>
        <dsp:cNvPr id="0" name=""/>
        <dsp:cNvSpPr/>
      </dsp:nvSpPr>
      <dsp:spPr>
        <a:xfrm>
          <a:off x="1443607" y="4045152"/>
          <a:ext cx="3401207" cy="625067"/>
        </a:xfrm>
        <a:custGeom>
          <a:avLst/>
          <a:gdLst/>
          <a:ahLst/>
          <a:cxnLst/>
          <a:rect l="0" t="0" r="0" b="0"/>
          <a:pathLst>
            <a:path>
              <a:moveTo>
                <a:pt x="3401207" y="0"/>
              </a:moveTo>
              <a:lnTo>
                <a:pt x="3401207" y="329633"/>
              </a:lnTo>
              <a:lnTo>
                <a:pt x="0" y="329633"/>
              </a:lnTo>
              <a:lnTo>
                <a:pt x="0" y="625067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57615" y="4354428"/>
        <a:ext cx="173191" cy="6514"/>
      </dsp:txXfrm>
    </dsp:sp>
    <dsp:sp modelId="{35ABADFF-D4D3-4911-A920-08BBF1D20A35}">
      <dsp:nvSpPr>
        <dsp:cNvPr id="0" name=""/>
        <dsp:cNvSpPr/>
      </dsp:nvSpPr>
      <dsp:spPr>
        <a:xfrm>
          <a:off x="3429897" y="2349050"/>
          <a:ext cx="2829835" cy="1697901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64" tIns="145553" rIns="138664" bIns="14555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Over half felt anxious, powerless, sad, afraid, guilty, angry</a:t>
          </a:r>
        </a:p>
      </dsp:txBody>
      <dsp:txXfrm>
        <a:off x="3429897" y="2349050"/>
        <a:ext cx="2829835" cy="1697901"/>
      </dsp:txXfrm>
    </dsp:sp>
    <dsp:sp modelId="{C30E1CDA-8A96-435A-B30E-B4912105EDB2}">
      <dsp:nvSpPr>
        <dsp:cNvPr id="0" name=""/>
        <dsp:cNvSpPr/>
      </dsp:nvSpPr>
      <dsp:spPr>
        <a:xfrm>
          <a:off x="2856725" y="5505850"/>
          <a:ext cx="6202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262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584" y="5548312"/>
        <a:ext cx="32543" cy="6514"/>
      </dsp:txXfrm>
    </dsp:sp>
    <dsp:sp modelId="{784C1A71-9ED5-47C2-8C27-4CA49C68F045}">
      <dsp:nvSpPr>
        <dsp:cNvPr id="0" name=""/>
        <dsp:cNvSpPr/>
      </dsp:nvSpPr>
      <dsp:spPr>
        <a:xfrm>
          <a:off x="28689" y="4702619"/>
          <a:ext cx="2829835" cy="1697901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64" tIns="145553" rIns="138664" bIns="1455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Over 40% felt ashamed, depressed, grief, and hurt</a:t>
          </a:r>
        </a:p>
      </dsp:txBody>
      <dsp:txXfrm>
        <a:off x="28689" y="4702619"/>
        <a:ext cx="2829835" cy="1697901"/>
      </dsp:txXfrm>
    </dsp:sp>
    <dsp:sp modelId="{402FC23B-6C5C-4DD2-BAD3-9FEC8ADDC44D}">
      <dsp:nvSpPr>
        <dsp:cNvPr id="0" name=""/>
        <dsp:cNvSpPr/>
      </dsp:nvSpPr>
      <dsp:spPr>
        <a:xfrm>
          <a:off x="3509387" y="4702619"/>
          <a:ext cx="2829835" cy="16979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64" tIns="145553" rIns="138664" bIns="145553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56% felt “Humanity is doomed.”</a:t>
          </a:r>
        </a:p>
      </dsp:txBody>
      <dsp:txXfrm>
        <a:off x="3509387" y="4702619"/>
        <a:ext cx="2829835" cy="1697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F8D8C-9450-4E90-BC8C-4F12592999BC}">
      <dsp:nvSpPr>
        <dsp:cNvPr id="0" name=""/>
        <dsp:cNvSpPr/>
      </dsp:nvSpPr>
      <dsp:spPr>
        <a:xfrm>
          <a:off x="1005404" y="1067"/>
          <a:ext cx="3341063" cy="20046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1. Rising greenhouse gases in atmosphere leading to global warming/climate disruption/extreme weather events</a:t>
          </a:r>
        </a:p>
      </dsp:txBody>
      <dsp:txXfrm>
        <a:off x="1005404" y="1067"/>
        <a:ext cx="3341063" cy="2004637"/>
      </dsp:txXfrm>
    </dsp:sp>
    <dsp:sp modelId="{CAD3487D-3C82-4AB1-B45F-5BA7F057A041}">
      <dsp:nvSpPr>
        <dsp:cNvPr id="0" name=""/>
        <dsp:cNvSpPr/>
      </dsp:nvSpPr>
      <dsp:spPr>
        <a:xfrm>
          <a:off x="4680573" y="1067"/>
          <a:ext cx="3341063" cy="20046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2. Deforestation for agriculture and profit, leading to less carbon storage, higher surface temperatures, and desertification</a:t>
          </a:r>
        </a:p>
      </dsp:txBody>
      <dsp:txXfrm>
        <a:off x="4680573" y="1067"/>
        <a:ext cx="3341063" cy="2004637"/>
      </dsp:txXfrm>
    </dsp:sp>
    <dsp:sp modelId="{2A54D8B4-0186-4655-A855-E6777B0B0E3E}">
      <dsp:nvSpPr>
        <dsp:cNvPr id="0" name=""/>
        <dsp:cNvSpPr/>
      </dsp:nvSpPr>
      <dsp:spPr>
        <a:xfrm>
          <a:off x="1005404" y="2339811"/>
          <a:ext cx="3341063" cy="20046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3. Fresh water depletion, with 40% of people experiencing water scarcity; this can lead to crop failure and mass migrations</a:t>
          </a:r>
        </a:p>
      </dsp:txBody>
      <dsp:txXfrm>
        <a:off x="1005404" y="2339811"/>
        <a:ext cx="3341063" cy="2004637"/>
      </dsp:txXfrm>
    </dsp:sp>
    <dsp:sp modelId="{CFA7FFA7-8D05-4ED9-8D8A-087E1167E6FD}">
      <dsp:nvSpPr>
        <dsp:cNvPr id="0" name=""/>
        <dsp:cNvSpPr/>
      </dsp:nvSpPr>
      <dsp:spPr>
        <a:xfrm>
          <a:off x="4680573" y="2339811"/>
          <a:ext cx="3341063" cy="20046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4. Global soil degradation, from industrial agriculture, overuse of soils, overgrazing, erosion</a:t>
          </a:r>
        </a:p>
      </dsp:txBody>
      <dsp:txXfrm>
        <a:off x="4680573" y="2339811"/>
        <a:ext cx="3341063" cy="2004637"/>
      </dsp:txXfrm>
    </dsp:sp>
    <dsp:sp modelId="{229054FB-7612-4069-AB2A-A5CB3FB01FB5}">
      <dsp:nvSpPr>
        <dsp:cNvPr id="0" name=""/>
        <dsp:cNvSpPr/>
      </dsp:nvSpPr>
      <dsp:spPr>
        <a:xfrm>
          <a:off x="1005404" y="4678555"/>
          <a:ext cx="3341063" cy="20046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5. Ocean acidification, as ocean absorbs 30% of CO2 from atmosphere; leads to diseased marine life, decreased human food supply</a:t>
          </a:r>
        </a:p>
      </dsp:txBody>
      <dsp:txXfrm>
        <a:off x="1005404" y="4678555"/>
        <a:ext cx="3341063" cy="2004637"/>
      </dsp:txXfrm>
    </dsp:sp>
    <dsp:sp modelId="{0F43638D-B639-46F4-94EA-FF3F464F7E8F}">
      <dsp:nvSpPr>
        <dsp:cNvPr id="0" name=""/>
        <dsp:cNvSpPr/>
      </dsp:nvSpPr>
      <dsp:spPr>
        <a:xfrm>
          <a:off x="4680573" y="4678555"/>
          <a:ext cx="3341063" cy="20046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6. The Sixth Mass extinction, an ongoing loss of plant and animal life; insect pollenators for our food supply have been significantly declining</a:t>
          </a:r>
        </a:p>
      </dsp:txBody>
      <dsp:txXfrm>
        <a:off x="4680573" y="4678555"/>
        <a:ext cx="3341063" cy="2004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1D428-55E4-4DEA-8FD1-23B0EC449990}">
      <dsp:nvSpPr>
        <dsp:cNvPr id="0" name=""/>
        <dsp:cNvSpPr/>
      </dsp:nvSpPr>
      <dsp:spPr>
        <a:xfrm>
          <a:off x="973190" y="367375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36839-2519-4DDB-8666-7145451DF9F1}">
      <dsp:nvSpPr>
        <dsp:cNvPr id="0" name=""/>
        <dsp:cNvSpPr/>
      </dsp:nvSpPr>
      <dsp:spPr>
        <a:xfrm>
          <a:off x="1232660" y="483945"/>
          <a:ext cx="725326" cy="10111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D3E2D-78F7-4328-8495-36A7ADACCC15}">
      <dsp:nvSpPr>
        <dsp:cNvPr id="0" name=""/>
        <dsp:cNvSpPr/>
      </dsp:nvSpPr>
      <dsp:spPr>
        <a:xfrm>
          <a:off x="569079" y="1735807"/>
          <a:ext cx="2072362" cy="184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Exploring specific fears, future fears</a:t>
          </a:r>
        </a:p>
      </dsp:txBody>
      <dsp:txXfrm>
        <a:off x="569079" y="1735807"/>
        <a:ext cx="2072362" cy="1845692"/>
      </dsp:txXfrm>
    </dsp:sp>
    <dsp:sp modelId="{957B9FD2-B4C4-43B0-B022-4943CCEA4554}">
      <dsp:nvSpPr>
        <dsp:cNvPr id="0" name=""/>
        <dsp:cNvSpPr/>
      </dsp:nvSpPr>
      <dsp:spPr>
        <a:xfrm>
          <a:off x="3408216" y="51210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D4510-4C8D-4A1F-BB1A-7210462FF155}">
      <dsp:nvSpPr>
        <dsp:cNvPr id="0" name=""/>
        <dsp:cNvSpPr/>
      </dsp:nvSpPr>
      <dsp:spPr>
        <a:xfrm>
          <a:off x="3677623" y="781512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3CB5B-08F0-43D5-AC70-29DAACEBF2F4}">
      <dsp:nvSpPr>
        <dsp:cNvPr id="0" name=""/>
        <dsp:cNvSpPr/>
      </dsp:nvSpPr>
      <dsp:spPr>
        <a:xfrm>
          <a:off x="3004105" y="2169994"/>
          <a:ext cx="2072362" cy="1266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Encouraging expression of affects</a:t>
          </a:r>
        </a:p>
      </dsp:txBody>
      <dsp:txXfrm>
        <a:off x="3004105" y="2169994"/>
        <a:ext cx="2072362" cy="1266776"/>
      </dsp:txXfrm>
    </dsp:sp>
    <dsp:sp modelId="{66A0C1F4-9987-449C-8345-7D4B960EA6DE}">
      <dsp:nvSpPr>
        <dsp:cNvPr id="0" name=""/>
        <dsp:cNvSpPr/>
      </dsp:nvSpPr>
      <dsp:spPr>
        <a:xfrm>
          <a:off x="5843242" y="51210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B7A54-E33A-45AE-8774-58CAF1850BA6}">
      <dsp:nvSpPr>
        <dsp:cNvPr id="0" name=""/>
        <dsp:cNvSpPr/>
      </dsp:nvSpPr>
      <dsp:spPr>
        <a:xfrm>
          <a:off x="6112649" y="781512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11622-E8C6-48E8-AD9B-18C45783EC52}">
      <dsp:nvSpPr>
        <dsp:cNvPr id="0" name=""/>
        <dsp:cNvSpPr/>
      </dsp:nvSpPr>
      <dsp:spPr>
        <a:xfrm>
          <a:off x="5439131" y="2169994"/>
          <a:ext cx="2072362" cy="1266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Working within the therapeutic dyad to allow new ways of interacting in vivo</a:t>
          </a:r>
        </a:p>
      </dsp:txBody>
      <dsp:txXfrm>
        <a:off x="5439131" y="2169994"/>
        <a:ext cx="2072362" cy="1266776"/>
      </dsp:txXfrm>
    </dsp:sp>
    <dsp:sp modelId="{89D1406B-75DE-4996-9B97-64B0E4F46CA1}">
      <dsp:nvSpPr>
        <dsp:cNvPr id="0" name=""/>
        <dsp:cNvSpPr/>
      </dsp:nvSpPr>
      <dsp:spPr>
        <a:xfrm>
          <a:off x="8278268" y="51210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C2841-F07A-4704-9000-169A4BDF2E48}">
      <dsp:nvSpPr>
        <dsp:cNvPr id="0" name=""/>
        <dsp:cNvSpPr/>
      </dsp:nvSpPr>
      <dsp:spPr>
        <a:xfrm>
          <a:off x="8547675" y="781512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1DE62-2B6A-4B49-B65C-05B017EA6B4F}">
      <dsp:nvSpPr>
        <dsp:cNvPr id="0" name=""/>
        <dsp:cNvSpPr/>
      </dsp:nvSpPr>
      <dsp:spPr>
        <a:xfrm>
          <a:off x="7874157" y="2169994"/>
          <a:ext cx="2072362" cy="1266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Encouraging appropriate anger at the therapist as representing an inactive generation</a:t>
          </a:r>
        </a:p>
      </dsp:txBody>
      <dsp:txXfrm>
        <a:off x="7874157" y="2169994"/>
        <a:ext cx="2072362" cy="1266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0139D-0AE7-43B8-8428-D4C3C4992A81}">
      <dsp:nvSpPr>
        <dsp:cNvPr id="0" name=""/>
        <dsp:cNvSpPr/>
      </dsp:nvSpPr>
      <dsp:spPr>
        <a:xfrm>
          <a:off x="1212569" y="958852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EB824-D16F-4808-B6E3-97D0D6360F41}">
      <dsp:nvSpPr>
        <dsp:cNvPr id="0" name=""/>
        <dsp:cNvSpPr/>
      </dsp:nvSpPr>
      <dsp:spPr>
        <a:xfrm>
          <a:off x="417971" y="2246094"/>
          <a:ext cx="2889450" cy="2098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Modeling an environmentally aware life stance</a:t>
          </a:r>
        </a:p>
      </dsp:txBody>
      <dsp:txXfrm>
        <a:off x="417971" y="2246094"/>
        <a:ext cx="2889450" cy="2098573"/>
      </dsp:txXfrm>
    </dsp:sp>
    <dsp:sp modelId="{7FCE70F1-F1EC-4298-9E22-F975EF496660}">
      <dsp:nvSpPr>
        <dsp:cNvPr id="0" name=""/>
        <dsp:cNvSpPr/>
      </dsp:nvSpPr>
      <dsp:spPr>
        <a:xfrm>
          <a:off x="4607673" y="901716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45A75-9161-4E1D-BA49-9A89B022D848}">
      <dsp:nvSpPr>
        <dsp:cNvPr id="0" name=""/>
        <dsp:cNvSpPr/>
      </dsp:nvSpPr>
      <dsp:spPr>
        <a:xfrm>
          <a:off x="3813075" y="2074687"/>
          <a:ext cx="2889450" cy="232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Allowing myself to be educated by the client</a:t>
          </a:r>
        </a:p>
      </dsp:txBody>
      <dsp:txXfrm>
        <a:off x="3813075" y="2074687"/>
        <a:ext cx="2889450" cy="2327116"/>
      </dsp:txXfrm>
    </dsp:sp>
    <dsp:sp modelId="{C4372628-96C8-4582-999A-0AFAEDF1C559}">
      <dsp:nvSpPr>
        <dsp:cNvPr id="0" name=""/>
        <dsp:cNvSpPr/>
      </dsp:nvSpPr>
      <dsp:spPr>
        <a:xfrm>
          <a:off x="8002777" y="936832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1C0A2-3A06-46A7-9537-6749254FF159}">
      <dsp:nvSpPr>
        <dsp:cNvPr id="0" name=""/>
        <dsp:cNvSpPr/>
      </dsp:nvSpPr>
      <dsp:spPr>
        <a:xfrm>
          <a:off x="7208178" y="2180035"/>
          <a:ext cx="2889450" cy="2186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Helping the client “purpose” in the larger environment (Doppelt, 2016) to increase agency</a:t>
          </a:r>
        </a:p>
      </dsp:txBody>
      <dsp:txXfrm>
        <a:off x="7208178" y="2180035"/>
        <a:ext cx="2889450" cy="21866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68C4B-C32A-4F8B-9F72-F270ADD9B21C}">
      <dsp:nvSpPr>
        <dsp:cNvPr id="0" name=""/>
        <dsp:cNvSpPr/>
      </dsp:nvSpPr>
      <dsp:spPr>
        <a:xfrm>
          <a:off x="1388269" y="0"/>
          <a:ext cx="5764212" cy="5764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Ecosystemic</a:t>
          </a:r>
          <a:endParaRPr lang="en-US" sz="1600" kern="1200" dirty="0"/>
        </a:p>
      </dsp:txBody>
      <dsp:txXfrm>
        <a:off x="3464538" y="288210"/>
        <a:ext cx="1611673" cy="864631"/>
      </dsp:txXfrm>
    </dsp:sp>
    <dsp:sp modelId="{EE83D36B-4570-4C3E-9020-73226ABC8F2B}">
      <dsp:nvSpPr>
        <dsp:cNvPr id="0" name=""/>
        <dsp:cNvSpPr/>
      </dsp:nvSpPr>
      <dsp:spPr>
        <a:xfrm>
          <a:off x="1964690" y="1152842"/>
          <a:ext cx="4611369" cy="4611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Socio-political/cultural</a:t>
          </a:r>
        </a:p>
      </dsp:txBody>
      <dsp:txXfrm>
        <a:off x="3464538" y="1429524"/>
        <a:ext cx="1611673" cy="830046"/>
      </dsp:txXfrm>
    </dsp:sp>
    <dsp:sp modelId="{CB0A333D-E67F-481B-8DF4-A54CE8747E64}">
      <dsp:nvSpPr>
        <dsp:cNvPr id="0" name=""/>
        <dsp:cNvSpPr/>
      </dsp:nvSpPr>
      <dsp:spPr>
        <a:xfrm>
          <a:off x="2522262" y="2265012"/>
          <a:ext cx="3458527" cy="3458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Interpersonal</a:t>
          </a:r>
        </a:p>
      </dsp:txBody>
      <dsp:txXfrm>
        <a:off x="3445689" y="2524402"/>
        <a:ext cx="1611673" cy="778168"/>
      </dsp:txXfrm>
    </dsp:sp>
    <dsp:sp modelId="{4BBD722B-363C-4F2E-97F7-71CEDCFA643D}">
      <dsp:nvSpPr>
        <dsp:cNvPr id="0" name=""/>
        <dsp:cNvSpPr/>
      </dsp:nvSpPr>
      <dsp:spPr>
        <a:xfrm>
          <a:off x="3117532" y="3458527"/>
          <a:ext cx="2305684" cy="2305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Intrapsychic</a:t>
          </a:r>
        </a:p>
      </dsp:txBody>
      <dsp:txXfrm>
        <a:off x="3455192" y="4034948"/>
        <a:ext cx="1630365" cy="11528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0A208-89D3-43CE-85FA-37494F41E9FE}">
      <dsp:nvSpPr>
        <dsp:cNvPr id="0" name=""/>
        <dsp:cNvSpPr/>
      </dsp:nvSpPr>
      <dsp:spPr>
        <a:xfrm>
          <a:off x="0" y="232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54F62-D0B0-440A-9182-157A9CEBF9A2}">
      <dsp:nvSpPr>
        <dsp:cNvPr id="0" name=""/>
        <dsp:cNvSpPr/>
      </dsp:nvSpPr>
      <dsp:spPr>
        <a:xfrm>
          <a:off x="0" y="2326"/>
          <a:ext cx="10515600" cy="1586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Morton, T. (2013) </a:t>
          </a:r>
          <a:r>
            <a:rPr lang="en-US" sz="2300" i="1" kern="1200"/>
            <a:t>Hyperobjects: Philosophy and Ecology after the End of the World. </a:t>
          </a:r>
          <a:r>
            <a:rPr lang="en-US" sz="2300" kern="1200"/>
            <a:t>Minneapolis, MN: University of Minnesota Press. </a:t>
          </a:r>
        </a:p>
      </dsp:txBody>
      <dsp:txXfrm>
        <a:off x="0" y="2326"/>
        <a:ext cx="10515600" cy="1586455"/>
      </dsp:txXfrm>
    </dsp:sp>
    <dsp:sp modelId="{E4911FA4-4B01-4084-99A5-41592A68DA1F}">
      <dsp:nvSpPr>
        <dsp:cNvPr id="0" name=""/>
        <dsp:cNvSpPr/>
      </dsp:nvSpPr>
      <dsp:spPr>
        <a:xfrm>
          <a:off x="0" y="158878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2651D-0A60-41FC-A131-D9F48F75FCA7}">
      <dsp:nvSpPr>
        <dsp:cNvPr id="0" name=""/>
        <dsp:cNvSpPr/>
      </dsp:nvSpPr>
      <dsp:spPr>
        <a:xfrm>
          <a:off x="0" y="1588781"/>
          <a:ext cx="10515600" cy="1586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Tyson, A., Kennedy, B. and Funk, C. (2021) Gen Z, Millennials Stand Out for Climate Change Activism, Social Media Engagement With Issue.  </a:t>
          </a:r>
          <a:r>
            <a:rPr lang="en-US" sz="2300" b="0" i="1" kern="1200"/>
            <a:t>Pew Research Center </a:t>
          </a:r>
          <a:r>
            <a:rPr lang="en-US" sz="2300" b="0" i="0" kern="1200">
              <a:hlinkClick xmlns:r="http://schemas.openxmlformats.org/officeDocument/2006/relationships" r:id="rId1"/>
            </a:rPr>
            <a:t>https://www.pewresearch.org/short-reads/2021/05/26/key-findings-how-americans-attitudes-about-climate-change-differ-by-generation-party-and-other-factors/</a:t>
          </a:r>
          <a:r>
            <a:rPr lang="en-US" sz="2300" b="0" i="0" kern="1200"/>
            <a:t> </a:t>
          </a:r>
          <a:endParaRPr lang="en-US" sz="2300" kern="1200"/>
        </a:p>
      </dsp:txBody>
      <dsp:txXfrm>
        <a:off x="0" y="1588781"/>
        <a:ext cx="10515600" cy="1586455"/>
      </dsp:txXfrm>
    </dsp:sp>
    <dsp:sp modelId="{00E8595B-06D1-40DE-93AA-3753D73FF83D}">
      <dsp:nvSpPr>
        <dsp:cNvPr id="0" name=""/>
        <dsp:cNvSpPr/>
      </dsp:nvSpPr>
      <dsp:spPr>
        <a:xfrm>
          <a:off x="0" y="317523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925F3-FB19-4557-B738-53974C60DA98}">
      <dsp:nvSpPr>
        <dsp:cNvPr id="0" name=""/>
        <dsp:cNvSpPr/>
      </dsp:nvSpPr>
      <dsp:spPr>
        <a:xfrm>
          <a:off x="0" y="3175236"/>
          <a:ext cx="10515600" cy="1586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Uppalapati, S., Ballew, M., Campbell, E., Kotcher, J., Rosenthal, S., Leiserowitz, A., &amp; Maibach, E. (2023). </a:t>
          </a:r>
          <a:r>
            <a:rPr lang="en-US" sz="2300" b="0" i="1" kern="1200"/>
            <a:t>The prevalence of Climate Change Psychological Distress among American adults.</a:t>
          </a:r>
          <a:r>
            <a:rPr lang="en-US" sz="2300" b="0" i="0" kern="1200"/>
            <a:t> Yale University and George Mason University. New Haven, CT: Yale Program on Climate Change Communication.</a:t>
          </a:r>
          <a:endParaRPr lang="en-US" sz="2300" kern="1200"/>
        </a:p>
      </dsp:txBody>
      <dsp:txXfrm>
        <a:off x="0" y="3175236"/>
        <a:ext cx="10515600" cy="1586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4T00:50:59.4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31,'0'-1,"0"0,0 0,1 0,-1 0,1 0,-1 0,0 1,1-1,0 0,-1 0,1 0,-1 1,1-1,0 0,0 0,-1 1,1-1,0 1,0-1,0 1,0-1,0 1,0-1,0 1,0 0,1-1,31-5,-31 6,72-6,103 7,-68 1,492-2,-546 3,72 12,-51-5,-24-3,32 4,89-1,-151-10,26-1,0 2,51 9,-31-1,85 2,72-12,-82-1,94 2,-233 0,0 0,1 0,-1 0,0-1,0 0,1 0,3-1,4-4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8C933-6833-45D8-BFB3-CC7AFEA4F27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BB657-9644-4A92-9F43-99ACC862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0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D0D1-5B44-6FD2-652C-60DA64913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17B79-BDBD-A9D8-677A-2E5F66B20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0E8B3-E343-2CE3-9553-84AEC0A9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7EEE-38CB-4BDB-82E2-550208B49F5A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880AB-D626-EE4D-736F-FB4EC4E9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35BD3-3874-A4C5-F511-87408827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836-E8E6-4C97-BE11-2A5ECCE2D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AA33-C123-6CDC-72FF-9641462F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39DD5-6272-25D9-B647-6B333A573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91059-A717-4D5C-82C6-9A6113FB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7ADC-AD3A-4AEB-85BA-1CD2D12158D6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B7F29-121D-C631-0EE5-472D356A6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27AC8-A1A1-DB32-C592-75D6E181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836-E8E6-4C97-BE11-2A5ECCE2D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6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44D47-F7B4-7D44-874A-97B78E70A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E1EFB-4198-E3AF-68B1-FB5EBBDEF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42C76-2D89-F1C6-396F-E5F33839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522C-7512-45D0-830F-414A5A414597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EA67A-D500-2120-C6E2-165618C7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CB12B-9606-60C6-AB63-94002B7D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836-E8E6-4C97-BE11-2A5ECCE2D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6BED-ADD2-0B3F-C230-D6FEEC54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579A2-76CC-753A-E303-E8DEA07C9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BF6D-6C68-8B3D-5905-0A1115CA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137E-5D38-4B07-89D3-CFC63A7E5672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AF4D-F6C2-EF74-EBEB-D726B36D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6E3B4-1BAE-E789-BA24-07C8BB1A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836-E8E6-4C97-BE11-2A5ECCE2D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0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96C3-2892-6282-B380-1D8D47DB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8AADC-C471-2AA5-5068-8CBF9FC95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C82C5-81B8-65BF-4116-C0F9DDAA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31F4-D87C-4A87-BC3B-B8E4E6959CEA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90214-424D-47D7-B718-0FF75BB7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CA33C-1D61-2985-32DE-074ADD71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836-E8E6-4C97-BE11-2A5ECCE2D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3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920A5-B125-D68F-5780-D984B9A9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C96B5-AC33-5172-1E7B-14DA987C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85BFB-F922-1D95-A965-2E6B8EA9C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69003-1160-85F2-A5B8-2342030E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1C3E-1A38-4355-9AD8-DC95C88C9D0C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45A9C-B08F-7C5C-61C9-5CA03808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D5539-A669-F21E-5152-32D6EA97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836-E8E6-4C97-BE11-2A5ECCE2D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8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211C-A5B9-731F-9AD1-D019E460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882D4-0EAD-8CC6-02B9-3752C3C99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4A494-0A4A-F4CA-64D7-83B564317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F2B53-DB76-E34B-549E-058047962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ADF14-CCD1-1B1C-2DB5-A2F44EAC2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F03B1-B08D-92BA-AF06-4D37519B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9354-D5E4-4886-9E91-ACE521FB06CD}" type="datetime1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AF8F29-1383-4311-6D37-E1E91C49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3C28D-E213-9787-A188-8955585F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836-E8E6-4C97-BE11-2A5ECCE2D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5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4F58-0712-4AFC-BCCF-F63C27AF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C5338-5CC0-4E70-51D7-E2EF32894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EDEE-C260-4F30-B136-69E5FF964B95}" type="datetime1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C2333-488F-EDD9-A46A-34A4530C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49A7F-5487-CF33-085A-E203D9F1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836-E8E6-4C97-BE11-2A5ECCE2D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5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BC2C96-C4B4-311F-1827-4057FE4F7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9B77-B986-457F-BE31-6E31F811B199}" type="datetime1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24D01-21D3-A166-A84C-AA04EDA1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C54C2-192B-87B7-AE9E-52C69B71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836-E8E6-4C97-BE11-2A5ECCE2D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5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FD3B-6D8F-10B8-B730-D7446213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1FC7-2F67-889B-D371-FB22E7126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68F05-CFF4-DC6A-8CD7-D1F08F1B4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32806-AF5A-DAB2-48B4-E2A1062D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42AC-2971-4E2A-AE0C-146460F1D93C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E7D3F-42CE-DF8B-C73B-11C42B22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8723D-3942-782B-F0CB-3B593115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836-E8E6-4C97-BE11-2A5ECCE2D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7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7A630-EBED-82BB-153A-E43C1005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91E54A-8748-8DD3-9684-9C037A5BB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CF550-331B-D1A7-BCA8-545E3EB39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D7CD3-C625-7D99-362C-AE56255E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3656-2AB1-4ECF-8707-9513B5839945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89CFD-8C5D-C8A6-1D94-715C257A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59B0C-F95D-28C5-A1B4-BCB765DF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0836-E8E6-4C97-BE11-2A5ECCE2D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8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7EBD7-A112-2495-9B64-8B1C91CB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B29FC-2085-0132-4D3A-AC102C66D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333E2-F372-247B-3971-A2132703A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AED0-8FE1-4946-8707-11DB1BED9FEA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0C365-ED02-7540-9BF3-4D806E680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 Elizabeth Allured, Psy.D.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3C1D6-5767-265A-3463-A615F65FE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60836-E8E6-4C97-BE11-2A5ECCE2D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9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psychology.u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_VjSGk8s18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_VjSGk8s18?feature=oembed" TargetMode="Externa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73/pnas.1718503115" TargetMode="External"/><Relationship Id="rId2" Type="http://schemas.openxmlformats.org/officeDocument/2006/relationships/hyperlink" Target="https://na01.safelinks.protection.outlook.com/?url=https%3A%2F%2Fwww.mdpi.com%2F1660-4601%2F18%2F18%2F9636%2Fhtm&amp;data=05%7C01%7C%7Ce9085529a41f4a4264aa08dbaa6bf3e4%7C84df9e7fe9f640afb435aaaaaaaaaaaa%7C1%7C0%7C638291152855009521%7CUnknown%7CTWFpbGZsb3d8eyJWIjoiMC4wLjAwMDAiLCJQIjoiV2luMzIiLCJBTiI6Ik1haWwiLCJXVCI6Mn0%3D%7C3000%7C%7C%7C&amp;sdata=tar2mcUqoebMAfuan68Tt95wXVdcOATTfJEh36UvNUs%3D&amp;reserved=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.org/content/article/schizophrenia-pinpointed-key-factor-heat-death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7/s11231-022-09340-3" TargetMode="External"/><Relationship Id="rId2" Type="http://schemas.openxmlformats.org/officeDocument/2006/relationships/hyperlink" Target="https://www.thelancet.com/journals/lanplh/article/PIIS2542-5196(21)00278-3/fullte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29/2022GH000729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climatecommunication.yale.edu/about/projects/global-warmings-six-america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26943-E614-457F-BB43-F82F1411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b="1" dirty="0"/>
              <a:t>The Climate Crisis and Mental Health: Expanding our Mental Health Model</a:t>
            </a:r>
          </a:p>
        </p:txBody>
      </p:sp>
      <p:sp>
        <p:nvSpPr>
          <p:cNvPr id="1048" name="Oval 1047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ransformation Web Brain - Free image on Pixabay">
            <a:extLst>
              <a:ext uri="{FF2B5EF4-FFF2-40B4-BE49-F238E27FC236}">
                <a16:creationId xmlns:a16="http://schemas.microsoft.com/office/drawing/2014/main" id="{D4CEBE35-092C-4CEF-9607-08A5FF8314B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r="20713"/>
          <a:stretch/>
        </p:blipFill>
        <p:spPr bwMode="auto">
          <a:xfrm>
            <a:off x="422753" y="511373"/>
            <a:ext cx="6234960" cy="6275507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D585F-6115-455A-BDAE-94E2C85FF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Yale Seminar Series for Psychology Fellows, November 14, 2023</a:t>
            </a:r>
          </a:p>
          <a:p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Elizabeth Allured, Psy.D., Clinical Psychologist</a:t>
            </a:r>
          </a:p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Co-founder, Climate Psychology Alliance – North America 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  <a:hlinkClick r:id="rId3"/>
              </a:rPr>
              <a:t>www.climatepsychology.us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 </a:t>
            </a:r>
          </a:p>
        </p:txBody>
      </p:sp>
      <p:sp>
        <p:nvSpPr>
          <p:cNvPr id="1054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56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29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91067-108E-701A-183D-CAF2C6DE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dirty="0"/>
              <a:t>Clinical work with pre-traumatic climate distress (Van Susteren, 2021): facing the three terrors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4E911-2203-33D7-2D6B-96D12B730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365513"/>
            <a:ext cx="4243589" cy="4363278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6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9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Apocalyptic anxiety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anxiety requiring an “emotional  dwelling with” each other to tolerate (Stolorow, 2021)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9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Annihilation anxiety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primitive fears of falling apart/loss of going-on-being (Winnicott, 1960; </a:t>
            </a:r>
            <a:r>
              <a:rPr lang="en-US" sz="9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Hurvich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1989)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9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Catastrophic thinking</a:t>
            </a:r>
            <a:r>
              <a:rPr lang="en-US" sz="9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appropriate at times (Kassouf, 2022)</a:t>
            </a:r>
          </a:p>
          <a:p>
            <a:r>
              <a:rPr lang="en-US" sz="9600" b="1" dirty="0">
                <a:solidFill>
                  <a:schemeClr val="bg1">
                    <a:alpha val="80000"/>
                  </a:schemeClr>
                </a:solidFill>
              </a:rPr>
              <a:t> anxiety</a:t>
            </a:r>
            <a:r>
              <a:rPr lang="en-US" sz="9600" dirty="0">
                <a:solidFill>
                  <a:schemeClr val="bg1">
                    <a:alpha val="80000"/>
                  </a:schemeClr>
                </a:solidFill>
              </a:rPr>
              <a:t>: anxiety requiring </a:t>
            </a:r>
            <a:r>
              <a:rPr lang="en-US" sz="3600" dirty="0">
                <a:solidFill>
                  <a:schemeClr val="bg1">
                    <a:alpha val="80000"/>
                  </a:schemeClr>
                </a:solidFill>
              </a:rPr>
              <a:t>an “emo</a:t>
            </a:r>
            <a:endParaRPr lang="en-US" sz="3600" dirty="0"/>
          </a:p>
        </p:txBody>
      </p:sp>
      <p:pic>
        <p:nvPicPr>
          <p:cNvPr id="5" name="Content Placeholder 7" descr="A picture containing blur&#10;&#10;Description automatically generated">
            <a:extLst>
              <a:ext uri="{FF2B5EF4-FFF2-40B4-BE49-F238E27FC236}">
                <a16:creationId xmlns:a16="http://schemas.microsoft.com/office/drawing/2014/main" id="{8B369EC8-EF65-C50B-81B0-586E178D66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2" r="2442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C1C09-6372-711F-C09F-A7A50F62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224883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3F9AA-27AF-48C4-BEF0-35BC5232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Mental Health Impacts of Global Warming, Chronic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E8DF-3D24-4169-8898-438647726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4"/>
            <a:ext cx="5181600" cy="5165725"/>
          </a:xfrm>
        </p:spPr>
        <p:txBody>
          <a:bodyPr>
            <a:normAutofit/>
          </a:bodyPr>
          <a:lstStyle/>
          <a:p>
            <a:r>
              <a:rPr lang="en-US" sz="2400" dirty="0"/>
              <a:t>Aggression/violence from warmer temperatures; interpersonal conflicts increase as temperatures rise</a:t>
            </a:r>
          </a:p>
          <a:p>
            <a:r>
              <a:rPr lang="en-US" sz="2400" dirty="0"/>
              <a:t>Lesser cognitive capacity during higher temperatures</a:t>
            </a:r>
          </a:p>
          <a:p>
            <a:r>
              <a:rPr lang="en-US" sz="2400" dirty="0"/>
              <a:t>Increases in average temperatures are related to increased use of emergency mental health services</a:t>
            </a:r>
          </a:p>
          <a:p>
            <a:r>
              <a:rPr lang="en-US" sz="2400" dirty="0"/>
              <a:t>Greater impacts on low-income communities</a:t>
            </a:r>
          </a:p>
          <a:p>
            <a:endParaRPr lang="en-US" sz="2400" dirty="0"/>
          </a:p>
          <a:p>
            <a:pPr marL="457200" lvl="1" indent="0">
              <a:buNone/>
            </a:pPr>
            <a:r>
              <a:rPr lang="en-US" dirty="0"/>
              <a:t>(Clayton et al, 2017)</a:t>
            </a:r>
          </a:p>
        </p:txBody>
      </p:sp>
      <p:pic>
        <p:nvPicPr>
          <p:cNvPr id="6" name="Content Placeholder 5" descr="A person holding a turtle&#10;&#10;Description automatically generated with low confidence">
            <a:extLst>
              <a:ext uri="{FF2B5EF4-FFF2-40B4-BE49-F238E27FC236}">
                <a16:creationId xmlns:a16="http://schemas.microsoft.com/office/drawing/2014/main" id="{8C3E1A9B-F27F-4D4D-B154-D27164F065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63040"/>
            <a:ext cx="5857240" cy="426702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FE1CE-75CB-9293-EF29-7EB08411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71103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31F3-4C35-E3F0-CA14-BE483BF6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susceptible to MH impacts of heat: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38A00-E0FB-5837-F72A-EB6E474A85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Homeless individuals</a:t>
            </a:r>
          </a:p>
          <a:p>
            <a:r>
              <a:rPr lang="en-US" dirty="0"/>
              <a:t>Those who work outdoors</a:t>
            </a:r>
          </a:p>
          <a:p>
            <a:r>
              <a:rPr lang="en-US" dirty="0"/>
              <a:t>The elderly</a:t>
            </a:r>
          </a:p>
          <a:p>
            <a:r>
              <a:rPr lang="en-US" dirty="0"/>
              <a:t>The very young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096AD-804F-188A-407C-F8C07098B5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Those with schizophrenia showed the greatest death rate increase during a recent heat wave (Lee et al, 2023)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D9527-FF96-D040-F098-533ECAD85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285581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5" descr="A group of people outside&#10;&#10;Description automatically generated with low confidence">
            <a:extLst>
              <a:ext uri="{FF2B5EF4-FFF2-40B4-BE49-F238E27FC236}">
                <a16:creationId xmlns:a16="http://schemas.microsoft.com/office/drawing/2014/main" id="{C1D338D4-AF30-76A0-E7C0-A15C0A7031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9AFD1-0DBE-337A-F0CB-72DB05CF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Drought, flooding, food insecurity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81E47-B091-C88B-3EFE-A9725C656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5986" y="1671566"/>
            <a:ext cx="5170861" cy="40720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Severe weather events can have impacts on cognitive functioning due to malnutrition, school disruption, trauma regarding dislocation, relocation.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DF7A7-7D76-9CD0-E1C5-759E8C02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27808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49E3-90CA-A313-9450-55D28691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impacts of extreme weather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29A9F-064F-45D3-7FBE-35A20C2582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Most common diagnosis: Acute Stress Disorder</a:t>
            </a:r>
          </a:p>
          <a:p>
            <a:r>
              <a:rPr lang="en-US" dirty="0"/>
              <a:t>Other common reactions:</a:t>
            </a:r>
          </a:p>
          <a:p>
            <a:pPr lvl="1"/>
            <a:r>
              <a:rPr lang="en-US" dirty="0"/>
              <a:t>Phobic disorders</a:t>
            </a:r>
          </a:p>
          <a:p>
            <a:pPr lvl="1"/>
            <a:r>
              <a:rPr lang="en-US" dirty="0"/>
              <a:t>Somatic symptoms</a:t>
            </a:r>
          </a:p>
          <a:p>
            <a:pPr lvl="1"/>
            <a:r>
              <a:rPr lang="en-US" dirty="0"/>
              <a:t>Depression</a:t>
            </a:r>
          </a:p>
          <a:p>
            <a:pPr lvl="1"/>
            <a:r>
              <a:rPr lang="en-US" dirty="0"/>
              <a:t>Alcohol and substance abuse</a:t>
            </a:r>
          </a:p>
          <a:p>
            <a:pPr lvl="2"/>
            <a:r>
              <a:rPr lang="en-US"/>
              <a:t>(Clayton et all, 2017, 2012;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EE3BB-F35E-4589-7C29-551CC0A559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BD974-8010-978E-C4DC-92AAE923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260283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ground, outdoor, nature, rock&#10;&#10;Description automatically generated">
            <a:extLst>
              <a:ext uri="{FF2B5EF4-FFF2-40B4-BE49-F238E27FC236}">
                <a16:creationId xmlns:a16="http://schemas.microsoft.com/office/drawing/2014/main" id="{53BD13E0-7269-4290-85DE-E94C889074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1"/>
          <a:stretch/>
        </p:blipFill>
        <p:spPr>
          <a:xfrm>
            <a:off x="2522356" y="9949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A6FE26-4DD6-4F0F-9D36-DAB3C04F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3822189" cy="18696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Mental Health Impacts of Degrading/Degraded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FA8B3-8660-49D7-9E83-A0DD94EC2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79600"/>
            <a:ext cx="3822189" cy="42973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/>
              <a:t>Depression</a:t>
            </a:r>
          </a:p>
          <a:p>
            <a:r>
              <a:rPr lang="en-US" sz="2000" dirty="0"/>
              <a:t>Anxiety</a:t>
            </a:r>
          </a:p>
          <a:p>
            <a:r>
              <a:rPr lang="en-US" sz="2000" dirty="0"/>
              <a:t>Suicidality</a:t>
            </a:r>
          </a:p>
          <a:p>
            <a:r>
              <a:rPr lang="en-US" sz="2000" dirty="0"/>
              <a:t>Grief</a:t>
            </a:r>
          </a:p>
          <a:p>
            <a:r>
              <a:rPr lang="en-US" sz="2000" dirty="0" err="1"/>
              <a:t>Solastalgia</a:t>
            </a:r>
            <a:r>
              <a:rPr lang="en-US" sz="2000" dirty="0"/>
              <a:t> (loss of sense of place/community)</a:t>
            </a:r>
          </a:p>
          <a:p>
            <a:r>
              <a:rPr lang="en-US" sz="2000" dirty="0"/>
              <a:t>Loss of identity, connection with friends/family</a:t>
            </a:r>
          </a:p>
          <a:p>
            <a:r>
              <a:rPr lang="en-US" sz="2000" dirty="0"/>
              <a:t>Loss of autonomy and sense of control</a:t>
            </a:r>
          </a:p>
          <a:p>
            <a:r>
              <a:rPr lang="en-US" sz="2000" dirty="0"/>
              <a:t>Feelings of helplessness</a:t>
            </a:r>
          </a:p>
          <a:p>
            <a:r>
              <a:rPr lang="en-US" sz="2000" dirty="0"/>
              <a:t>Fatalism				(Clayton et al, 2017; Randall, 2019)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EF288-2087-73AD-3A7F-075B2B61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272084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3517C9-3526-2460-C2BD-6F66F8BB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5541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“Climate Trauma” (Woodbury, 2022)  from a dysfunctional relationship with our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FFC6D-2593-14F2-7D8A-09213DAE4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7827" y="649480"/>
            <a:ext cx="3569204" cy="61983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 “supraordinate trauma” generated by the disconnections related to “colonization, exploitation, racism, and the wounding of a living planet.”  (Woodbury, 2019, 2022)</a:t>
            </a:r>
          </a:p>
          <a:p>
            <a:r>
              <a:rPr lang="en-US" dirty="0"/>
              <a:t>Some experience a “traumatized sensibility”</a:t>
            </a:r>
          </a:p>
          <a:p>
            <a:r>
              <a:rPr lang="en-US" dirty="0"/>
              <a:t>(Kassouf, 2022)</a:t>
            </a:r>
          </a:p>
        </p:txBody>
      </p:sp>
      <p:pic>
        <p:nvPicPr>
          <p:cNvPr id="5" name="Content Placeholder 8" descr="A person sitting on a tree branch&#10;&#10;Description automatically generated">
            <a:extLst>
              <a:ext uri="{FF2B5EF4-FFF2-40B4-BE49-F238E27FC236}">
                <a16:creationId xmlns:a16="http://schemas.microsoft.com/office/drawing/2014/main" id="{8FAC97CE-7C03-8C36-ED71-9A3591DFDF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49" y="1818166"/>
            <a:ext cx="4485401" cy="354064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75683-976E-3DF9-B488-32C384F6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990630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13645-8463-4731-8D33-63C7D038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400" b="1">
                <a:solidFill>
                  <a:srgbClr val="FFFFFF"/>
                </a:solidFill>
                <a:latin typeface="Abadi" panose="020B0604020104020204" pitchFamily="34" charset="0"/>
              </a:rPr>
              <a:t>Types of Climate-Related Trauma:</a:t>
            </a:r>
            <a:br>
              <a:rPr lang="en-US" sz="3400" b="1">
                <a:solidFill>
                  <a:srgbClr val="FFFFFF"/>
                </a:solidFill>
                <a:latin typeface="Abadi" panose="020B0604020104020204" pitchFamily="34" charset="0"/>
              </a:rPr>
            </a:br>
            <a:br>
              <a:rPr lang="en-US" sz="3400">
                <a:solidFill>
                  <a:srgbClr val="FFFFFF"/>
                </a:solidFill>
              </a:rPr>
            </a:br>
            <a:r>
              <a:rPr lang="en-US" sz="3400" b="1">
                <a:solidFill>
                  <a:srgbClr val="FFFFFF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I. Pre-Traumatic (Anticipatory) Stress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E94F8E6-B633-423A-A381-F3678FCB7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191386"/>
            <a:ext cx="6555347" cy="6676752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Those not yet experiencing the direct impacts of climate-related events, yet feeling distress (anxiety, grief, anger, guilt,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sz="2800" dirty="0"/>
              <a:t>“Eco-grief”, “eco-anxiety”, “</a:t>
            </a:r>
            <a:r>
              <a:rPr lang="en-US" sz="2800" dirty="0" err="1"/>
              <a:t>solastalgia</a:t>
            </a:r>
            <a:r>
              <a:rPr lang="en-US" sz="2800" dirty="0"/>
              <a:t>”</a:t>
            </a:r>
          </a:p>
          <a:p>
            <a:endParaRPr lang="en-US" dirty="0"/>
          </a:p>
          <a:p>
            <a:r>
              <a:rPr lang="en-US" dirty="0"/>
              <a:t>Prior history of individual, transgenerational or communal trauma may increase likelihood of pre-traumatic stress and may heighten the response to it</a:t>
            </a:r>
          </a:p>
          <a:p>
            <a:endParaRPr lang="en-US" dirty="0"/>
          </a:p>
          <a:p>
            <a:r>
              <a:rPr lang="en-US" dirty="0"/>
              <a:t>Traumatic response to the climate emergency is NOT merely a displacement of earlier trauma.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	</a:t>
            </a: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CF975-A03D-5CDC-FF46-04EE91E0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313364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77880-9A69-4765-8C12-1F48AE00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sz="4800"/>
              <a:t>II. Post-traumatic/acute traumatic stress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images climate change">
            <a:extLst>
              <a:ext uri="{FF2B5EF4-FFF2-40B4-BE49-F238E27FC236}">
                <a16:creationId xmlns:a16="http://schemas.microsoft.com/office/drawing/2014/main" id="{9CC9B36A-ECEA-4617-B06F-24FB5A9FD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r="15471" b="1"/>
          <a:stretch/>
        </p:blipFill>
        <p:spPr>
          <a:xfrm>
            <a:off x="635295" y="2883302"/>
            <a:ext cx="5150277" cy="29970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FCACD-ADAA-4E87-8021-47F442927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Reaction to an extreme weather event or climate disruption (examples- hurricanes, floods, wildfires)</a:t>
            </a:r>
          </a:p>
          <a:p>
            <a:r>
              <a:rPr lang="en-US" sz="2000" dirty="0"/>
              <a:t> Acute stress or PTSD reactions </a:t>
            </a:r>
          </a:p>
          <a:p>
            <a:r>
              <a:rPr lang="en-US" sz="2000" dirty="0"/>
              <a:t>Need for Disaster Response with communities, trauma treatment for individuals, groups</a:t>
            </a:r>
          </a:p>
          <a:p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D172C-7905-80CA-F0EF-56ADD263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501863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D0C6-7CC3-4C26-ACA7-DD51D85E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The Climate Crisis as Threat Multiplier: A Social Justice Issue</a:t>
            </a:r>
          </a:p>
        </p:txBody>
      </p:sp>
      <p:pic>
        <p:nvPicPr>
          <p:cNvPr id="1026" name="Picture 2" descr="brown wooden boat on shore during daytime">
            <a:extLst>
              <a:ext uri="{FF2B5EF4-FFF2-40B4-BE49-F238E27FC236}">
                <a16:creationId xmlns:a16="http://schemas.microsoft.com/office/drawing/2014/main" id="{CC830B2D-1A34-4F2F-B3A7-05421515C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r="1564" b="-4"/>
          <a:stretch/>
        </p:blipFill>
        <p:spPr bwMode="auto">
          <a:xfrm>
            <a:off x="1103257" y="2416047"/>
            <a:ext cx="4626864" cy="3346704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73536-63F2-4C7E-9EA4-D27536AC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 anchor="ctr"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  <a:buClr>
                <a:srgbClr val="8ABDF1"/>
              </a:buClr>
            </a:pPr>
            <a:r>
              <a:rPr lang="en-US" sz="1900" b="1" dirty="0">
                <a:latin typeface="Dubai Medium" panose="020B0604020202020204" pitchFamily="34" charset="-78"/>
                <a:cs typeface="Dubai Medium" panose="020B0604020202020204" pitchFamily="34" charset="-78"/>
              </a:rPr>
              <a:t>Existing inequities are magnified, including</a:t>
            </a:r>
            <a:r>
              <a:rPr lang="en-US" sz="1900" b="1" dirty="0">
                <a:effectLst/>
                <a:latin typeface="Dubai Medium" panose="020B0604020202020204" pitchFamily="34" charset="-78"/>
                <a:ea typeface="Calibri" panose="020F0502020204030204" pitchFamily="34" charset="0"/>
                <a:cs typeface="Dubai Medium" panose="020B0604020202020204" pitchFamily="34" charset="-78"/>
              </a:rPr>
              <a:t> systemic racism, “</a:t>
            </a:r>
            <a:r>
              <a:rPr lang="en-US" sz="1900" b="1" dirty="0" err="1">
                <a:effectLst/>
                <a:latin typeface="Dubai Medium" panose="020B0604020202020204" pitchFamily="34" charset="-78"/>
                <a:ea typeface="Calibri" panose="020F0502020204030204" pitchFamily="34" charset="0"/>
                <a:cs typeface="Dubai Medium" panose="020B0604020202020204" pitchFamily="34" charset="-78"/>
              </a:rPr>
              <a:t>petromasculinity</a:t>
            </a:r>
            <a:r>
              <a:rPr lang="en-US" sz="1900" b="1" dirty="0">
                <a:effectLst/>
                <a:latin typeface="Dubai Medium" panose="020B0604020202020204" pitchFamily="34" charset="-78"/>
                <a:ea typeface="Calibri" panose="020F0502020204030204" pitchFamily="34" charset="0"/>
                <a:cs typeface="Dubai Medium" panose="020B0604020202020204" pitchFamily="34" charset="-78"/>
              </a:rPr>
              <a:t>” and transgenerational community trauma</a:t>
            </a:r>
          </a:p>
          <a:p>
            <a:pPr>
              <a:buClr>
                <a:srgbClr val="8ABDF1"/>
              </a:buClr>
            </a:pPr>
            <a:r>
              <a:rPr lang="en-US" sz="1900" b="1" dirty="0">
                <a:latin typeface="Dubai Medium" panose="020B0604020202020204" pitchFamily="34" charset="-78"/>
                <a:cs typeface="Dubai Medium" panose="020B0604020202020204" pitchFamily="34" charset="-78"/>
              </a:rPr>
              <a:t>Those contributing the least to the problem experience the most negative impacts: 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8ABDF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ubai Medium" panose="020B0604020202020204" pitchFamily="34" charset="-78"/>
                <a:cs typeface="Dubai Medium" panose="020B0604020202020204" pitchFamily="34" charset="-78"/>
              </a:rPr>
              <a:t>BIPOC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8ABDF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ubai Medium" panose="020B0604020202020204" pitchFamily="34" charset="-78"/>
                <a:cs typeface="Dubai Medium" panose="020B0604020202020204" pitchFamily="34" charset="-78"/>
              </a:rPr>
              <a:t>Lower income 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8ABDF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ubai Medium" panose="020B0604020202020204" pitchFamily="34" charset="-78"/>
                <a:cs typeface="Dubai Medium" panose="020B0604020202020204" pitchFamily="34" charset="-78"/>
              </a:rPr>
              <a:t>Elderly 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8ABDF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ubai Medium" panose="020B0604020202020204" pitchFamily="34" charset="-78"/>
                <a:cs typeface="Dubai Medium" panose="020B0604020202020204" pitchFamily="34" charset="-78"/>
              </a:rPr>
              <a:t>Children</a:t>
            </a:r>
          </a:p>
          <a:p>
            <a:pPr marL="685800" marR="0" lvl="1" indent="-228600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>
                <a:srgbClr val="8ABDF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ubai Medium" panose="020B0604020202020204" pitchFamily="34" charset="-78"/>
                <a:cs typeface="Dubai Medium" panose="020B0604020202020204" pitchFamily="34" charset="-78"/>
              </a:rPr>
              <a:t>Undomiciled and undocumented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8ABDF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“We will be in the same storm but in different boats.”</a:t>
            </a:r>
          </a:p>
          <a:p>
            <a:pPr lvl="1">
              <a:buClr>
                <a:srgbClr val="8ABDF1"/>
              </a:buClr>
            </a:pPr>
            <a:endParaRPr lang="en-US" sz="1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70829-0194-779E-80C3-CF72A349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1894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map of the state of massachusetts&#10;&#10;Description automatically generated">
            <a:extLst>
              <a:ext uri="{FF2B5EF4-FFF2-40B4-BE49-F238E27FC236}">
                <a16:creationId xmlns:a16="http://schemas.microsoft.com/office/drawing/2014/main" id="{2C1B0CA9-0C09-7A86-23B1-AA53C136C5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" b="143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FED314-FF93-B2D5-7474-4C5A4A133F7D}"/>
              </a:ext>
            </a:extLst>
          </p:cNvPr>
          <p:cNvSpPr txBox="1"/>
          <p:nvPr/>
        </p:nvSpPr>
        <p:spPr>
          <a:xfrm>
            <a:off x="7136296" y="5208104"/>
            <a:ext cx="4933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</a:t>
            </a:r>
            <a:r>
              <a:rPr lang="en-US" dirty="0"/>
              <a:t>first</a:t>
            </a:r>
            <a:r>
              <a:rPr lang="en-US" sz="1800" dirty="0"/>
              <a:t> </a:t>
            </a:r>
            <a:r>
              <a:rPr lang="en-US" sz="1800" dirty="0" err="1"/>
              <a:t>First</a:t>
            </a:r>
            <a:r>
              <a:rPr lang="en-US" sz="1800" dirty="0"/>
              <a:t> </a:t>
            </a:r>
            <a:r>
              <a:rPr lang="en-US" dirty="0"/>
              <a:t>Nations</a:t>
            </a:r>
            <a:r>
              <a:rPr lang="en-US" sz="1800" dirty="0"/>
              <a:t> reservation established in what would become the United States was located ten miles from my home, in 1638, near New Haven, Connecticut.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C0C4C49-F55B-8330-AE2E-15435509A8D4}"/>
                  </a:ext>
                </a:extLst>
              </p14:cNvPr>
              <p14:cNvContentPartPr/>
              <p14:nvPr/>
            </p14:nvContentPartPr>
            <p14:xfrm>
              <a:off x="2842263" y="5087551"/>
              <a:ext cx="963360" cy="32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C0C4C49-F55B-8330-AE2E-15435509A8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8623" y="4979551"/>
                <a:ext cx="1071000" cy="2476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DFC4257-EFFA-6C42-04BC-D0503C6567FA}"/>
              </a:ext>
            </a:extLst>
          </p:cNvPr>
          <p:cNvSpPr txBox="1"/>
          <p:nvPr/>
        </p:nvSpPr>
        <p:spPr>
          <a:xfrm flipH="1">
            <a:off x="2007703" y="2999461"/>
            <a:ext cx="228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“</a:t>
            </a:r>
            <a:r>
              <a:rPr lang="en-US" sz="2000" b="1" dirty="0" err="1"/>
              <a:t>Quinnehtukqut</a:t>
            </a:r>
            <a:r>
              <a:rPr lang="en-US" sz="2000" b="1" dirty="0"/>
              <a:t>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FD2A5-F2A5-C9A6-6BD9-E285F573A114}"/>
              </a:ext>
            </a:extLst>
          </p:cNvPr>
          <p:cNvSpPr txBox="1"/>
          <p:nvPr/>
        </p:nvSpPr>
        <p:spPr>
          <a:xfrm>
            <a:off x="10217426" y="6500191"/>
            <a:ext cx="209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Photo: Wikipedia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57C1D4-46FC-43B0-1E5F-81726B01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2018794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9A39-DFF2-450E-6992-83E5A159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Robert Bullard, Father of the Environmental Justice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130AE-63BD-8EEF-FC83-19BEFCF13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17376" cy="4351338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https://youtu.be/T_VjSGk8s18</a:t>
            </a:r>
            <a:r>
              <a:rPr lang="en-US" dirty="0"/>
              <a:t> </a:t>
            </a:r>
          </a:p>
          <a:p>
            <a:r>
              <a:rPr lang="en-US" dirty="0"/>
              <a:t>Researched landfill placements in Black communities in the 1970’s</a:t>
            </a:r>
          </a:p>
          <a:p>
            <a:r>
              <a:rPr lang="en-US" dirty="0"/>
              <a:t>Drew connection between environmental racism and illness, death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29977-4E25-CE5A-3032-EFD9E720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  <a:endParaRPr lang="en-US" dirty="0"/>
          </a:p>
        </p:txBody>
      </p:sp>
      <p:pic>
        <p:nvPicPr>
          <p:cNvPr id="10" name="Online Media 9" title="Robert Bullard 2020 Champion of the Earth - Lifetime Achievement">
            <a:hlinkClick r:id="" action="ppaction://media"/>
            <a:extLst>
              <a:ext uri="{FF2B5EF4-FFF2-40B4-BE49-F238E27FC236}">
                <a16:creationId xmlns:a16="http://schemas.microsoft.com/office/drawing/2014/main" id="{A5E0F8AE-829D-D7A5-0CB9-D4D929DAB4DF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72200" y="1880708"/>
            <a:ext cx="5810693" cy="35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D08AE6-A645-D59A-A36C-A0C81777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What methods/formats have you used to process distressing climate information?  What has been helpful/unhelpful?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714F84-19D9-A27C-579C-DD6DBA982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BDB89E-B011-6E93-7164-62E8C404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73127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grass, outdoor, tree, sky&#10;&#10;Description automatically generated">
            <a:extLst>
              <a:ext uri="{FF2B5EF4-FFF2-40B4-BE49-F238E27FC236}">
                <a16:creationId xmlns:a16="http://schemas.microsoft.com/office/drawing/2014/main" id="{01979D20-EA42-49C0-898B-4095CA0B32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20346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AD89BC-EE6E-45B6-A193-5060F2ED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dirty="0">
                <a:solidFill>
                  <a:srgbClr val="000000"/>
                </a:solidFill>
              </a:rPr>
              <a:t>Case example, An adolescent faces extreme weather distress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9A6EC-3E74-40BB-BFB7-FA8E90381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effectLst/>
              </a:rPr>
              <a:t>“It’s like, really scary.  I’m really pissed, too—it’s YOU guys.”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effectLst/>
              </a:rPr>
              <a:t>Me: “You’re right, I’d be angry at people my age if I were you.”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effectLst/>
              </a:rPr>
              <a:t>“Like, nobody stopped it.”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effectLst/>
              </a:rPr>
              <a:t>Me: “Yes.” 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effectLst/>
              </a:rPr>
              <a:t>Pause.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effectLst/>
              </a:rPr>
              <a:t>Me: “What are you afraid is going to happen?”</a:t>
            </a:r>
          </a:p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302D5-DA24-AC01-B66C-FBB7B9D8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3833122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3D3238-40CA-C287-0E6D-A62EE7E2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our adolescent clients, gaining new perspectives</a:t>
            </a: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F84139E5-4237-150D-0138-FBD02FEC4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1061672" y="1825625"/>
            <a:ext cx="10068655" cy="435133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22985D-5D69-CF73-724F-9CD4C7A92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569927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06853-474B-18E3-3D6D-272E4005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Psychotherapeutic techniques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09D0B12-ED25-7079-226A-CBECA17BB8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977DC-2DDF-31EA-539D-A0FB5CA0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2557124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14E2-5E00-5A9B-CB25-6C25DC3E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Psychotherapeutic techniques, continued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C9B166-36E6-ED48-9BED-6B6E5EBD2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905816"/>
              </p:ext>
            </p:extLst>
          </p:nvPr>
        </p:nvGraphicFramePr>
        <p:xfrm>
          <a:off x="838200" y="1554480"/>
          <a:ext cx="10515600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CB3D3-11A7-4EA0-B9DB-1752976E0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909521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5" descr="Two people sitting in chairs in a room&#10;&#10;Description automatically generated with low confidence">
            <a:extLst>
              <a:ext uri="{FF2B5EF4-FFF2-40B4-BE49-F238E27FC236}">
                <a16:creationId xmlns:a16="http://schemas.microsoft.com/office/drawing/2014/main" id="{DD177816-B075-352E-DFA9-6F50B34BB4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r="9656" b="-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241E7-41AD-76CF-44FE-30251CD2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400" dirty="0">
                <a:solidFill>
                  <a:srgbClr val="FFFFFF"/>
                </a:solidFill>
              </a:rPr>
              <a:t>Clinical treatment interventions currently in use for eco-distress  (</a:t>
            </a:r>
            <a:r>
              <a:rPr lang="en-US" sz="3400" dirty="0" err="1">
                <a:solidFill>
                  <a:srgbClr val="FFFFFF"/>
                </a:solidFill>
              </a:rPr>
              <a:t>Baudon</a:t>
            </a:r>
            <a:r>
              <a:rPr lang="en-US" sz="3400" dirty="0">
                <a:solidFill>
                  <a:srgbClr val="FFFFFF"/>
                </a:solidFill>
              </a:rPr>
              <a:t> and </a:t>
            </a:r>
            <a:r>
              <a:rPr lang="en-US" sz="3400" dirty="0" err="1">
                <a:solidFill>
                  <a:srgbClr val="FFFFFF"/>
                </a:solidFill>
              </a:rPr>
              <a:t>Jachens</a:t>
            </a:r>
            <a:r>
              <a:rPr lang="en-US" sz="3400" dirty="0">
                <a:solidFill>
                  <a:srgbClr val="FFFFFF"/>
                </a:solidFill>
              </a:rPr>
              <a:t>, 2021)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81E5FB4C-ADD9-C424-FC93-840CA294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170853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D8593F-190A-391F-F369-405576B3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651204" cy="140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1. Clinician’s inner work and education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B71A27-164B-7B4E-4799-19F90F333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39" y="2245360"/>
            <a:ext cx="4651205" cy="440944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Educating self regarding the problems, the solutions, the systems supporting problems and solutions</a:t>
            </a:r>
          </a:p>
          <a:p>
            <a:r>
              <a:rPr lang="en-US" sz="2400" dirty="0"/>
              <a:t>Processing one’s own feelings about these crises, one’s positionality, one’s place on the continuum of hopelessness to hopeful</a:t>
            </a:r>
          </a:p>
          <a:p>
            <a:r>
              <a:rPr lang="en-US" sz="2400" dirty="0"/>
              <a:t>Understand how one avoids/defends against the problems</a:t>
            </a:r>
          </a:p>
        </p:txBody>
      </p:sp>
      <p:pic>
        <p:nvPicPr>
          <p:cNvPr id="9" name="Content Placeholder 8" descr="A couple of wome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77595089-A214-D70A-E2F9-8E2209A086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1" r="19892" b="-2"/>
          <a:stretch/>
        </p:blipFill>
        <p:spPr>
          <a:xfrm>
            <a:off x="6096000" y="838013"/>
            <a:ext cx="5234538" cy="5186267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3D56370-4251-A97C-B9DB-1EB3D29C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927877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People sitting on a grass field and enjoying the sun">
            <a:extLst>
              <a:ext uri="{FF2B5EF4-FFF2-40B4-BE49-F238E27FC236}">
                <a16:creationId xmlns:a16="http://schemas.microsoft.com/office/drawing/2014/main" id="{4DC2184E-C00D-954E-BDEA-3781CD99F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3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885002-03AF-8482-6F54-AE6CD5404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451A7-8A69-C0AF-3964-42E05233E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2. Fostering clients’ inner resilience</a:t>
            </a:r>
          </a:p>
          <a:p>
            <a:r>
              <a:rPr lang="en-US" dirty="0">
                <a:solidFill>
                  <a:srgbClr val="FFFFFF"/>
                </a:solidFill>
              </a:rPr>
              <a:t>3. Encouraging clients to take action</a:t>
            </a:r>
          </a:p>
          <a:p>
            <a:r>
              <a:rPr lang="en-US" dirty="0">
                <a:solidFill>
                  <a:srgbClr val="FFFFFF"/>
                </a:solidFill>
              </a:rPr>
              <a:t>4. Helping clients find social connection and emotional support by joining groups</a:t>
            </a:r>
          </a:p>
          <a:p>
            <a:r>
              <a:rPr lang="en-US" dirty="0">
                <a:solidFill>
                  <a:srgbClr val="FFFFFF"/>
                </a:solidFill>
              </a:rPr>
              <a:t>5. Connecting clients with nature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    (</a:t>
            </a:r>
            <a:r>
              <a:rPr lang="en-US" dirty="0" err="1">
                <a:solidFill>
                  <a:srgbClr val="FFFFFF"/>
                </a:solidFill>
              </a:rPr>
              <a:t>Baudon</a:t>
            </a:r>
            <a:r>
              <a:rPr lang="en-US" dirty="0">
                <a:solidFill>
                  <a:srgbClr val="FFFFFF"/>
                </a:solidFill>
              </a:rPr>
              <a:t> and </a:t>
            </a:r>
            <a:r>
              <a:rPr lang="en-US" dirty="0" err="1">
                <a:solidFill>
                  <a:srgbClr val="FFFFFF"/>
                </a:solidFill>
              </a:rPr>
              <a:t>Jachens</a:t>
            </a:r>
            <a:r>
              <a:rPr lang="en-US" dirty="0">
                <a:solidFill>
                  <a:srgbClr val="FFFFFF"/>
                </a:solidFill>
              </a:rPr>
              <a:t>,  	2021)     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ED1FA4-75FD-7391-D62E-72665898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920616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6" descr="A group of people planting plants&#10;&#10;Description automatically generated with low confidence">
            <a:extLst>
              <a:ext uri="{FF2B5EF4-FFF2-40B4-BE49-F238E27FC236}">
                <a16:creationId xmlns:a16="http://schemas.microsoft.com/office/drawing/2014/main" id="{80CC8E58-55FB-A97C-4562-DFE2058AC8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>
          <a:xfrm>
            <a:off x="1" y="9949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8643-D771-52BE-B205-19F61878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0"/>
            <a:ext cx="3822189" cy="22650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A “multiple needs framework” for treatment and interventions (Bingley et al,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09A4-7688-E6A2-F694-036184B72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0"/>
            <a:ext cx="3822189" cy="44237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Rather than measuring treatment success by lessening of emotional/behavioral symptoms alone, include a measure of environmental impacts also.  (Seeing the environment as a factor in mental health, treating the whole problem)</a:t>
            </a:r>
          </a:p>
          <a:p>
            <a:r>
              <a:rPr lang="en-US" sz="2400" dirty="0"/>
              <a:t>A systems perspective, like family therapy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9C4EE-83A2-7861-F0F7-1BBEDC1E6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97337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9B36-7243-DCD5-AB66-8DC2A164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“Six Americas” reacting to Global Warming (Yale, 2022)</a:t>
            </a:r>
          </a:p>
        </p:txBody>
      </p:sp>
      <p:pic>
        <p:nvPicPr>
          <p:cNvPr id="5" name="Content Placeholder 4" descr="A group of circles with text&#10;&#10;Description automatically generated">
            <a:extLst>
              <a:ext uri="{FF2B5EF4-FFF2-40B4-BE49-F238E27FC236}">
                <a16:creationId xmlns:a16="http://schemas.microsoft.com/office/drawing/2014/main" id="{0EC9E795-F54C-3197-8310-FE015B16A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05" y="1825625"/>
            <a:ext cx="9373990" cy="435133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BE8C5-10CF-4D09-1BF3-EC7BEF6E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3970847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Question mark on green pastel background">
            <a:extLst>
              <a:ext uri="{FF2B5EF4-FFF2-40B4-BE49-F238E27FC236}">
                <a16:creationId xmlns:a16="http://schemas.microsoft.com/office/drawing/2014/main" id="{0D65EBA2-58B7-2614-DC4B-AD5F20D50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A986B-0333-86D6-C389-60E6C2F0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Question: What clinical challenges have come up for you regarding these issues?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22C0-B065-CD63-10D1-330F85F0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2484610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A62BB3-9DF8-429E-A41D-E509E35FF5CC}"/>
              </a:ext>
            </a:extLst>
          </p:cNvPr>
          <p:cNvGraphicFramePr/>
          <p:nvPr/>
        </p:nvGraphicFramePr>
        <p:xfrm>
          <a:off x="2032000" y="965201"/>
          <a:ext cx="8540750" cy="5764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0A0F62A-F1E2-4CE5-8398-F4B2DEBDC6EC}"/>
              </a:ext>
            </a:extLst>
          </p:cNvPr>
          <p:cNvSpPr txBox="1"/>
          <p:nvPr/>
        </p:nvSpPr>
        <p:spPr>
          <a:xfrm>
            <a:off x="495300" y="591079"/>
            <a:ext cx="28289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ANew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Mental Health Model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652CA1-5A17-1F62-C436-D4B254CB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1257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 more encompassing mental health model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E1251DC-2F9F-CAA3-5EC3-87E7C377A059}"/>
              </a:ext>
            </a:extLst>
          </p:cNvPr>
          <p:cNvSpPr/>
          <p:nvPr/>
        </p:nvSpPr>
        <p:spPr>
          <a:xfrm>
            <a:off x="6392515" y="1868351"/>
            <a:ext cx="346214" cy="724192"/>
          </a:xfrm>
          <a:prstGeom prst="downArrow">
            <a:avLst>
              <a:gd name="adj1" fmla="val 58892"/>
              <a:gd name="adj2" fmla="val 486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0603436-B141-B2C9-04D0-F196AD8D0C7C}"/>
              </a:ext>
            </a:extLst>
          </p:cNvPr>
          <p:cNvSpPr/>
          <p:nvPr/>
        </p:nvSpPr>
        <p:spPr>
          <a:xfrm>
            <a:off x="6283517" y="3032527"/>
            <a:ext cx="455212" cy="724463"/>
          </a:xfrm>
          <a:prstGeom prst="downArrow">
            <a:avLst>
              <a:gd name="adj1" fmla="val 50000"/>
              <a:gd name="adj2" fmla="val 528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FAB57BC-852D-0FFA-C06D-893793A9A4A9}"/>
              </a:ext>
            </a:extLst>
          </p:cNvPr>
          <p:cNvSpPr/>
          <p:nvPr/>
        </p:nvSpPr>
        <p:spPr>
          <a:xfrm>
            <a:off x="6346796" y="4214191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DE4E325-B656-6B9F-8C8E-F2FC23A0DA60}"/>
              </a:ext>
            </a:extLst>
          </p:cNvPr>
          <p:cNvSpPr/>
          <p:nvPr/>
        </p:nvSpPr>
        <p:spPr>
          <a:xfrm flipH="1">
            <a:off x="6237798" y="4343400"/>
            <a:ext cx="26636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1282174-E901-D002-D26E-0AEA8C94ADCF}"/>
              </a:ext>
            </a:extLst>
          </p:cNvPr>
          <p:cNvSpPr/>
          <p:nvPr/>
        </p:nvSpPr>
        <p:spPr>
          <a:xfrm>
            <a:off x="6283517" y="4259910"/>
            <a:ext cx="455212" cy="97840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AA455DAA-7713-1553-1007-951A88A3BD89}"/>
              </a:ext>
            </a:extLst>
          </p:cNvPr>
          <p:cNvSpPr/>
          <p:nvPr/>
        </p:nvSpPr>
        <p:spPr>
          <a:xfrm>
            <a:off x="5908485" y="1873897"/>
            <a:ext cx="438312" cy="724193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11DF4479-3A26-5C23-404B-33974E2C2B1F}"/>
              </a:ext>
            </a:extLst>
          </p:cNvPr>
          <p:cNvSpPr/>
          <p:nvPr/>
        </p:nvSpPr>
        <p:spPr>
          <a:xfrm>
            <a:off x="5799486" y="2972213"/>
            <a:ext cx="438312" cy="784778"/>
          </a:xfrm>
          <a:prstGeom prst="upArrow">
            <a:avLst>
              <a:gd name="adj1" fmla="val 55064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FB1F1EC6-6AA5-1479-9077-D4CFDF585E05}"/>
              </a:ext>
            </a:extLst>
          </p:cNvPr>
          <p:cNvSpPr/>
          <p:nvPr/>
        </p:nvSpPr>
        <p:spPr>
          <a:xfrm>
            <a:off x="5799486" y="4259911"/>
            <a:ext cx="484031" cy="978408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788859-3ADD-2A90-9FFF-75EF8C02E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2023 Elizabeth Allured </a:t>
            </a:r>
          </a:p>
        </p:txBody>
      </p:sp>
    </p:spTree>
    <p:extLst>
      <p:ext uri="{BB962C8B-B14F-4D97-AF65-F5344CB8AC3E}">
        <p14:creationId xmlns:p14="http://schemas.microsoft.com/office/powerpoint/2010/main" val="3357645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384E1-B03F-A830-37C4-C5BB9C5B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American Psychological Association forms a Task force on the Climate Crisis and Mental Health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E38C6-250F-92C1-7EC5-72B4A79F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18D79F-3878-457F-9ED7-14A690B8F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853" y="1966293"/>
            <a:ext cx="9626292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1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B6770A-4048-7752-4021-5D460868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1D17F-4B06-7516-76EE-BFB16A96B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86" y="19878"/>
            <a:ext cx="119425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83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1536FB-3AF7-81D3-8B41-4207A913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C1E76-70C5-42E7-1932-8B58F54A3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909637"/>
            <a:ext cx="120586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4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C6D28-4FC6-3195-A5CE-98D4AB09F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45FAC-D07E-86F1-1F97-DA85478D9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Psychological Association, APA Task Force on Climate Change. (2022) 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the Climate Crisis: An Action Plan for</a:t>
            </a:r>
            <a:b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Psychologists, Report of the APA Task Force on Climate Change.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Retrieved from https://www.apa.org/science/about/publications/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climate-crisis-action-plan.pdf</a:t>
            </a:r>
          </a:p>
          <a:p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Baudon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and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Jachens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  (2021). A scoping review of interventions for the treatment of eco-anxiety.  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Int. J. Environ. Res. Public Health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18(18), 9636.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https://www.mdpi.com/1660-4601/18/18/9636/htm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Bingley, W., Tran, A., Boyd, C., Gibson, K.,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Kalokerinos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Koval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P., Kashima, Y. McDonald, D., and Greenaway, K. (2022).  A Multiple Needs Framework for Climate Change Anxiety Interventions. 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Psychologist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Vol. 77, No. 7, 812-821.</a:t>
            </a:r>
          </a:p>
          <a:p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C.. South, E., Kondo, M. and MacDonald, J. (2018).Citywide cluster randomized trial to restore blighted vacant land and its effects on violence, crime, and fear.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February 26, 2018. 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https://doi.org/10.1073/pnas.1718503115</a:t>
            </a:r>
            <a:endParaRPr lang="en-US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78C05-86F5-BD8D-8A84-B77156F3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2271606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68F3-D25C-96C2-6025-AB093B3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354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2092F-9D5D-C126-D8F9-DD7A91FF0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923"/>
            <a:ext cx="10515600" cy="5396948"/>
          </a:xfrm>
        </p:spPr>
        <p:txBody>
          <a:bodyPr>
            <a:normAutofit/>
          </a:bodyPr>
          <a:lstStyle/>
          <a:p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Cianconi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Betrò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and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Janiri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 (2020) The Impact of Climate Change on Mental Health: A Systematic Descriptive Review. Front. Psychiatry 11:74.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10.3389/fpsyt.2020.00074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Clayton, S., Manning, C.,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Krygsman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K., and Speiser, M. (2017) 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and Our Changing Climate: Impacts, Implications, and Guidance.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Washington D.C.: American Psychological Association and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ecoAmerica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Cornwall, W. (2023) Schizophrenia pinpointed as a key factor in heat deaths.  Science, Vol. 379, Issue 6637, P. 1079. </a:t>
            </a:r>
            <a:r>
              <a:rPr lang="en-US" sz="2000" b="0" i="0" dirty="0">
                <a:effectLst/>
                <a:hlinkClick r:id="rId2"/>
              </a:rPr>
              <a:t>https://www.science.org/content/article/schizophrenia-pinpointed-key-factor-heat-deaths</a:t>
            </a:r>
            <a:endParaRPr lang="en-US" sz="2000" b="0" i="0" dirty="0">
              <a:effectLst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Doppelt, B. (2016) 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Transformational Resilience: How Building Human Resilience to Climate Disruption Can Safeguard Society and Increase Wellbeing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NY: Routledge.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Hawken, P. (ed.)  (2017)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Drawdown: the most comprehensive plan ever proposed to reverse global warming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New York: Penguin Books.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Hawken, P.  (2021) 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Regeneration: Ending the climate crisis in one generation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New York: Penguin Books.</a:t>
            </a:r>
          </a:p>
          <a:p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0" i="0" dirty="0">
              <a:effectLst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D9189-DC4E-C443-5A9F-CA35D9D7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2616441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6734-F975-C6D9-A271-33B55230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References, Continued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F8894-FBDE-F3E8-9A67-84B0F3146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Hickman, C., Marks, E., Pihkala, P.,  Clayton, S., Lewandowski, E., Mayall, E., Wray, B., Mellor, C., Van Susteren, L. (2021) Young people’s voices on climate anxiety, government betrayal and moral injury: a global phenomenon. </a:t>
            </a:r>
            <a:r>
              <a:rPr lang="en-US" sz="2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Lancet, 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 5, Issue 12, E863-E873. 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https://www.thelancet.com/journals/lanplh/article/PIIS2542-5196(21)00278-3/fulltext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Kassouf, S. (2022). Thinking catastrophic thoughts: A traumatized sensibility on a hotter planet. </a:t>
            </a:r>
            <a:r>
              <a:rPr lang="en-US" sz="26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American Journal of Psychoanalysis, </a:t>
            </a:r>
            <a:r>
              <a:rPr lang="en-US" sz="2600" i="1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https://doi.org/10.1057/s11231-022-09340-3</a:t>
            </a:r>
            <a:endParaRPr lang="en-US" sz="2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Lee, M. J., McLean, K. E., Kuo, M., </a:t>
            </a:r>
            <a:r>
              <a:rPr lang="en-US" sz="2600">
                <a:effectLst/>
              </a:rPr>
              <a:t>Richardson, G. R. A., &amp; Henderson, S. B. (2023). Chronic diseases associated with mortality in British Columbia, Canada during the 2021 western North America extreme heat event. GeoHealth, 7, e2022GH000729. </a:t>
            </a:r>
            <a:r>
              <a:rPr lang="en-US" sz="2600" u="sng">
                <a:solidFill>
                  <a:srgbClr val="0563C1"/>
                </a:solidFill>
                <a:effectLst/>
                <a:hlinkClick r:id="rId4"/>
              </a:rPr>
              <a:t>https://doi.org/10.1029/2022GH000729</a:t>
            </a:r>
            <a:endParaRPr lang="en-US" sz="2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5CCA6-AF2E-858F-E654-8EAF2638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792599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18DE-4C05-35DC-6DA3-AE1CDC44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71A9723-A015-B45B-DDED-7A8524A912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764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C98F695-4594-493E-FE99-904C10A20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ISBN-13 </a:t>
            </a: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 ‎ 979-8449752147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B577033-5D1D-DDD1-1F29-CEE1CD06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ISBN-13 </a:t>
            </a: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 ‎ 979-8449752147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E968C90-AED9-4531-8EA7-05CDD47E5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ISBN-13 </a:t>
            </a:r>
            <a:r>
              <a: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 ‎ 979-8449752147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5464A3-93E0-400D-47E0-A685FA21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2344575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B09998-ED4B-B707-64F2-6F9744AC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References, Continued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48D81D-3A8A-0EBE-9B6E-A8F2FB212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700" u="none" strike="noStrik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Susteren, L. (2021) Editorial Perspective: A Parable for Climate Collapse?  </a:t>
            </a:r>
            <a:r>
              <a:rPr lang="en-US" sz="1700" i="1" u="none" strike="noStrik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and Adolescent Mental Health</a:t>
            </a:r>
            <a:r>
              <a:rPr lang="en-US" sz="1700" u="none" strike="noStrik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26, NO. 3, 2021, pp. 269-271.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Woodbury, Z. (2022) Climate Trauma, Reconciliation, and Recovery: Coming into Proper Relationship with Mother Earth.  Self-published.  ISBN-13: 979-8449752147 </a:t>
            </a:r>
            <a:endParaRPr lang="en-US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700"/>
              <a:t>Yale Program on Climate Change Communication (2022) </a:t>
            </a:r>
            <a:r>
              <a:rPr lang="en-US" sz="1700">
                <a:hlinkClick r:id="rId2"/>
              </a:rPr>
              <a:t>https://climatecommunication.yale.edu/about/projects/global-warmings-six-americas/</a:t>
            </a:r>
            <a:r>
              <a:rPr lang="en-US" sz="1700"/>
              <a:t> </a:t>
            </a:r>
            <a:endParaRPr lang="en-US" sz="1700" b="0" i="0">
              <a:effectLst/>
            </a:endParaRPr>
          </a:p>
          <a:p>
            <a:endParaRPr lang="en-US" sz="1700"/>
          </a:p>
        </p:txBody>
      </p:sp>
      <p:pic>
        <p:nvPicPr>
          <p:cNvPr id="7" name="Picture 6" descr="A black and white photo of tree Rings">
            <a:extLst>
              <a:ext uri="{FF2B5EF4-FFF2-40B4-BE49-F238E27FC236}">
                <a16:creationId xmlns:a16="http://schemas.microsoft.com/office/drawing/2014/main" id="{F076992C-0583-5C3C-A5EB-9A70F15D1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38" r="27561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49C5A5-0C70-27F4-9951-25CFF308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8073" y="6356350"/>
            <a:ext cx="330343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03351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Content Placeholder 7" descr="A screenshot of a graph&#10;&#10;Description automatically generated">
            <a:extLst>
              <a:ext uri="{FF2B5EF4-FFF2-40B4-BE49-F238E27FC236}">
                <a16:creationId xmlns:a16="http://schemas.microsoft.com/office/drawing/2014/main" id="{B3BAE84E-B200-5915-0AFA-97CF867A0D0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1"/>
          <a:stretch/>
        </p:blipFill>
        <p:spPr>
          <a:xfrm>
            <a:off x="20" y="11221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BDABA-F249-8204-A588-2F1C70B0E956}"/>
              </a:ext>
            </a:extLst>
          </p:cNvPr>
          <p:cNvSpPr txBox="1"/>
          <p:nvPr/>
        </p:nvSpPr>
        <p:spPr>
          <a:xfrm>
            <a:off x="8625840" y="6400800"/>
            <a:ext cx="2834640" cy="37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Uppalapatti</a:t>
            </a:r>
            <a:r>
              <a:rPr lang="en-US" dirty="0"/>
              <a:t> et al, 2023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31CD1E-6A70-BCA0-E742-45FD66A0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0800"/>
            <a:ext cx="4114800" cy="566530"/>
          </a:xfrm>
        </p:spPr>
        <p:txBody>
          <a:bodyPr/>
          <a:lstStyle/>
          <a:p>
            <a:r>
              <a:rPr lang="en-US" dirty="0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9699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B536FD-D8EA-4AAE-9A7E-F8499877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9" y="231006"/>
            <a:ext cx="3942700" cy="6722687"/>
          </a:xfrm>
        </p:spPr>
        <p:txBody>
          <a:bodyPr anchor="ctr"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Study on Adolescent and Young Adult Reactions to Climate Crisis Inaction (Hickman et al, 2021)                </a:t>
            </a:r>
            <a:r>
              <a:rPr lang="en-US" sz="2400" b="1" dirty="0">
                <a:solidFill>
                  <a:schemeClr val="bg1"/>
                </a:solidFill>
              </a:rPr>
              <a:t>10,000 participants, aged 16 – 25, in 10 countries (1,000 per country)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41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CBBBC-1F89-43BB-B83E-8E9469C3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040112" y="4032504"/>
            <a:ext cx="3657600" cy="6400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tx2"/>
                </a:solidFill>
              </a:rPr>
              <a:t>© 2023 Elizabeth Allured, Psy.D. 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3A75B2B6-6723-4960-A8B1-5DF9CAA87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071337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37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BDECC-84EF-3CE6-E773-A5253BC2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graph of different sizes and colors&#10;&#10;Description automatically generated with medium confidence">
            <a:extLst>
              <a:ext uri="{FF2B5EF4-FFF2-40B4-BE49-F238E27FC236}">
                <a16:creationId xmlns:a16="http://schemas.microsoft.com/office/drawing/2014/main" id="{58CA1820-02E0-5DBA-2E13-4208378E8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62" y="26908"/>
            <a:ext cx="5447412" cy="683109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EF62F-1C46-C4A9-E019-1AE929924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1"/>
            <a:ext cx="5018752" cy="5411788"/>
          </a:xfrm>
        </p:spPr>
        <p:txBody>
          <a:bodyPr>
            <a:normAutofit/>
          </a:bodyPr>
          <a:lstStyle/>
          <a:p>
            <a:r>
              <a:rPr lang="en-US" sz="3600" dirty="0"/>
              <a:t>More intergenerational differences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0ADF3-2759-98B6-619A-57B470246FBE}"/>
              </a:ext>
            </a:extLst>
          </p:cNvPr>
          <p:cNvSpPr txBox="1"/>
          <p:nvPr/>
        </p:nvSpPr>
        <p:spPr>
          <a:xfrm>
            <a:off x="10281920" y="6451600"/>
            <a:ext cx="2034792" cy="379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Tyson et al, 2021)</a:t>
            </a:r>
            <a:endParaRPr lang="en-US" dirty="0"/>
          </a:p>
        </p:txBody>
      </p:sp>
      <p:pic>
        <p:nvPicPr>
          <p:cNvPr id="4" name="Content Placeholder 9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EFB48162-8972-AB9B-C8D3-6B18758441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274093"/>
            <a:ext cx="5775960" cy="421878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7BB50-410E-8B09-200E-9B16F3AF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38063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 stones balanced in a stack">
            <a:extLst>
              <a:ext uri="{FF2B5EF4-FFF2-40B4-BE49-F238E27FC236}">
                <a16:creationId xmlns:a16="http://schemas.microsoft.com/office/drawing/2014/main" id="{4EBA4525-F3C2-9586-4DE2-987E3BB3E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89" b="641"/>
          <a:stretch/>
        </p:blipFill>
        <p:spPr>
          <a:xfrm>
            <a:off x="3" y="10"/>
            <a:ext cx="12191997" cy="68579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35031" y="2213145"/>
            <a:ext cx="6864098" cy="242561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43000">
                <a:schemeClr val="accent2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162550" y="0"/>
            <a:ext cx="7048678" cy="6858000"/>
          </a:xfrm>
          <a:prstGeom prst="rect">
            <a:avLst/>
          </a:prstGeom>
          <a:gradFill flip="none" rotWithShape="1">
            <a:gsLst>
              <a:gs pos="19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86455" y="-60677"/>
            <a:ext cx="6864096" cy="698544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4000">
                <a:schemeClr val="accent2">
                  <a:alpha val="0"/>
                </a:schemeClr>
              </a:gs>
            </a:gsLst>
            <a:lin ang="7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EB5855-8EB7-1AE5-9030-5D0AA3C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95591" y="-647892"/>
            <a:ext cx="2839273" cy="12192001"/>
          </a:xfrm>
          <a:prstGeom prst="rect">
            <a:avLst/>
          </a:prstGeom>
          <a:gradFill>
            <a:gsLst>
              <a:gs pos="0">
                <a:schemeClr val="accent2"/>
              </a:gs>
              <a:gs pos="53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479485-9665-5AC9-6B2C-83BB176B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345361"/>
            <a:ext cx="8345214" cy="26816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Question: What, if any, emotional/mental health impacts of the climate crisis have you or friends/family experienced?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EACA86-7E3C-262E-BFF8-F82EE365F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97755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Water droplet on a petal">
            <a:extLst>
              <a:ext uri="{FF2B5EF4-FFF2-40B4-BE49-F238E27FC236}">
                <a16:creationId xmlns:a16="http://schemas.microsoft.com/office/drawing/2014/main" id="{4071B7E5-9CB4-5BEF-9545-AB9F9FB8F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CE8DF-A9B0-4327-E1FE-716E518F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A Better Definition: A </a:t>
            </a:r>
            <a:r>
              <a:rPr lang="en-US" sz="5200" dirty="0" err="1">
                <a:solidFill>
                  <a:srgbClr val="FFFFFF"/>
                </a:solidFill>
              </a:rPr>
              <a:t>Polycrisis</a:t>
            </a:r>
            <a:r>
              <a:rPr lang="en-US" sz="5200" dirty="0">
                <a:solidFill>
                  <a:srgbClr val="FFFFFF"/>
                </a:solidFill>
              </a:rPr>
              <a:t> or </a:t>
            </a:r>
            <a:r>
              <a:rPr lang="en-US" sz="5200" dirty="0" err="1">
                <a:solidFill>
                  <a:srgbClr val="FFFFFF"/>
                </a:solidFill>
              </a:rPr>
              <a:t>Hyperobject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35500-998A-6228-1F54-D69D7415A07D}"/>
              </a:ext>
            </a:extLst>
          </p:cNvPr>
          <p:cNvSpPr txBox="1"/>
          <p:nvPr/>
        </p:nvSpPr>
        <p:spPr>
          <a:xfrm>
            <a:off x="2796364" y="4072270"/>
            <a:ext cx="7623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Hyperobjects</a:t>
            </a:r>
            <a:r>
              <a:rPr lang="en-US" sz="3600" dirty="0">
                <a:solidFill>
                  <a:schemeClr val="bg1"/>
                </a:solidFill>
              </a:rPr>
              <a:t>: Things that are massively distributed in time and space relative to humans (Morton, 2013)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C4F8A-C2FB-7E14-ED3A-B21771BD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179710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1437-9CBC-4092-9795-8E550613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557189"/>
            <a:ext cx="3370521" cy="5567891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Polycrisis</a:t>
            </a:r>
            <a:r>
              <a:rPr lang="en-US" dirty="0"/>
              <a:t>: The six intersecting environment-al crises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9C7D56D9-8188-49B0-8E00-4FF6F3D39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214544"/>
              </p:ext>
            </p:extLst>
          </p:nvPr>
        </p:nvGraphicFramePr>
        <p:xfrm>
          <a:off x="3639879" y="86869"/>
          <a:ext cx="9027041" cy="668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7B8EC-E563-4EC8-BFD1-3F6FE530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2023 Elizabeth Allured, Psy.D. </a:t>
            </a:r>
          </a:p>
        </p:txBody>
      </p:sp>
    </p:spTree>
    <p:extLst>
      <p:ext uri="{BB962C8B-B14F-4D97-AF65-F5344CB8AC3E}">
        <p14:creationId xmlns:p14="http://schemas.microsoft.com/office/powerpoint/2010/main" val="426837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8150</TotalTime>
  <Words>2575</Words>
  <Application>Microsoft Office PowerPoint</Application>
  <PresentationFormat>Widescreen</PresentationFormat>
  <Paragraphs>202</Paragraphs>
  <Slides>39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Abadi</vt:lpstr>
      <vt:lpstr>Arial</vt:lpstr>
      <vt:lpstr>Calibri</vt:lpstr>
      <vt:lpstr>Calibri Light</vt:lpstr>
      <vt:lpstr>Dubai Medium</vt:lpstr>
      <vt:lpstr>Office Theme</vt:lpstr>
      <vt:lpstr>The Climate Crisis and Mental Health: Expanding our Mental Health Model</vt:lpstr>
      <vt:lpstr>PowerPoint Presentation</vt:lpstr>
      <vt:lpstr>The “Six Americas” reacting to Global Warming (Yale, 2022)</vt:lpstr>
      <vt:lpstr>PowerPoint Presentation</vt:lpstr>
      <vt:lpstr>Study on Adolescent and Young Adult Reactions to Climate Crisis Inaction (Hickman et al, 2021)                10,000 participants, aged 16 – 25, in 10 countries (1,000 per country) </vt:lpstr>
      <vt:lpstr>PowerPoint Presentation</vt:lpstr>
      <vt:lpstr>Question: What, if any, emotional/mental health impacts of the climate crisis have you or friends/family experienced? </vt:lpstr>
      <vt:lpstr>A Better Definition: A Polycrisis or Hyperobject</vt:lpstr>
      <vt:lpstr>A Polycrisis: The six intersecting environment-al crises</vt:lpstr>
      <vt:lpstr>Clinical work with pre-traumatic climate distress (Van Susteren, 2021): facing the three terrors</vt:lpstr>
      <vt:lpstr>Mental Health Impacts of Global Warming, Chronic</vt:lpstr>
      <vt:lpstr>Most susceptible to MH impacts of heat:</vt:lpstr>
      <vt:lpstr>Drought, flooding, food insecurity</vt:lpstr>
      <vt:lpstr>Mental health impacts of extreme weather events</vt:lpstr>
      <vt:lpstr>Mental Health Impacts of Degrading/Degraded Environments</vt:lpstr>
      <vt:lpstr>“Climate Trauma” (Woodbury, 2022)  from a dysfunctional relationship with our ecosystem</vt:lpstr>
      <vt:lpstr>Types of Climate-Related Trauma:  I. Pre-Traumatic (Anticipatory) Stress</vt:lpstr>
      <vt:lpstr>II. Post-traumatic/acute traumatic stress</vt:lpstr>
      <vt:lpstr>The Climate Crisis as Threat Multiplier: A Social Justice Issue</vt:lpstr>
      <vt:lpstr>Dr. Robert Bullard, Father of the Environmental Justice Movement</vt:lpstr>
      <vt:lpstr>What methods/formats have you used to process distressing climate information?  What has been helpful/unhelpful?</vt:lpstr>
      <vt:lpstr>Case example, An adolescent faces extreme weather distress</vt:lpstr>
      <vt:lpstr>Learning from our adolescent clients, gaining new perspectives</vt:lpstr>
      <vt:lpstr>Psychotherapeutic techniques</vt:lpstr>
      <vt:lpstr>Psychotherapeutic techniques, continued</vt:lpstr>
      <vt:lpstr>Clinical treatment interventions currently in use for eco-distress  (Baudon and Jachens, 2021)</vt:lpstr>
      <vt:lpstr>1. Clinician’s inner work and education</vt:lpstr>
      <vt:lpstr>PowerPoint Presentation</vt:lpstr>
      <vt:lpstr>A “multiple needs framework” for treatment and interventions (Bingley et al, 2022)</vt:lpstr>
      <vt:lpstr>Question: What clinical challenges have come up for you regarding these issues?</vt:lpstr>
      <vt:lpstr>A more encompassing mental health model</vt:lpstr>
      <vt:lpstr>The American Psychological Association forms a Task force on the Climate Crisis and Mental Health</vt:lpstr>
      <vt:lpstr>PowerPoint Presentation</vt:lpstr>
      <vt:lpstr>PowerPoint Presentation</vt:lpstr>
      <vt:lpstr>References</vt:lpstr>
      <vt:lpstr>References</vt:lpstr>
      <vt:lpstr>References, Continued</vt:lpstr>
      <vt:lpstr>References</vt:lpstr>
      <vt:lpstr>References,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Allured</dc:creator>
  <cp:lastModifiedBy>Elizabeth Allured</cp:lastModifiedBy>
  <cp:revision>21</cp:revision>
  <dcterms:created xsi:type="dcterms:W3CDTF">2023-09-21T14:09:19Z</dcterms:created>
  <dcterms:modified xsi:type="dcterms:W3CDTF">2023-10-24T18:14:39Z</dcterms:modified>
</cp:coreProperties>
</file>